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Open Sans" panose="020B0606030504020204" pitchFamily="34" charset="0"/>
      <p:regular r:id="rId7"/>
    </p:embeddedFont>
    <p:embeddedFont>
      <p:font typeface="Open Sans Bold" panose="020B0806030504020204" charset="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39" d="100"/>
          <a:sy n="39" d="100"/>
        </p:scale>
        <p:origin x="94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grpSp>
        <p:nvGrpSpPr>
          <p:cNvPr id="3" name="Group 3"/>
          <p:cNvGrpSpPr/>
          <p:nvPr/>
        </p:nvGrpSpPr>
        <p:grpSpPr>
          <a:xfrm>
            <a:off x="-15639" y="6477651"/>
            <a:ext cx="9159639" cy="1123402"/>
            <a:chOff x="0" y="0"/>
            <a:chExt cx="2995851" cy="36743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995851" cy="367432"/>
            </a:xfrm>
            <a:custGeom>
              <a:avLst/>
              <a:gdLst/>
              <a:ahLst/>
              <a:cxnLst/>
              <a:rect l="l" t="t" r="r" b="b"/>
              <a:pathLst>
                <a:path w="2995851" h="367432">
                  <a:moveTo>
                    <a:pt x="0" y="0"/>
                  </a:moveTo>
                  <a:lnTo>
                    <a:pt x="2995851" y="0"/>
                  </a:lnTo>
                  <a:lnTo>
                    <a:pt x="2995851" y="367432"/>
                  </a:lnTo>
                  <a:lnTo>
                    <a:pt x="0" y="367432"/>
                  </a:lnTo>
                  <a:close/>
                </a:path>
              </a:pathLst>
            </a:custGeom>
            <a:solidFill>
              <a:srgbClr val="20355E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995851" cy="4055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-15639" y="6344301"/>
            <a:ext cx="9159639" cy="12567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371"/>
              </a:lnSpc>
              <a:spcBef>
                <a:spcPct val="0"/>
              </a:spcBef>
            </a:pPr>
            <a:r>
              <a:rPr lang="en-US" sz="7408" u="none" strike="noStrike">
                <a:solidFill>
                  <a:srgbClr val="FFFFFF"/>
                </a:solidFill>
                <a:latin typeface="Open Sans Bold"/>
              </a:rPr>
              <a:t>Automation Demo: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2796440" y="8696599"/>
            <a:ext cx="12695120" cy="1123402"/>
            <a:chOff x="0" y="0"/>
            <a:chExt cx="4152204" cy="36743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152204" cy="367432"/>
            </a:xfrm>
            <a:custGeom>
              <a:avLst/>
              <a:gdLst/>
              <a:ahLst/>
              <a:cxnLst/>
              <a:rect l="l" t="t" r="r" b="b"/>
              <a:pathLst>
                <a:path w="4152204" h="367432">
                  <a:moveTo>
                    <a:pt x="0" y="0"/>
                  </a:moveTo>
                  <a:lnTo>
                    <a:pt x="4152204" y="0"/>
                  </a:lnTo>
                  <a:lnTo>
                    <a:pt x="4152204" y="367432"/>
                  </a:lnTo>
                  <a:lnTo>
                    <a:pt x="0" y="367432"/>
                  </a:lnTo>
                  <a:close/>
                </a:path>
              </a:pathLst>
            </a:custGeom>
            <a:solidFill>
              <a:srgbClr val="20355E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4152204" cy="4055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3290968" y="8563249"/>
            <a:ext cx="11706065" cy="12567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371"/>
              </a:lnSpc>
              <a:spcBef>
                <a:spcPct val="0"/>
              </a:spcBef>
            </a:pPr>
            <a:r>
              <a:rPr lang="en-US" sz="7408">
                <a:solidFill>
                  <a:srgbClr val="FFFFFF"/>
                </a:solidFill>
                <a:latin typeface="Open Sans Bold"/>
              </a:rPr>
              <a:t>Ball and Beam system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028700"/>
            <a:ext cx="13014804" cy="9488881"/>
          </a:xfrm>
          <a:custGeom>
            <a:avLst/>
            <a:gdLst/>
            <a:ahLst/>
            <a:cxnLst/>
            <a:rect l="l" t="t" r="r" b="b"/>
            <a:pathLst>
              <a:path w="13014804" h="9488881">
                <a:moveTo>
                  <a:pt x="0" y="0"/>
                </a:moveTo>
                <a:lnTo>
                  <a:pt x="13014804" y="0"/>
                </a:lnTo>
                <a:lnTo>
                  <a:pt x="13014804" y="9488881"/>
                </a:lnTo>
                <a:lnTo>
                  <a:pt x="0" y="94888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TextBox 3"/>
          <p:cNvSpPr txBox="1"/>
          <p:nvPr/>
        </p:nvSpPr>
        <p:spPr>
          <a:xfrm>
            <a:off x="-152400" y="-100014"/>
            <a:ext cx="3931980" cy="11525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497"/>
              </a:lnSpc>
            </a:pPr>
            <a:r>
              <a:rPr lang="en-US" sz="6783" dirty="0" err="1">
                <a:solidFill>
                  <a:srgbClr val="000000"/>
                </a:solidFill>
                <a:latin typeface="Open Sans Bold"/>
              </a:rPr>
              <a:t>Passo</a:t>
            </a:r>
            <a:r>
              <a:rPr lang="en-US" sz="6783" dirty="0">
                <a:solidFill>
                  <a:srgbClr val="000000"/>
                </a:solidFill>
                <a:latin typeface="Open Sans Bold"/>
              </a:rPr>
              <a:t> 1: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931980" y="120015"/>
            <a:ext cx="14356020" cy="7124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Open Sans"/>
              </a:rPr>
              <a:t>Verifica del funzionamento del sensore Adafruit_VL53L1X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139238" y="4447011"/>
            <a:ext cx="9525" cy="12596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71"/>
              </a:lnSpc>
              <a:spcBef>
                <a:spcPct val="0"/>
              </a:spcBef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525" y="2500839"/>
            <a:ext cx="18278475" cy="3293949"/>
          </a:xfrm>
          <a:custGeom>
            <a:avLst/>
            <a:gdLst/>
            <a:ahLst/>
            <a:cxnLst/>
            <a:rect l="l" t="t" r="r" b="b"/>
            <a:pathLst>
              <a:path w="18278475" h="3293949">
                <a:moveTo>
                  <a:pt x="0" y="0"/>
                </a:moveTo>
                <a:lnTo>
                  <a:pt x="18278475" y="0"/>
                </a:lnTo>
                <a:lnTo>
                  <a:pt x="18278475" y="3293949"/>
                </a:lnTo>
                <a:lnTo>
                  <a:pt x="0" y="32939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TextBox 3"/>
          <p:cNvSpPr txBox="1"/>
          <p:nvPr/>
        </p:nvSpPr>
        <p:spPr>
          <a:xfrm>
            <a:off x="-304800" y="-180317"/>
            <a:ext cx="4257675" cy="11382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497"/>
              </a:lnSpc>
            </a:pPr>
            <a:r>
              <a:rPr lang="en-US" sz="6783" dirty="0" err="1">
                <a:solidFill>
                  <a:srgbClr val="000000"/>
                </a:solidFill>
                <a:latin typeface="Open Sans Bold"/>
              </a:rPr>
              <a:t>Passo</a:t>
            </a:r>
            <a:r>
              <a:rPr lang="en-US" sz="6783" dirty="0">
                <a:solidFill>
                  <a:srgbClr val="000000"/>
                </a:solidFill>
                <a:latin typeface="Open Sans Bold"/>
              </a:rPr>
              <a:t> 2: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0" y="952500"/>
            <a:ext cx="18288000" cy="1455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Open Sans"/>
              </a:rPr>
              <a:t>Settaggio dei potenziometri e normalizzazione dei valori in ingresso da 0 a 1023 in valori compresi in intervalli ad hoc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525" y="6150617"/>
            <a:ext cx="18278475" cy="3580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Il valore del Setpoint è compreso fra 0mm e 660mm, cioè fino alla lunghezza massima dell’ asta 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Dai calcoli analitici del sistema risultano i seguenti intervalli per 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Kp: (0, 10)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Kd: (0, 4)</a:t>
            </a:r>
          </a:p>
          <a:p>
            <a:pPr marL="0" lvl="0" indent="0"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Ki: (0, 0.5)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3544556"/>
            <a:ext cx="8334805" cy="5064997"/>
          </a:xfrm>
          <a:custGeom>
            <a:avLst/>
            <a:gdLst/>
            <a:ahLst/>
            <a:cxnLst/>
            <a:rect l="l" t="t" r="r" b="b"/>
            <a:pathLst>
              <a:path w="8334805" h="5064997">
                <a:moveTo>
                  <a:pt x="0" y="0"/>
                </a:moveTo>
                <a:lnTo>
                  <a:pt x="8334805" y="0"/>
                </a:lnTo>
                <a:lnTo>
                  <a:pt x="8334805" y="5064997"/>
                </a:lnTo>
                <a:lnTo>
                  <a:pt x="0" y="50649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Freeform 3"/>
          <p:cNvSpPr/>
          <p:nvPr/>
        </p:nvSpPr>
        <p:spPr>
          <a:xfrm>
            <a:off x="0" y="2236881"/>
            <a:ext cx="16419586" cy="1098125"/>
          </a:xfrm>
          <a:custGeom>
            <a:avLst/>
            <a:gdLst/>
            <a:ahLst/>
            <a:cxnLst/>
            <a:rect l="l" t="t" r="r" b="b"/>
            <a:pathLst>
              <a:path w="16419586" h="1098125">
                <a:moveTo>
                  <a:pt x="0" y="0"/>
                </a:moveTo>
                <a:lnTo>
                  <a:pt x="16419586" y="0"/>
                </a:lnTo>
                <a:lnTo>
                  <a:pt x="16419586" y="1098125"/>
                </a:lnTo>
                <a:lnTo>
                  <a:pt x="0" y="10981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4" name="TextBox 4"/>
          <p:cNvSpPr txBox="1"/>
          <p:nvPr/>
        </p:nvSpPr>
        <p:spPr>
          <a:xfrm>
            <a:off x="-829141" y="-336629"/>
            <a:ext cx="5029200" cy="14459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2740"/>
              </a:lnSpc>
              <a:spcBef>
                <a:spcPct val="0"/>
              </a:spcBef>
            </a:pPr>
            <a:r>
              <a:rPr lang="en-US" sz="6780" dirty="0" err="1">
                <a:solidFill>
                  <a:srgbClr val="000000"/>
                </a:solidFill>
                <a:latin typeface="Open Sans Bold"/>
              </a:rPr>
              <a:t>Passo</a:t>
            </a:r>
            <a:r>
              <a:rPr lang="en-US" sz="6780" dirty="0">
                <a:solidFill>
                  <a:srgbClr val="000000"/>
                </a:solidFill>
                <a:latin typeface="Open Sans Bold"/>
              </a:rPr>
              <a:t> 3: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0" y="1318894"/>
            <a:ext cx="18288000" cy="7124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Open Sans"/>
              </a:rPr>
              <a:t>Settaggio della libreria PID_V1 e dei parametri di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344330" y="5076825"/>
            <a:ext cx="9953195" cy="1726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613"/>
              </a:lnSpc>
              <a:spcBef>
                <a:spcPct val="0"/>
              </a:spcBef>
            </a:pPr>
            <a:r>
              <a:rPr lang="en-US" sz="3295">
                <a:solidFill>
                  <a:srgbClr val="000000"/>
                </a:solidFill>
                <a:latin typeface="Open Sans"/>
              </a:rPr>
              <a:t>Tramite la funzione SetOutputLimits settiamo l’ uscita del PID ad un valore compreso fra 20 e 100, valore che sarà preso in ingresso dal servomotore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5150173"/>
            <a:ext cx="5836388" cy="2247670"/>
          </a:xfrm>
          <a:custGeom>
            <a:avLst/>
            <a:gdLst/>
            <a:ahLst/>
            <a:cxnLst/>
            <a:rect l="l" t="t" r="r" b="b"/>
            <a:pathLst>
              <a:path w="5836388" h="2247670">
                <a:moveTo>
                  <a:pt x="0" y="0"/>
                </a:moveTo>
                <a:lnTo>
                  <a:pt x="5836388" y="0"/>
                </a:lnTo>
                <a:lnTo>
                  <a:pt x="5836388" y="2247670"/>
                </a:lnTo>
                <a:lnTo>
                  <a:pt x="0" y="22476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Freeform 3"/>
          <p:cNvSpPr/>
          <p:nvPr/>
        </p:nvSpPr>
        <p:spPr>
          <a:xfrm>
            <a:off x="6348240" y="5150173"/>
            <a:ext cx="4848907" cy="2247670"/>
          </a:xfrm>
          <a:custGeom>
            <a:avLst/>
            <a:gdLst/>
            <a:ahLst/>
            <a:cxnLst/>
            <a:rect l="l" t="t" r="r" b="b"/>
            <a:pathLst>
              <a:path w="4848907" h="2247670">
                <a:moveTo>
                  <a:pt x="0" y="0"/>
                </a:moveTo>
                <a:lnTo>
                  <a:pt x="4848907" y="0"/>
                </a:lnTo>
                <a:lnTo>
                  <a:pt x="4848907" y="2247670"/>
                </a:lnTo>
                <a:lnTo>
                  <a:pt x="0" y="22476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4" name="TextBox 4"/>
          <p:cNvSpPr txBox="1"/>
          <p:nvPr/>
        </p:nvSpPr>
        <p:spPr>
          <a:xfrm>
            <a:off x="5443" y="-403225"/>
            <a:ext cx="4931470" cy="14652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2880"/>
              </a:lnSpc>
              <a:spcBef>
                <a:spcPct val="0"/>
              </a:spcBef>
            </a:pPr>
            <a:r>
              <a:rPr lang="en-US" sz="6780" dirty="0" err="1">
                <a:solidFill>
                  <a:srgbClr val="000000"/>
                </a:solidFill>
                <a:latin typeface="Open Sans Bold"/>
              </a:rPr>
              <a:t>Passo</a:t>
            </a:r>
            <a:r>
              <a:rPr lang="en-US" sz="6780" dirty="0">
                <a:solidFill>
                  <a:srgbClr val="000000"/>
                </a:solidFill>
                <a:latin typeface="Open Sans Bold"/>
              </a:rPr>
              <a:t> 4: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0" y="1318894"/>
            <a:ext cx="18288000" cy="3684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Open Sans"/>
              </a:rPr>
              <a:t>Settaggio empirico dei valori di Kp, Kd, Ki.</a:t>
            </a:r>
          </a:p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Open Sans"/>
              </a:rPr>
              <a:t>Si impostano Kp=Kd=Ki=0 e si inizia ad aumentare Kp fino al raggiungimento di oscillazioni costanti, mantenendo Kd=Ki=0.</a:t>
            </a:r>
          </a:p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Open Sans"/>
              </a:rPr>
              <a:t>Tale Kp prenderà il nome di Kcritico ed il periodo di oscillazione Tcritico.</a:t>
            </a:r>
          </a:p>
          <a:p>
            <a:pPr marL="0" lvl="0" indent="0" algn="l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Open Sans"/>
              </a:rPr>
              <a:t>Ricordando che </a:t>
            </a:r>
          </a:p>
        </p:txBody>
      </p:sp>
      <p:sp>
        <p:nvSpPr>
          <p:cNvPr id="6" name="Freeform 6"/>
          <p:cNvSpPr/>
          <p:nvPr/>
        </p:nvSpPr>
        <p:spPr>
          <a:xfrm>
            <a:off x="11708998" y="5143500"/>
            <a:ext cx="6579002" cy="2254343"/>
          </a:xfrm>
          <a:custGeom>
            <a:avLst/>
            <a:gdLst/>
            <a:ahLst/>
            <a:cxnLst/>
            <a:rect l="l" t="t" r="r" b="b"/>
            <a:pathLst>
              <a:path w="6579002" h="2254343">
                <a:moveTo>
                  <a:pt x="0" y="0"/>
                </a:moveTo>
                <a:lnTo>
                  <a:pt x="6579002" y="0"/>
                </a:lnTo>
                <a:lnTo>
                  <a:pt x="6579002" y="2254343"/>
                </a:lnTo>
                <a:lnTo>
                  <a:pt x="0" y="225434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7" name="TextBox 7"/>
          <p:cNvSpPr txBox="1"/>
          <p:nvPr/>
        </p:nvSpPr>
        <p:spPr>
          <a:xfrm>
            <a:off x="0" y="7892444"/>
            <a:ext cx="6934200" cy="5741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759"/>
              </a:lnSpc>
              <a:spcBef>
                <a:spcPct val="0"/>
              </a:spcBef>
            </a:pPr>
            <a:r>
              <a:rPr lang="en-US" sz="3399" dirty="0">
                <a:solidFill>
                  <a:srgbClr val="000000"/>
                </a:solidFill>
                <a:latin typeface="Open Sans"/>
              </a:rPr>
              <a:t>Si </a:t>
            </a:r>
            <a:r>
              <a:rPr lang="en-US" sz="3399" dirty="0" err="1">
                <a:solidFill>
                  <a:srgbClr val="000000"/>
                </a:solidFill>
                <a:latin typeface="Open Sans"/>
              </a:rPr>
              <a:t>settano</a:t>
            </a:r>
            <a:r>
              <a:rPr lang="en-US" sz="3399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Open Sans"/>
              </a:rPr>
              <a:t>i</a:t>
            </a:r>
            <a:r>
              <a:rPr lang="en-US" sz="3399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Open Sans"/>
              </a:rPr>
              <a:t>valori</a:t>
            </a:r>
            <a:r>
              <a:rPr lang="en-US" sz="3399" dirty="0">
                <a:solidFill>
                  <a:srgbClr val="000000"/>
                </a:solidFill>
                <a:latin typeface="Open Sans"/>
              </a:rPr>
              <a:t> di </a:t>
            </a:r>
            <a:r>
              <a:rPr lang="en-US" sz="3399" dirty="0" err="1">
                <a:solidFill>
                  <a:srgbClr val="000000"/>
                </a:solidFill>
                <a:latin typeface="Open Sans"/>
              </a:rPr>
              <a:t>Kp</a:t>
            </a:r>
            <a:r>
              <a:rPr lang="en-US" sz="3399" dirty="0">
                <a:solidFill>
                  <a:srgbClr val="000000"/>
                </a:solidFill>
                <a:latin typeface="Open Sans"/>
              </a:rPr>
              <a:t>, </a:t>
            </a:r>
            <a:r>
              <a:rPr lang="en-US" sz="3399" dirty="0" err="1">
                <a:solidFill>
                  <a:srgbClr val="000000"/>
                </a:solidFill>
                <a:latin typeface="Open Sans"/>
              </a:rPr>
              <a:t>Kd</a:t>
            </a:r>
            <a:r>
              <a:rPr lang="en-US" sz="3399" dirty="0">
                <a:solidFill>
                  <a:srgbClr val="000000"/>
                </a:solidFill>
                <a:latin typeface="Open Sans"/>
              </a:rPr>
              <a:t> e Ki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0" y="8934767"/>
            <a:ext cx="1828800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Grazie per l’attenzione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492478" y="8506460"/>
            <a:ext cx="4931966" cy="1780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Guerrera Mario Anthony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Filippo Ficarra</a:t>
            </a:r>
          </a:p>
          <a:p>
            <a:pPr marL="0" lvl="0" indent="0"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Roberto Aliberti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197147" y="8506460"/>
            <a:ext cx="3910310" cy="1780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Alessia Fichera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Antea Bonaccorso</a:t>
            </a:r>
          </a:p>
          <a:p>
            <a:pPr marL="0" lvl="0" indent="0"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Leonardo Cavallaro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216</Words>
  <Application>Microsoft Office PowerPoint</Application>
  <PresentationFormat>Personalizzato</PresentationFormat>
  <Paragraphs>27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Open Sans</vt:lpstr>
      <vt:lpstr>Open Sans Bold</vt:lpstr>
      <vt:lpstr>Calibri</vt:lpstr>
      <vt:lpstr>Arial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Demo:</dc:title>
  <cp:lastModifiedBy>MARIO ANTHONY GUERRERA</cp:lastModifiedBy>
  <cp:revision>3</cp:revision>
  <dcterms:created xsi:type="dcterms:W3CDTF">2006-08-16T00:00:00Z</dcterms:created>
  <dcterms:modified xsi:type="dcterms:W3CDTF">2024-06-01T16:58:22Z</dcterms:modified>
  <dc:identifier>DAGG5kq75KI</dc:identifier>
</cp:coreProperties>
</file>