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81ef5e11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81ef5e11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81ef5e11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81ef5e11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81ef5e11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81ef5e11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81ef5e11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81ef5e11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81ef5e11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81ef5e11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81ef5e11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81ef5e11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81ef5e11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81ef5e11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81ef5e11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81ef5e11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81ef5e11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81ef5e11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huggingface.co/ProsusAI/finbert" TargetMode="External"/><Relationship Id="rId4" Type="http://schemas.openxmlformats.org/officeDocument/2006/relationships/hyperlink" Target="https://praw.readthedocs.io/en/late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praw.readthedocs.io/en/latest/"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huggingface.co/ProsusAI/finbert"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2028900" y="783200"/>
            <a:ext cx="4719000" cy="15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80"/>
              <a:t>Is there a correlation between Reddit.com/r/wallstreetbets stock sentiment and stock price?</a:t>
            </a:r>
            <a:endParaRPr sz="2380"/>
          </a:p>
        </p:txBody>
      </p:sp>
      <p:sp>
        <p:nvSpPr>
          <p:cNvPr id="87" name="Google Shape;87;p13"/>
          <p:cNvSpPr txBox="1"/>
          <p:nvPr>
            <p:ph idx="1" type="subTitle"/>
          </p:nvPr>
        </p:nvSpPr>
        <p:spPr>
          <a:xfrm>
            <a:off x="2820800" y="2571755"/>
            <a:ext cx="3054600" cy="70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Mario Hage</a:t>
            </a:r>
            <a:endParaRPr b="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ctrTitle"/>
          </p:nvPr>
        </p:nvSpPr>
        <p:spPr>
          <a:xfrm>
            <a:off x="3465900" y="609200"/>
            <a:ext cx="2212200" cy="71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80"/>
              <a:t>Wrap Up</a:t>
            </a:r>
            <a:endParaRPr sz="2380"/>
          </a:p>
        </p:txBody>
      </p:sp>
      <p:sp>
        <p:nvSpPr>
          <p:cNvPr id="159" name="Google Shape;159;p22"/>
          <p:cNvSpPr txBox="1"/>
          <p:nvPr>
            <p:ph type="ctrTitle"/>
          </p:nvPr>
        </p:nvSpPr>
        <p:spPr>
          <a:xfrm>
            <a:off x="254901" y="1642675"/>
            <a:ext cx="5488500" cy="14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79"/>
              <a:t>A big thank you to Konstantin Palagachev, my mentor who helped provide direction, feedback, pushed me to learn new technologies (AWS EC2, AWS RDS)</a:t>
            </a:r>
            <a:endParaRPr sz="1779"/>
          </a:p>
          <a:p>
            <a:pPr indent="0" lvl="0" marL="0" rtl="0" algn="l">
              <a:spcBef>
                <a:spcPts val="0"/>
              </a:spcBef>
              <a:spcAft>
                <a:spcPts val="0"/>
              </a:spcAft>
              <a:buNone/>
            </a:pPr>
            <a:r>
              <a:t/>
            </a:r>
            <a:endParaRPr sz="1779"/>
          </a:p>
          <a:p>
            <a:pPr indent="0" lvl="0" marL="0" rtl="0" algn="l">
              <a:spcBef>
                <a:spcPts val="0"/>
              </a:spcBef>
              <a:spcAft>
                <a:spcPts val="0"/>
              </a:spcAft>
              <a:buNone/>
            </a:pPr>
            <a:r>
              <a:rPr lang="en" sz="1779"/>
              <a:t>Useful Links: </a:t>
            </a:r>
            <a:r>
              <a:rPr lang="en" sz="1779" u="sng">
                <a:solidFill>
                  <a:schemeClr val="hlink"/>
                </a:solidFill>
                <a:hlinkClick r:id="rId3"/>
              </a:rPr>
              <a:t>https://huggingface.co/ProsusAI/finbert</a:t>
            </a:r>
            <a:endParaRPr sz="1779"/>
          </a:p>
          <a:p>
            <a:pPr indent="0" lvl="0" marL="0" rtl="0" algn="l">
              <a:spcBef>
                <a:spcPts val="0"/>
              </a:spcBef>
              <a:spcAft>
                <a:spcPts val="0"/>
              </a:spcAft>
              <a:buNone/>
            </a:pPr>
            <a:r>
              <a:t/>
            </a:r>
            <a:endParaRPr sz="1779"/>
          </a:p>
          <a:p>
            <a:pPr indent="0" lvl="0" marL="0" rtl="0" algn="l">
              <a:spcBef>
                <a:spcPts val="0"/>
              </a:spcBef>
              <a:spcAft>
                <a:spcPts val="0"/>
              </a:spcAft>
              <a:buNone/>
            </a:pPr>
            <a:r>
              <a:rPr lang="en" sz="1779" u="sng">
                <a:solidFill>
                  <a:schemeClr val="hlink"/>
                </a:solidFill>
                <a:hlinkClick r:id="rId4"/>
              </a:rPr>
              <a:t>https://praw.readthedocs.io/en/latest/</a:t>
            </a:r>
            <a:endParaRPr sz="1779"/>
          </a:p>
          <a:p>
            <a:pPr indent="0" lvl="0" marL="0" rtl="0" algn="l">
              <a:spcBef>
                <a:spcPts val="0"/>
              </a:spcBef>
              <a:spcAft>
                <a:spcPts val="0"/>
              </a:spcAft>
              <a:buNone/>
            </a:pPr>
            <a:r>
              <a:t/>
            </a:r>
            <a:endParaRPr sz="1779"/>
          </a:p>
          <a:p>
            <a:pPr indent="0" lvl="0" marL="0" rtl="0" algn="l">
              <a:spcBef>
                <a:spcPts val="0"/>
              </a:spcBef>
              <a:spcAft>
                <a:spcPts val="0"/>
              </a:spcAft>
              <a:buNone/>
            </a:pPr>
            <a:r>
              <a:t/>
            </a:r>
            <a:endParaRPr sz="1779"/>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2778675" y="823500"/>
            <a:ext cx="3340200" cy="15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80"/>
              <a:t>Project Architecture</a:t>
            </a:r>
            <a:endParaRPr sz="2380"/>
          </a:p>
        </p:txBody>
      </p:sp>
      <p:pic>
        <p:nvPicPr>
          <p:cNvPr id="93" name="Google Shape;93;p14"/>
          <p:cNvPicPr preferRelativeResize="0"/>
          <p:nvPr/>
        </p:nvPicPr>
        <p:blipFill>
          <a:blip r:embed="rId3">
            <a:alphaModFix/>
          </a:blip>
          <a:stretch>
            <a:fillRect/>
          </a:stretch>
        </p:blipFill>
        <p:spPr>
          <a:xfrm>
            <a:off x="370213" y="1917875"/>
            <a:ext cx="8157125" cy="207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3044700" y="855755"/>
            <a:ext cx="3054600" cy="15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80"/>
              <a:t>Data Collection - Reddit’s PRAW API</a:t>
            </a:r>
            <a:endParaRPr sz="2380"/>
          </a:p>
        </p:txBody>
      </p:sp>
      <p:sp>
        <p:nvSpPr>
          <p:cNvPr id="99" name="Google Shape;99;p15"/>
          <p:cNvSpPr txBox="1"/>
          <p:nvPr>
            <p:ph idx="1" type="subTitle"/>
          </p:nvPr>
        </p:nvSpPr>
        <p:spPr>
          <a:xfrm>
            <a:off x="174650" y="1983213"/>
            <a:ext cx="3054600" cy="2249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Using Reddit’s PRAW API: </a:t>
            </a:r>
            <a:r>
              <a:rPr lang="en" u="sng">
                <a:solidFill>
                  <a:schemeClr val="hlink"/>
                </a:solidFill>
                <a:hlinkClick r:id="rId3"/>
              </a:rPr>
              <a:t>https://praw.readthedocs.io/en/latest/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was able to scrape the subreddit and store the collected data into a SQL AWS RDS (highlighted in yellow in the code to the right.)</a:t>
            </a:r>
            <a:endParaRPr/>
          </a:p>
        </p:txBody>
      </p:sp>
      <p:pic>
        <p:nvPicPr>
          <p:cNvPr id="100" name="Google Shape;100;p15"/>
          <p:cNvPicPr preferRelativeResize="0"/>
          <p:nvPr/>
        </p:nvPicPr>
        <p:blipFill>
          <a:blip r:embed="rId4">
            <a:alphaModFix/>
          </a:blip>
          <a:stretch>
            <a:fillRect/>
          </a:stretch>
        </p:blipFill>
        <p:spPr>
          <a:xfrm>
            <a:off x="3473925" y="1909905"/>
            <a:ext cx="5353498" cy="21540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2270750" y="589700"/>
            <a:ext cx="4783500" cy="15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80"/>
              <a:t>Extracting Stock Tickers from Comments/Cleaning Data</a:t>
            </a:r>
            <a:endParaRPr sz="2380"/>
          </a:p>
        </p:txBody>
      </p:sp>
      <p:sp>
        <p:nvSpPr>
          <p:cNvPr id="106" name="Google Shape;106;p16"/>
          <p:cNvSpPr txBox="1"/>
          <p:nvPr>
            <p:ph idx="1" type="subTitle"/>
          </p:nvPr>
        </p:nvSpPr>
        <p:spPr>
          <a:xfrm>
            <a:off x="61800" y="1866318"/>
            <a:ext cx="3840300" cy="158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piece of code below scans comments for a list of popular tickers and adds that ticker into a new column if it exists in a specific comments</a:t>
            </a:r>
            <a:endParaRPr/>
          </a:p>
        </p:txBody>
      </p:sp>
      <p:pic>
        <p:nvPicPr>
          <p:cNvPr id="107" name="Google Shape;107;p16"/>
          <p:cNvPicPr preferRelativeResize="0"/>
          <p:nvPr/>
        </p:nvPicPr>
        <p:blipFill>
          <a:blip r:embed="rId3">
            <a:alphaModFix/>
          </a:blip>
          <a:stretch>
            <a:fillRect/>
          </a:stretch>
        </p:blipFill>
        <p:spPr>
          <a:xfrm>
            <a:off x="110175" y="2990224"/>
            <a:ext cx="6331125" cy="2096850"/>
          </a:xfrm>
          <a:prstGeom prst="rect">
            <a:avLst/>
          </a:prstGeom>
          <a:noFill/>
          <a:ln>
            <a:noFill/>
          </a:ln>
        </p:spPr>
      </p:pic>
      <p:pic>
        <p:nvPicPr>
          <p:cNvPr id="108" name="Google Shape;108;p16"/>
          <p:cNvPicPr preferRelativeResize="0"/>
          <p:nvPr/>
        </p:nvPicPr>
        <p:blipFill>
          <a:blip r:embed="rId4">
            <a:alphaModFix/>
          </a:blip>
          <a:stretch>
            <a:fillRect/>
          </a:stretch>
        </p:blipFill>
        <p:spPr>
          <a:xfrm>
            <a:off x="6803475" y="2990225"/>
            <a:ext cx="2223337" cy="284900"/>
          </a:xfrm>
          <a:prstGeom prst="rect">
            <a:avLst/>
          </a:prstGeom>
          <a:noFill/>
          <a:ln>
            <a:noFill/>
          </a:ln>
        </p:spPr>
      </p:pic>
      <p:sp>
        <p:nvSpPr>
          <p:cNvPr id="109" name="Google Shape;109;p16"/>
          <p:cNvSpPr txBox="1"/>
          <p:nvPr>
            <p:ph idx="1" type="subTitle"/>
          </p:nvPr>
        </p:nvSpPr>
        <p:spPr>
          <a:xfrm>
            <a:off x="6027250" y="1866323"/>
            <a:ext cx="3840300" cy="120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piece of code below filters for comments with a len &lt; 150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ctrTitle"/>
          </p:nvPr>
        </p:nvSpPr>
        <p:spPr>
          <a:xfrm>
            <a:off x="1972450" y="557450"/>
            <a:ext cx="5976600" cy="9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80"/>
              <a:t>Price vs Comment Count Correlation? (Popular Stocks Shown)</a:t>
            </a:r>
            <a:endParaRPr sz="2380"/>
          </a:p>
        </p:txBody>
      </p:sp>
      <p:pic>
        <p:nvPicPr>
          <p:cNvPr id="115" name="Google Shape;115;p17"/>
          <p:cNvPicPr preferRelativeResize="0"/>
          <p:nvPr/>
        </p:nvPicPr>
        <p:blipFill>
          <a:blip r:embed="rId3">
            <a:alphaModFix/>
          </a:blip>
          <a:stretch>
            <a:fillRect/>
          </a:stretch>
        </p:blipFill>
        <p:spPr>
          <a:xfrm>
            <a:off x="0" y="2054899"/>
            <a:ext cx="2897900" cy="1879325"/>
          </a:xfrm>
          <a:prstGeom prst="rect">
            <a:avLst/>
          </a:prstGeom>
          <a:noFill/>
          <a:ln>
            <a:noFill/>
          </a:ln>
        </p:spPr>
      </p:pic>
      <p:sp>
        <p:nvSpPr>
          <p:cNvPr id="116" name="Google Shape;116;p17"/>
          <p:cNvSpPr txBox="1"/>
          <p:nvPr>
            <p:ph type="ctrTitle"/>
          </p:nvPr>
        </p:nvSpPr>
        <p:spPr>
          <a:xfrm>
            <a:off x="847200" y="1599875"/>
            <a:ext cx="13659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80"/>
              <a:t>AMC</a:t>
            </a:r>
            <a:endParaRPr sz="2380"/>
          </a:p>
        </p:txBody>
      </p:sp>
      <p:pic>
        <p:nvPicPr>
          <p:cNvPr id="117" name="Google Shape;117;p17"/>
          <p:cNvPicPr preferRelativeResize="0"/>
          <p:nvPr/>
        </p:nvPicPr>
        <p:blipFill>
          <a:blip r:embed="rId4">
            <a:alphaModFix/>
          </a:blip>
          <a:stretch>
            <a:fillRect/>
          </a:stretch>
        </p:blipFill>
        <p:spPr>
          <a:xfrm>
            <a:off x="3085200" y="2050900"/>
            <a:ext cx="2897900" cy="1886824"/>
          </a:xfrm>
          <a:prstGeom prst="rect">
            <a:avLst/>
          </a:prstGeom>
          <a:noFill/>
          <a:ln>
            <a:noFill/>
          </a:ln>
        </p:spPr>
      </p:pic>
      <p:sp>
        <p:nvSpPr>
          <p:cNvPr id="118" name="Google Shape;118;p17"/>
          <p:cNvSpPr txBox="1"/>
          <p:nvPr>
            <p:ph type="ctrTitle"/>
          </p:nvPr>
        </p:nvSpPr>
        <p:spPr>
          <a:xfrm>
            <a:off x="4007100" y="1599875"/>
            <a:ext cx="13659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80"/>
              <a:t>GME</a:t>
            </a:r>
            <a:endParaRPr sz="2380"/>
          </a:p>
        </p:txBody>
      </p:sp>
      <p:pic>
        <p:nvPicPr>
          <p:cNvPr id="119" name="Google Shape;119;p17"/>
          <p:cNvPicPr preferRelativeResize="0"/>
          <p:nvPr/>
        </p:nvPicPr>
        <p:blipFill>
          <a:blip r:embed="rId5">
            <a:alphaModFix/>
          </a:blip>
          <a:stretch>
            <a:fillRect/>
          </a:stretch>
        </p:blipFill>
        <p:spPr>
          <a:xfrm>
            <a:off x="6053700" y="2051151"/>
            <a:ext cx="2959881" cy="1886825"/>
          </a:xfrm>
          <a:prstGeom prst="rect">
            <a:avLst/>
          </a:prstGeom>
          <a:noFill/>
          <a:ln>
            <a:noFill/>
          </a:ln>
        </p:spPr>
      </p:pic>
      <p:sp>
        <p:nvSpPr>
          <p:cNvPr id="120" name="Google Shape;120;p17"/>
          <p:cNvSpPr txBox="1"/>
          <p:nvPr>
            <p:ph type="ctrTitle"/>
          </p:nvPr>
        </p:nvSpPr>
        <p:spPr>
          <a:xfrm>
            <a:off x="7037600" y="1599875"/>
            <a:ext cx="13659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80"/>
              <a:t>SPY</a:t>
            </a:r>
            <a:endParaRPr sz="238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ctrTitle"/>
          </p:nvPr>
        </p:nvSpPr>
        <p:spPr>
          <a:xfrm>
            <a:off x="1972450" y="557450"/>
            <a:ext cx="5976600" cy="9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80"/>
              <a:t>Stock Volume</a:t>
            </a:r>
            <a:r>
              <a:rPr lang="en" sz="2380"/>
              <a:t> vs Comment Count Correlation? (Popular Stocks Shown)</a:t>
            </a:r>
            <a:endParaRPr sz="2380"/>
          </a:p>
        </p:txBody>
      </p:sp>
      <p:sp>
        <p:nvSpPr>
          <p:cNvPr id="126" name="Google Shape;126;p18"/>
          <p:cNvSpPr txBox="1"/>
          <p:nvPr>
            <p:ph type="ctrTitle"/>
          </p:nvPr>
        </p:nvSpPr>
        <p:spPr>
          <a:xfrm>
            <a:off x="847200" y="1599875"/>
            <a:ext cx="13659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80"/>
              <a:t>AMC</a:t>
            </a:r>
            <a:endParaRPr sz="2380"/>
          </a:p>
        </p:txBody>
      </p:sp>
      <p:sp>
        <p:nvSpPr>
          <p:cNvPr id="127" name="Google Shape;127;p18"/>
          <p:cNvSpPr txBox="1"/>
          <p:nvPr>
            <p:ph type="ctrTitle"/>
          </p:nvPr>
        </p:nvSpPr>
        <p:spPr>
          <a:xfrm>
            <a:off x="3889050" y="1599875"/>
            <a:ext cx="13659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80"/>
              <a:t>GME</a:t>
            </a:r>
            <a:endParaRPr sz="2380"/>
          </a:p>
        </p:txBody>
      </p:sp>
      <p:sp>
        <p:nvSpPr>
          <p:cNvPr id="128" name="Google Shape;128;p18"/>
          <p:cNvSpPr txBox="1"/>
          <p:nvPr>
            <p:ph type="ctrTitle"/>
          </p:nvPr>
        </p:nvSpPr>
        <p:spPr>
          <a:xfrm>
            <a:off x="7037600" y="1599875"/>
            <a:ext cx="13659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80"/>
              <a:t>SPY</a:t>
            </a:r>
            <a:endParaRPr sz="2380"/>
          </a:p>
        </p:txBody>
      </p:sp>
      <p:pic>
        <p:nvPicPr>
          <p:cNvPr id="129" name="Google Shape;129;p18"/>
          <p:cNvPicPr preferRelativeResize="0"/>
          <p:nvPr/>
        </p:nvPicPr>
        <p:blipFill>
          <a:blip r:embed="rId3">
            <a:alphaModFix/>
          </a:blip>
          <a:stretch>
            <a:fillRect/>
          </a:stretch>
        </p:blipFill>
        <p:spPr>
          <a:xfrm>
            <a:off x="160450" y="2139575"/>
            <a:ext cx="2399309" cy="1645750"/>
          </a:xfrm>
          <a:prstGeom prst="rect">
            <a:avLst/>
          </a:prstGeom>
          <a:noFill/>
          <a:ln>
            <a:noFill/>
          </a:ln>
        </p:spPr>
      </p:pic>
      <p:pic>
        <p:nvPicPr>
          <p:cNvPr id="130" name="Google Shape;130;p18"/>
          <p:cNvPicPr preferRelativeResize="0"/>
          <p:nvPr/>
        </p:nvPicPr>
        <p:blipFill>
          <a:blip r:embed="rId4">
            <a:alphaModFix/>
          </a:blip>
          <a:stretch>
            <a:fillRect/>
          </a:stretch>
        </p:blipFill>
        <p:spPr>
          <a:xfrm>
            <a:off x="3083027" y="2115838"/>
            <a:ext cx="2542800" cy="1757431"/>
          </a:xfrm>
          <a:prstGeom prst="rect">
            <a:avLst/>
          </a:prstGeom>
          <a:noFill/>
          <a:ln>
            <a:noFill/>
          </a:ln>
        </p:spPr>
      </p:pic>
      <p:pic>
        <p:nvPicPr>
          <p:cNvPr id="131" name="Google Shape;131;p18"/>
          <p:cNvPicPr preferRelativeResize="0"/>
          <p:nvPr/>
        </p:nvPicPr>
        <p:blipFill>
          <a:blip r:embed="rId5">
            <a:alphaModFix/>
          </a:blip>
          <a:stretch>
            <a:fillRect/>
          </a:stretch>
        </p:blipFill>
        <p:spPr>
          <a:xfrm>
            <a:off x="6149100" y="2117613"/>
            <a:ext cx="2463345" cy="1689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ctrTitle"/>
          </p:nvPr>
        </p:nvSpPr>
        <p:spPr>
          <a:xfrm>
            <a:off x="2617400" y="678400"/>
            <a:ext cx="4348200" cy="15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80"/>
              <a:t>Volume/Price/Comment Count Verdict?</a:t>
            </a:r>
            <a:endParaRPr sz="2380"/>
          </a:p>
        </p:txBody>
      </p:sp>
      <p:sp>
        <p:nvSpPr>
          <p:cNvPr id="137" name="Google Shape;137;p19"/>
          <p:cNvSpPr txBox="1"/>
          <p:nvPr>
            <p:ph idx="1" type="subTitle"/>
          </p:nvPr>
        </p:nvSpPr>
        <p:spPr>
          <a:xfrm>
            <a:off x="2238600" y="1894539"/>
            <a:ext cx="4960800" cy="214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you can see from the </a:t>
            </a:r>
            <a:r>
              <a:rPr lang="en"/>
              <a:t>above 2 slides, there seems to be a correlation between stock trading volume and reddit.com/r/wallstreetbets comment count.</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a:t>There does NOT seem to be any correlation between stock price and comment count.</a:t>
            </a:r>
            <a:endParaRPr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ctrTitle"/>
          </p:nvPr>
        </p:nvSpPr>
        <p:spPr>
          <a:xfrm>
            <a:off x="3044700" y="855750"/>
            <a:ext cx="3437100" cy="15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80"/>
              <a:t>Sentiment Analysis/Correlation</a:t>
            </a:r>
            <a:endParaRPr sz="2380"/>
          </a:p>
        </p:txBody>
      </p:sp>
      <p:sp>
        <p:nvSpPr>
          <p:cNvPr id="143" name="Google Shape;143;p20"/>
          <p:cNvSpPr txBox="1"/>
          <p:nvPr>
            <p:ph idx="1" type="subTitle"/>
          </p:nvPr>
        </p:nvSpPr>
        <p:spPr>
          <a:xfrm>
            <a:off x="45650" y="1659300"/>
            <a:ext cx="4170000" cy="317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used: ProsusAI/finbert: </a:t>
            </a:r>
            <a:r>
              <a:rPr lang="en" u="sng">
                <a:solidFill>
                  <a:schemeClr val="hlink"/>
                </a:solidFill>
                <a:hlinkClick r:id="rId3"/>
              </a:rPr>
              <a:t>https://huggingface.co/ProsusAI/finbert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Aggregated Correlation across all stocks can be seen to the right, as you can see there is little to no correlation between Stock Price and Sentiment. Even stocks are observed and analyzed individually, there were no stocks that showed correlation. The statement that “you cannot predict the stock market” holds true.</a:t>
            </a:r>
            <a:endParaRPr/>
          </a:p>
        </p:txBody>
      </p:sp>
      <p:pic>
        <p:nvPicPr>
          <p:cNvPr id="144" name="Google Shape;144;p20"/>
          <p:cNvPicPr preferRelativeResize="0"/>
          <p:nvPr/>
        </p:nvPicPr>
        <p:blipFill>
          <a:blip r:embed="rId4">
            <a:alphaModFix/>
          </a:blip>
          <a:stretch>
            <a:fillRect/>
          </a:stretch>
        </p:blipFill>
        <p:spPr>
          <a:xfrm>
            <a:off x="4675150" y="2021325"/>
            <a:ext cx="3604425" cy="2602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ctrTitle"/>
          </p:nvPr>
        </p:nvSpPr>
        <p:spPr>
          <a:xfrm>
            <a:off x="2174000" y="654200"/>
            <a:ext cx="5057400" cy="86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80"/>
              <a:t>Sentiment Analysis/Correlation</a:t>
            </a:r>
            <a:endParaRPr sz="2380"/>
          </a:p>
          <a:p>
            <a:pPr indent="0" lvl="0" marL="0" rtl="0" algn="l">
              <a:spcBef>
                <a:spcPts val="0"/>
              </a:spcBef>
              <a:spcAft>
                <a:spcPts val="0"/>
              </a:spcAft>
              <a:buNone/>
            </a:pPr>
            <a:r>
              <a:rPr lang="en" sz="2380"/>
              <a:t>    				Examples</a:t>
            </a:r>
            <a:endParaRPr sz="2380"/>
          </a:p>
        </p:txBody>
      </p:sp>
      <p:pic>
        <p:nvPicPr>
          <p:cNvPr id="150" name="Google Shape;150;p21"/>
          <p:cNvPicPr preferRelativeResize="0"/>
          <p:nvPr/>
        </p:nvPicPr>
        <p:blipFill>
          <a:blip r:embed="rId3">
            <a:alphaModFix/>
          </a:blip>
          <a:stretch>
            <a:fillRect/>
          </a:stretch>
        </p:blipFill>
        <p:spPr>
          <a:xfrm>
            <a:off x="5029713" y="2288050"/>
            <a:ext cx="3933825" cy="2495550"/>
          </a:xfrm>
          <a:prstGeom prst="rect">
            <a:avLst/>
          </a:prstGeom>
          <a:noFill/>
          <a:ln>
            <a:noFill/>
          </a:ln>
        </p:spPr>
      </p:pic>
      <p:sp>
        <p:nvSpPr>
          <p:cNvPr id="151" name="Google Shape;151;p21"/>
          <p:cNvSpPr txBox="1"/>
          <p:nvPr>
            <p:ph type="ctrTitle"/>
          </p:nvPr>
        </p:nvSpPr>
        <p:spPr>
          <a:xfrm>
            <a:off x="5029713" y="1478925"/>
            <a:ext cx="5057400" cy="86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79"/>
              <a:t>ScoreNum = (Mean score </a:t>
            </a:r>
            <a:r>
              <a:rPr lang="en" sz="1779"/>
              <a:t>grouped</a:t>
            </a:r>
            <a:r>
              <a:rPr lang="en" sz="1779"/>
              <a:t> by hour/Sentiment Type)</a:t>
            </a:r>
            <a:endParaRPr sz="1779"/>
          </a:p>
        </p:txBody>
      </p:sp>
      <p:pic>
        <p:nvPicPr>
          <p:cNvPr id="152" name="Google Shape;152;p21"/>
          <p:cNvPicPr preferRelativeResize="0"/>
          <p:nvPr/>
        </p:nvPicPr>
        <p:blipFill>
          <a:blip r:embed="rId4">
            <a:alphaModFix/>
          </a:blip>
          <a:stretch>
            <a:fillRect/>
          </a:stretch>
        </p:blipFill>
        <p:spPr>
          <a:xfrm>
            <a:off x="122450" y="2288050"/>
            <a:ext cx="4724913" cy="894391"/>
          </a:xfrm>
          <a:prstGeom prst="rect">
            <a:avLst/>
          </a:prstGeom>
          <a:noFill/>
          <a:ln>
            <a:noFill/>
          </a:ln>
        </p:spPr>
      </p:pic>
      <p:sp>
        <p:nvSpPr>
          <p:cNvPr id="153" name="Google Shape;153;p21"/>
          <p:cNvSpPr txBox="1"/>
          <p:nvPr>
            <p:ph type="ctrTitle"/>
          </p:nvPr>
        </p:nvSpPr>
        <p:spPr>
          <a:xfrm>
            <a:off x="52463" y="1773825"/>
            <a:ext cx="5057400" cy="86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79"/>
              <a:t>Example Scoring</a:t>
            </a:r>
            <a:endParaRPr sz="1779"/>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