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7" r:id="rId1"/>
  </p:sldMasterIdLst>
  <p:notesMasterIdLst>
    <p:notesMasterId r:id="rId29"/>
  </p:notesMasterIdLst>
  <p:sldIdLst>
    <p:sldId id="256" r:id="rId2"/>
    <p:sldId id="257" r:id="rId3"/>
    <p:sldId id="258" r:id="rId4"/>
    <p:sldId id="280" r:id="rId5"/>
    <p:sldId id="281" r:id="rId6"/>
    <p:sldId id="298" r:id="rId7"/>
    <p:sldId id="259" r:id="rId8"/>
    <p:sldId id="300" r:id="rId9"/>
    <p:sldId id="301" r:id="rId10"/>
    <p:sldId id="302" r:id="rId11"/>
    <p:sldId id="303" r:id="rId12"/>
    <p:sldId id="299" r:id="rId13"/>
    <p:sldId id="283" r:id="rId14"/>
    <p:sldId id="293" r:id="rId15"/>
    <p:sldId id="294" r:id="rId16"/>
    <p:sldId id="284" r:id="rId17"/>
    <p:sldId id="285" r:id="rId18"/>
    <p:sldId id="295" r:id="rId19"/>
    <p:sldId id="287" r:id="rId20"/>
    <p:sldId id="288" r:id="rId21"/>
    <p:sldId id="289" r:id="rId22"/>
    <p:sldId id="290" r:id="rId23"/>
    <p:sldId id="296" r:id="rId24"/>
    <p:sldId id="297" r:id="rId25"/>
    <p:sldId id="291" r:id="rId26"/>
    <p:sldId id="292" r:id="rId27"/>
    <p:sldId id="273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34559" autoAdjust="0"/>
    <p:restoredTop sz="86323" autoAdjust="0"/>
  </p:normalViewPr>
  <p:slideViewPr>
    <p:cSldViewPr snapToGrid="0" snapToObjects="1">
      <p:cViewPr varScale="1">
        <p:scale>
          <a:sx n="74" d="100"/>
          <a:sy n="74" d="100"/>
        </p:scale>
        <p:origin x="16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3044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io\Documents\Libro%20resultado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Nivel</a:t>
            </a:r>
            <a:r>
              <a:rPr lang="es-ES" baseline="0"/>
              <a:t> de detección</a:t>
            </a:r>
            <a:endParaRPr lang="es-ES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2"/>
            <c:invertIfNegative val="0"/>
            <c:bubble3D val="0"/>
            <c:spPr>
              <a:ln>
                <a:solidFill>
                  <a:sysClr val="windowText" lastClr="000000"/>
                </a:solidFill>
              </a:ln>
            </c:spPr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</c:spPr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rgbClr val="002060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ysClr val="windowText" lastClr="000000"/>
                </a:solidFill>
              </a:ln>
            </c:spPr>
          </c:dPt>
          <c:cat>
            <c:strRef>
              <c:f>Hoja1!$A$2:$G$2</c:f>
              <c:strCache>
                <c:ptCount val="7"/>
                <c:pt idx="0">
                  <c:v>ADRD</c:v>
                </c:pt>
                <c:pt idx="1">
                  <c:v>AnserverBot</c:v>
                </c:pt>
                <c:pt idx="2">
                  <c:v>DroidKungFu</c:v>
                </c:pt>
                <c:pt idx="3">
                  <c:v>Geinimi</c:v>
                </c:pt>
                <c:pt idx="4">
                  <c:v>GingerMaster</c:v>
                </c:pt>
                <c:pt idx="5">
                  <c:v>jSMSHider</c:v>
                </c:pt>
                <c:pt idx="6">
                  <c:v>Pjapps</c:v>
                </c:pt>
              </c:strCache>
            </c:strRef>
          </c:cat>
          <c:val>
            <c:numRef>
              <c:f>Hoja1!$A$1:$G$1</c:f>
              <c:numCache>
                <c:formatCode>General</c:formatCode>
                <c:ptCount val="7"/>
                <c:pt idx="0">
                  <c:v>50</c:v>
                </c:pt>
                <c:pt idx="1">
                  <c:v>2.52</c:v>
                </c:pt>
                <c:pt idx="2">
                  <c:v>43.75</c:v>
                </c:pt>
                <c:pt idx="3">
                  <c:v>50</c:v>
                </c:pt>
                <c:pt idx="4">
                  <c:v>0</c:v>
                </c:pt>
                <c:pt idx="5">
                  <c:v>81.25</c:v>
                </c:pt>
                <c:pt idx="6">
                  <c:v>56.25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1701088"/>
        <c:axId val="251705792"/>
      </c:barChart>
      <c:catAx>
        <c:axId val="2517010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51705792"/>
        <c:crosses val="autoZero"/>
        <c:auto val="1"/>
        <c:lblAlgn val="ctr"/>
        <c:lblOffset val="100"/>
        <c:noMultiLvlLbl val="0"/>
      </c:catAx>
      <c:valAx>
        <c:axId val="251705792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5170108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78983-4671-4F09-9707-43E65EE3C78A}" type="datetimeFigureOut">
              <a:rPr lang="es-ES" smtClean="0"/>
              <a:t>22/09/2016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844A0-33FC-4130-9E00-A21D6D05B1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65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844A0-33FC-4130-9E00-A21D6D05B14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560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844A0-33FC-4130-9E00-A21D6D05B14E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95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8293100" y="5803900"/>
            <a:ext cx="366713" cy="6778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>
                <a:solidFill>
                  <a:schemeClr val="accent1"/>
                </a:solidFill>
                <a:latin typeface="Wingdings" pitchFamily="2" charset="2"/>
                <a:cs typeface="+mn-cs"/>
              </a:rPr>
              <a:t>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E2AF1-5C29-4F74-B445-FD908E62D23B}" type="datetime1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54901-CD09-4B3A-9F62-2D618535EA3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039C9-C3FB-4D3C-98B7-1835575E83B4}" type="datetime1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648DE-A5C8-48B2-8289-8774D54FB2F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8A04A81-7CDE-4AC5-896E-C019244CB0E9}" type="datetime1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43479-4411-4639-ABD4-CF4431DFEBC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6363644-4113-454A-B241-7C32C5377D82}" type="datetime1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53063-EDA9-4505-9044-1A97D24EB8E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ágenes con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4CBD836-F0F3-4707-A795-A8FC1545121E}" type="datetime1">
              <a:rPr lang="en-US" smtClean="0"/>
              <a:t>9/22/2016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DCBD7-6149-486D-8513-60CFC9F181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40B49-6FF3-4E19-81AE-F8C7967DD6AF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7013C-DCF5-4E86-82DA-5BEB733F62F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7BE86-91FA-4844-B1E8-8CE9C517BB04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8E6DB-F5CC-4FEB-BC0F-79D052E9E64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EAD30-A737-44F9-A888-C27BF6E71422}" type="datetime1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54A8C-8CC7-4821-9CB2-56A23D9DE21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FB5CC-6470-4881-938B-C6FD98A00F66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DB13F-42EC-47C4-B34D-2B76B86FD88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8293100" y="5803900"/>
            <a:ext cx="366713" cy="6778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>
                <a:solidFill>
                  <a:schemeClr val="accent1"/>
                </a:solidFill>
                <a:latin typeface="Wingdings" pitchFamily="2" charset="2"/>
                <a:cs typeface="+mn-cs"/>
              </a:rPr>
              <a:t>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/>
          <a:lstStyle>
            <a:lvl1pPr algn="r">
              <a:defRPr sz="4600" b="0" cap="none" baseline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529D7A2-0186-48D8-AA52-BC1F75F552B0}" type="datetime1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14462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AAD732C-8D2F-4DEC-9400-08725E0CAEB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10941-6D12-4E00-B67A-E220345F4336}" type="datetime1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C67F8-037C-4EB0-BC82-60D4F9643C9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90030-6DB2-43E5-AFA4-7B5D4938DAD2}" type="datetime1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F6D2F-C413-4D38-BD77-B724D46710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A1ED3-72EC-4A3E-9310-6134CDD62148}" type="datetime1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722CB-5BFA-428C-AF9F-5131F49226A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76B49-8329-4A41-8693-C6648B401433}" type="datetime1">
              <a:rPr lang="en-US" smtClean="0"/>
              <a:t>9/22/2016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8B7CE-26F0-4AB5-840F-B6B2997A6B0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52257-A9EF-4F98-B2FC-A78754F7C78C}" type="datetime1">
              <a:rPr lang="en-US" smtClean="0"/>
              <a:t>9/22/2016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C1E0C-DFB1-4D6B-8120-59EEB09D78C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4C51E-E43F-45F7-A575-16CCD12B1CE3}" type="datetime1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BCCA2-7F19-4FE2-86C6-3C743DF1477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44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  <a:endParaRPr lang="es-E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9775" y="2770188"/>
            <a:ext cx="7662863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B65C45-D96D-4393-A4F0-316C1508D830}" type="datetime1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F4D1445-F03C-4630-ACD8-DC80FC13DD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3" r:id="rId2"/>
    <p:sldLayoutId id="2147483815" r:id="rId3"/>
    <p:sldLayoutId id="2147483812" r:id="rId4"/>
    <p:sldLayoutId id="2147483811" r:id="rId5"/>
    <p:sldLayoutId id="2147483810" r:id="rId6"/>
    <p:sldLayoutId id="2147483809" r:id="rId7"/>
    <p:sldLayoutId id="2147483808" r:id="rId8"/>
    <p:sldLayoutId id="2147483807" r:id="rId9"/>
    <p:sldLayoutId id="2147483816" r:id="rId10"/>
    <p:sldLayoutId id="2147483817" r:id="rId11"/>
    <p:sldLayoutId id="2147483818" r:id="rId12"/>
    <p:sldLayoutId id="2147483819" r:id="rId13"/>
    <p:sldLayoutId id="2147483806" r:id="rId14"/>
    <p:sldLayoutId id="2147483820" r:id="rId15"/>
    <p:sldLayoutId id="2147483821" r:id="rId1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/>
        </a:defRPr>
      </a:lvl2pPr>
      <a:lvl3pPr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/>
        </a:defRPr>
      </a:lvl3pPr>
      <a:lvl4pPr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/>
        </a:defRPr>
      </a:lvl4pPr>
      <a:lvl5pPr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/>
        </a:defRPr>
      </a:lvl9pPr>
    </p:titleStyle>
    <p:bodyStyle>
      <a:lvl1pPr marL="342900" indent="-342900" algn="l" rtl="0" fontAlgn="base">
        <a:spcBef>
          <a:spcPts val="20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rgbClr val="C1F944"/>
        </a:buClr>
        <a:buSzPct val="90000"/>
        <a:buFont typeface="Wingdings" pitchFamily="2" charset="2"/>
        <a:buChar char="S"/>
        <a:defRPr sz="2000" kern="1200">
          <a:solidFill>
            <a:srgbClr val="595959"/>
          </a:solidFill>
          <a:latin typeface="+mn-lt"/>
          <a:ea typeface="+mn-ea"/>
          <a:cs typeface="+mn-cs"/>
        </a:defRPr>
      </a:lvl2pPr>
      <a:lvl3pPr marL="1035050" indent="-349250" algn="l" rtl="0" fontAlgn="base">
        <a:spcBef>
          <a:spcPts val="6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S"/>
        <a:defRPr kern="1200">
          <a:solidFill>
            <a:srgbClr val="595959"/>
          </a:solidFill>
          <a:latin typeface="+mn-lt"/>
          <a:ea typeface="+mn-ea"/>
          <a:cs typeface="+mn-cs"/>
        </a:defRPr>
      </a:lvl3pPr>
      <a:lvl4pPr marL="1371600" indent="-336550" algn="l" rtl="0" fontAlgn="base">
        <a:spcBef>
          <a:spcPts val="600"/>
        </a:spcBef>
        <a:spcAft>
          <a:spcPct val="0"/>
        </a:spcAft>
        <a:buClr>
          <a:srgbClr val="C1F944"/>
        </a:buClr>
        <a:buSzPct val="90000"/>
        <a:buFont typeface="Wingdings" pitchFamily="2" charset="2"/>
        <a:buChar char="S"/>
        <a:defRPr kern="1200">
          <a:solidFill>
            <a:srgbClr val="595959"/>
          </a:solidFill>
          <a:latin typeface="+mn-lt"/>
          <a:ea typeface="+mn-ea"/>
          <a:cs typeface="+mn-cs"/>
        </a:defRPr>
      </a:lvl4pPr>
      <a:lvl5pPr marL="1720850" indent="-349250" algn="l" rtl="0" fontAlgn="base">
        <a:spcBef>
          <a:spcPts val="6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S"/>
        <a:defRPr kern="1200">
          <a:solidFill>
            <a:srgbClr val="595959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youtu.be/qIdW6mw_muo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ítulo 1"/>
          <p:cNvSpPr>
            <a:spLocks noGrp="1"/>
          </p:cNvSpPr>
          <p:nvPr>
            <p:ph type="ctrTitle"/>
          </p:nvPr>
        </p:nvSpPr>
        <p:spPr>
          <a:xfrm>
            <a:off x="457200" y="929421"/>
            <a:ext cx="8228013" cy="1927225"/>
          </a:xfrm>
        </p:spPr>
        <p:txBody>
          <a:bodyPr/>
          <a:lstStyle/>
          <a:p>
            <a:r>
              <a:rPr lang="es-ES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Targeted</a:t>
            </a:r>
            <a:r>
              <a:rPr lang="es-E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Exerciser</a:t>
            </a:r>
            <a:r>
              <a:rPr lang="es-E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s-E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Android Malware and </a:t>
            </a:r>
            <a:r>
              <a:rPr lang="es-ES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Grayware</a:t>
            </a:r>
            <a:endParaRPr lang="es-ES" sz="4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34" name="Subtítulo 2"/>
          <p:cNvSpPr>
            <a:spLocks noGrp="1"/>
          </p:cNvSpPr>
          <p:nvPr>
            <p:ph type="subTitle" idx="1"/>
          </p:nvPr>
        </p:nvSpPr>
        <p:spPr>
          <a:xfrm>
            <a:off x="381057" y="4243390"/>
            <a:ext cx="7772400" cy="877887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s-ES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arrington"/>
                <a:cs typeface="Harrington"/>
              </a:rPr>
              <a:t>Author</a:t>
            </a:r>
            <a:r>
              <a:rPr lang="es-E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arrington"/>
                <a:cs typeface="Harrington"/>
              </a:rPr>
              <a:t>:    Mario Herreros Díaz</a:t>
            </a:r>
          </a:p>
          <a:p>
            <a:pPr algn="l">
              <a:lnSpc>
                <a:spcPct val="150000"/>
              </a:lnSpc>
            </a:pPr>
            <a:r>
              <a:rPr lang="es-ES_tradnl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arrington"/>
                <a:cs typeface="Harrington"/>
              </a:rPr>
              <a:t>Mentors</a:t>
            </a:r>
            <a:r>
              <a:rPr lang="es-ES_tradnl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arrington"/>
                <a:cs typeface="Harrington"/>
              </a:rPr>
              <a:t>:  Juan E. Tapiador, Guillermo Suárez-</a:t>
            </a:r>
            <a:r>
              <a:rPr lang="es-ES_tradnl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arrington"/>
                <a:cs typeface="Harrington"/>
              </a:rPr>
              <a:t>Tangil</a:t>
            </a:r>
            <a:endParaRPr lang="es-E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arrington"/>
              <a:cs typeface="Harrington"/>
            </a:endParaRPr>
          </a:p>
          <a:p>
            <a:pPr algn="l"/>
            <a:endParaRPr lang="es-ES" sz="2000" dirty="0" smtClean="0">
              <a:ea typeface="Harrington"/>
              <a:cs typeface="Harrington"/>
            </a:endParaRPr>
          </a:p>
        </p:txBody>
      </p:sp>
      <p:sp>
        <p:nvSpPr>
          <p:cNvPr id="18437" name="CuadroTexto 3"/>
          <p:cNvSpPr txBox="1">
            <a:spLocks noChangeArrowheads="1"/>
          </p:cNvSpPr>
          <p:nvPr/>
        </p:nvSpPr>
        <p:spPr bwMode="auto">
          <a:xfrm>
            <a:off x="5887284" y="6299200"/>
            <a:ext cx="192873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700" i="1" dirty="0" err="1" smtClean="0">
                <a:latin typeface="Calisto MT"/>
              </a:rPr>
              <a:t>September</a:t>
            </a:r>
            <a:r>
              <a:rPr lang="es-ES" sz="1700" i="1" dirty="0" smtClean="0">
                <a:latin typeface="Calisto MT"/>
              </a:rPr>
              <a:t> 27</a:t>
            </a:r>
            <a:r>
              <a:rPr lang="es-ES" sz="1700" i="1" baseline="30000" dirty="0" smtClean="0">
                <a:latin typeface="Calisto MT"/>
              </a:rPr>
              <a:t>th</a:t>
            </a:r>
            <a:r>
              <a:rPr lang="es-ES" sz="1700" i="1" dirty="0" smtClean="0">
                <a:latin typeface="Calisto MT"/>
              </a:rPr>
              <a:t>, 2016</a:t>
            </a:r>
            <a:endParaRPr lang="es-ES" sz="1700" i="1" dirty="0">
              <a:latin typeface="Calisto MT"/>
            </a:endParaRPr>
          </a:p>
        </p:txBody>
      </p:sp>
      <p:sp>
        <p:nvSpPr>
          <p:cNvPr id="18438" name="CuadroTexto 4"/>
          <p:cNvSpPr txBox="1">
            <a:spLocks noChangeArrowheads="1"/>
          </p:cNvSpPr>
          <p:nvPr/>
        </p:nvSpPr>
        <p:spPr bwMode="auto">
          <a:xfrm>
            <a:off x="5294173" y="5923573"/>
            <a:ext cx="25218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dirty="0" smtClean="0">
                <a:latin typeface="Calisto MT"/>
              </a:rPr>
              <a:t>Master in </a:t>
            </a:r>
            <a:r>
              <a:rPr lang="es-ES" dirty="0" err="1" smtClean="0">
                <a:latin typeface="Calisto MT"/>
              </a:rPr>
              <a:t>Cybersecurity</a:t>
            </a:r>
            <a:endParaRPr lang="es-ES" dirty="0">
              <a:latin typeface="Calisto MT"/>
            </a:endParaRPr>
          </a:p>
        </p:txBody>
      </p:sp>
      <p:pic>
        <p:nvPicPr>
          <p:cNvPr id="10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ítulo 1"/>
          <p:cNvSpPr txBox="1">
            <a:spLocks/>
          </p:cNvSpPr>
          <p:nvPr/>
        </p:nvSpPr>
        <p:spPr bwMode="auto">
          <a:xfrm>
            <a:off x="609599" y="3176954"/>
            <a:ext cx="8228013" cy="68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bg1"/>
                </a:solidFill>
                <a:latin typeface="Calisto MT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bg1"/>
                </a:solidFill>
                <a:latin typeface="Calisto MT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bg1"/>
                </a:solidFill>
                <a:latin typeface="Calisto MT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bg1"/>
                </a:solidFill>
                <a:latin typeface="Calisto MT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bg1"/>
                </a:solidFill>
                <a:latin typeface="Calisto MT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bg1"/>
                </a:solidFill>
                <a:latin typeface="Calisto MT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bg1"/>
                </a:solidFill>
                <a:latin typeface="Calisto MT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bg1"/>
                </a:solidFill>
                <a:latin typeface="Calisto MT"/>
              </a:defRPr>
            </a:lvl9pPr>
          </a:lstStyle>
          <a:p>
            <a:r>
              <a:rPr lang="es-ES_tradn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 </a:t>
            </a:r>
            <a:r>
              <a:rPr lang="es-ES_tradnl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Thesis</a:t>
            </a:r>
            <a:endParaRPr lang="es-E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10</a:t>
            </a:fld>
            <a:endParaRPr lang="en-US" sz="140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Estudio previo</a:t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AnserverBot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1700" y="6202973"/>
            <a:ext cx="6223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" t="3415" b="3436"/>
          <a:stretch/>
        </p:blipFill>
        <p:spPr bwMode="auto">
          <a:xfrm>
            <a:off x="51593" y="2854294"/>
            <a:ext cx="4503738" cy="334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" t="4429" r="4327" b="3590"/>
          <a:stretch/>
        </p:blipFill>
        <p:spPr bwMode="auto">
          <a:xfrm>
            <a:off x="4532866" y="2854294"/>
            <a:ext cx="4552453" cy="334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046162" y="241986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latin typeface="+mn-lt"/>
              </a:rPr>
              <a:t>Comportamiento ordinario</a:t>
            </a:r>
            <a:endParaRPr lang="es-ES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403850" y="2419866"/>
            <a:ext cx="311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latin typeface="+mn-lt"/>
              </a:rPr>
              <a:t>Comportamiento resultante</a:t>
            </a:r>
            <a:endParaRPr lang="es-ES" dirty="0">
              <a:latin typeface="+mn-lt"/>
            </a:endParaRPr>
          </a:p>
        </p:txBody>
      </p:sp>
      <p:sp>
        <p:nvSpPr>
          <p:cNvPr id="10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9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11</a:t>
            </a:fld>
            <a:endParaRPr lang="en-US" sz="140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Estudio previo</a:t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Pjapps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02743"/>
            <a:ext cx="7530306" cy="345195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Pjapps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Direcciones de servidores de C&amp;C cifradas: </a:t>
            </a:r>
            <a:r>
              <a:rPr lang="es-ES" b="1" i="1" dirty="0" smtClean="0"/>
              <a:t>alfo3gsa3nfdsrfo3isd21d8a8fccosm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Descifradas en tiempo de ejecución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Transmisión de información sensible del usuario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 modificar la cadena, se pierde la conexión con la dirección: </a:t>
            </a:r>
            <a:r>
              <a:rPr lang="es-ES" b="1" dirty="0"/>
              <a:t>ec2-54-235-102-48.compute-1.amazonaws.com</a:t>
            </a:r>
            <a:r>
              <a:rPr lang="es-ES" dirty="0"/>
              <a:t> </a:t>
            </a:r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9250" lvl="1" indent="0" fontAlgn="auto">
              <a:spcAft>
                <a:spcPts val="0"/>
              </a:spcAft>
              <a:buNone/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1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12</a:t>
            </a:fld>
            <a:endParaRPr lang="en-US" sz="140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Estudio previo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Técnicas de ofuscación identificadas: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Cadenas de texto cifradas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Direcciones de servidores remotos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Claves utilizadas en operaciones criptográficas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Ficheros </a:t>
            </a:r>
            <a:r>
              <a:rPr lang="es-ES_tradnl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assets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Exploits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cifrados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ódigo malicioso camuflado como imágenes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Código malicioso camuflado como bases de datos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Comunicación cifrada entre terminal y servidor C&amp;C</a:t>
            </a:r>
          </a:p>
          <a:p>
            <a:pPr lvl="2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9250" lvl="1" indent="0" fontAlgn="auto">
              <a:spcAft>
                <a:spcPts val="0"/>
              </a:spcAft>
              <a:buNone/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13</a:t>
            </a:fld>
            <a:endParaRPr lang="en-US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Casos de prueba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Definición: identificación y modificación de un artefacto ofuscado para estudiar su nuevo comportamiento respecto al ordinario.</a:t>
            </a:r>
          </a:p>
          <a:p>
            <a:pPr fontAlgn="auto">
              <a:spcAft>
                <a:spcPts val="0"/>
              </a:spcAft>
              <a:defRPr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tipos de casos de prueba definidos: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Cadenas de texto ofuscadas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Ficheros </a:t>
            </a:r>
            <a:r>
              <a:rPr lang="es-ES_tradnl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assets</a:t>
            </a:r>
            <a:endParaRPr lang="es-ES_tradnl" b="1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Llamadas a </a:t>
            </a:r>
            <a:r>
              <a:rPr lang="es-ES_tradn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APIs</a:t>
            </a: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criptográficas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Condicionales</a:t>
            </a: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5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14</a:t>
            </a:fld>
            <a:endParaRPr lang="en-US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Casos de prueba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Cadenas de texto ofuscadas: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Identificación de </a:t>
            </a: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string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que presenta ofuscación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Modificación de dicha cadena por una generada aleatoriamente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Estudio del comportamiento de la nueva variante de la </a:t>
            </a: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Ficheros </a:t>
            </a:r>
            <a:r>
              <a:rPr lang="es-ES_tradnl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assets</a:t>
            </a:r>
            <a:r>
              <a:rPr lang="es-ES_tradnl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Identificación de fichero presente en el directorio </a:t>
            </a:r>
            <a:r>
              <a:rPr lang="es-ES_tradnl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assets</a:t>
            </a:r>
            <a:endParaRPr lang="es-ES_tradnl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Sustitución de cada byte del fichero por otro byte aleatorio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Estudio del comportamiento de la </a:t>
            </a: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recompilada</a:t>
            </a: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70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15</a:t>
            </a:fld>
            <a:endParaRPr lang="en-US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Casos de prueba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Llamadas a </a:t>
            </a: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APIs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criptográficas: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Identificación de llamadas a métodos de librerías criptográficas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Sustitución del resultado retornado por un conjunto de bytes aleatorios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Estudio del comportamiento de la nueva variante de la </a:t>
            </a: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Condicionales: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Modificación de todas las sentencias condicionales del código: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Condición inversa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Todas las condiciones ciertas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Todas las condiciones falsas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Condiciones aleatorias</a:t>
            </a: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Arquitectura del sistema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2" y="2279650"/>
            <a:ext cx="3322638" cy="4245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3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 ofuscación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Marcador de contenido 2"/>
          <p:cNvSpPr txBox="1">
            <a:spLocks/>
          </p:cNvSpPr>
          <p:nvPr/>
        </p:nvSpPr>
        <p:spPr bwMode="auto">
          <a:xfrm>
            <a:off x="1176337" y="2516189"/>
            <a:ext cx="7803539" cy="4057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685800" indent="-336550" algn="l" rtl="0" fontAlgn="base">
              <a:spcBef>
                <a:spcPts val="600"/>
              </a:spcBef>
              <a:spcAft>
                <a:spcPct val="0"/>
              </a:spcAft>
              <a:buClr>
                <a:srgbClr val="C1F944"/>
              </a:buClr>
              <a:buSzPct val="90000"/>
              <a:buFont typeface="Wingdings" pitchFamily="2" charset="2"/>
              <a:buChar char="S"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035050" indent="-3492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371600" indent="-336550" algn="l" rtl="0" fontAlgn="base">
              <a:spcBef>
                <a:spcPts val="600"/>
              </a:spcBef>
              <a:spcAft>
                <a:spcPct val="0"/>
              </a:spcAft>
              <a:buClr>
                <a:srgbClr val="C1F944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1720850" indent="-3492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s-ES_tradn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Decompilador</a:t>
            </a:r>
            <a:endParaRPr lang="es-ES_tradnl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Generador del código fuente a partir del fichero ejecutable</a:t>
            </a:r>
          </a:p>
          <a:p>
            <a:pPr fontAlgn="auto">
              <a:spcAft>
                <a:spcPts val="0"/>
              </a:spcAft>
              <a:defRPr/>
            </a:pP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Analizador estático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Examina artefactos ofuscados del código fuente</a:t>
            </a:r>
          </a:p>
          <a:p>
            <a:pPr fontAlgn="auto">
              <a:spcAft>
                <a:spcPts val="0"/>
              </a:spcAft>
              <a:defRPr/>
            </a:pPr>
            <a:r>
              <a:rPr lang="es-ES_tradnl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 Case </a:t>
            </a:r>
            <a:r>
              <a:rPr lang="es-ES_tradnl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Maker</a:t>
            </a:r>
            <a:endParaRPr lang="es-ES_tradnl" b="1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Generador de caso de prueba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Muta artefactos ofuscados</a:t>
            </a:r>
          </a:p>
          <a:p>
            <a:pPr fontAlgn="auto">
              <a:spcAft>
                <a:spcPts val="0"/>
              </a:spcAft>
              <a:defRPr/>
            </a:pP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Compilador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Re-compila la aplicación modificada</a:t>
            </a:r>
          </a:p>
        </p:txBody>
      </p:sp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04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 comportamiento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Marcador de contenido 2"/>
          <p:cNvSpPr txBox="1">
            <a:spLocks/>
          </p:cNvSpPr>
          <p:nvPr/>
        </p:nvSpPr>
        <p:spPr bwMode="auto">
          <a:xfrm>
            <a:off x="1176337" y="2673352"/>
            <a:ext cx="7803539" cy="4057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685800" indent="-336550" algn="l" rtl="0" fontAlgn="base">
              <a:spcBef>
                <a:spcPts val="600"/>
              </a:spcBef>
              <a:spcAft>
                <a:spcPct val="0"/>
              </a:spcAft>
              <a:buClr>
                <a:srgbClr val="C1F944"/>
              </a:buClr>
              <a:buSzPct val="90000"/>
              <a:buFont typeface="Wingdings" pitchFamily="2" charset="2"/>
              <a:buChar char="S"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035050" indent="-3492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371600" indent="-336550" algn="l" rtl="0" fontAlgn="base">
              <a:spcBef>
                <a:spcPts val="600"/>
              </a:spcBef>
              <a:spcAft>
                <a:spcPct val="0"/>
              </a:spcAft>
              <a:buClr>
                <a:srgbClr val="C1F944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1720850" indent="-3492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Analizador dinámico</a:t>
            </a:r>
            <a:endParaRPr lang="es-ES_tradnl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s-ES_tradnl" dirty="0"/>
              <a:t>Estudia el comportamiento de la aplicación en ejecución</a:t>
            </a:r>
          </a:p>
          <a:p>
            <a:pPr fontAlgn="auto">
              <a:spcAft>
                <a:spcPts val="0"/>
              </a:spcAft>
              <a:defRPr/>
            </a:pPr>
            <a:r>
              <a:rPr lang="es-ES_tradn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Tester</a:t>
            </a: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automático</a:t>
            </a:r>
          </a:p>
          <a:p>
            <a:pPr lvl="1"/>
            <a:r>
              <a:rPr lang="es-ES_tradnl" dirty="0"/>
              <a:t>Interactúa con la interfaz de usuario de la </a:t>
            </a:r>
            <a:r>
              <a:rPr lang="es-ES_tradnl" dirty="0" smtClean="0"/>
              <a:t>aplicación</a:t>
            </a:r>
          </a:p>
          <a:p>
            <a:pPr lvl="1"/>
            <a:r>
              <a:rPr lang="es-ES_tradnl" dirty="0" smtClean="0"/>
              <a:t>Adaptable a cada aplicación</a:t>
            </a:r>
            <a:endParaRPr lang="es-ES_tradnl" dirty="0"/>
          </a:p>
        </p:txBody>
      </p:sp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8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Detección de malware ofuscado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Marcador de contenido 2"/>
          <p:cNvSpPr txBox="1">
            <a:spLocks/>
          </p:cNvSpPr>
          <p:nvPr/>
        </p:nvSpPr>
        <p:spPr bwMode="auto">
          <a:xfrm>
            <a:off x="1176337" y="2632564"/>
            <a:ext cx="7803539" cy="4057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685800" indent="-336550" algn="l" rtl="0" fontAlgn="base">
              <a:spcBef>
                <a:spcPts val="600"/>
              </a:spcBef>
              <a:spcAft>
                <a:spcPct val="0"/>
              </a:spcAft>
              <a:buClr>
                <a:srgbClr val="C1F944"/>
              </a:buClr>
              <a:buSzPct val="90000"/>
              <a:buFont typeface="Wingdings" pitchFamily="2" charset="2"/>
              <a:buChar char="S"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035050" indent="-3492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371600" indent="-336550" algn="l" rtl="0" fontAlgn="base">
              <a:spcBef>
                <a:spcPts val="600"/>
              </a:spcBef>
              <a:spcAft>
                <a:spcPct val="0"/>
              </a:spcAft>
              <a:buClr>
                <a:srgbClr val="C1F944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1720850" indent="-3492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Definición del umbral de </a:t>
            </a:r>
            <a:r>
              <a:rPr lang="es-ES_tradnl" dirty="0" smtClean="0"/>
              <a:t>comportamiento</a:t>
            </a:r>
          </a:p>
          <a:p>
            <a:r>
              <a:rPr lang="es-ES_tradnl" dirty="0"/>
              <a:t>Análisis de los resultados de las ejecuciones ordinarias</a:t>
            </a:r>
          </a:p>
          <a:p>
            <a:r>
              <a:rPr lang="es-ES_tradnl" dirty="0"/>
              <a:t>Análisis de los resultados de los casos de </a:t>
            </a:r>
            <a:r>
              <a:rPr lang="es-ES_tradnl" dirty="0" smtClean="0"/>
              <a:t>prueba</a:t>
            </a:r>
          </a:p>
          <a:p>
            <a:r>
              <a:rPr lang="es-ES_tradnl" dirty="0" smtClean="0"/>
              <a:t>Detección basada en variaciones en el comportamiento</a:t>
            </a:r>
            <a:endParaRPr lang="es-ES_tradnl" dirty="0"/>
          </a:p>
          <a:p>
            <a:endParaRPr lang="es-ES_tradnl" dirty="0"/>
          </a:p>
        </p:txBody>
      </p:sp>
      <p:sp>
        <p:nvSpPr>
          <p:cNvPr id="10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0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3937" y="2480288"/>
            <a:ext cx="7803539" cy="4057405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Introducción</a:t>
            </a:r>
          </a:p>
          <a:p>
            <a:pPr fontAlgn="auto">
              <a:spcAft>
                <a:spcPts val="0"/>
              </a:spcAft>
              <a:defRPr/>
            </a:pPr>
            <a:r>
              <a:rPr lang="es-ES_tradnl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Targetdroid</a:t>
            </a:r>
            <a:endParaRPr lang="es-ES_tradnl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s-ES_tradnl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Behavioral</a:t>
            </a:r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_tradnl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</a:t>
            </a:r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_tradnl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Language</a:t>
            </a:r>
            <a:endParaRPr lang="es-ES_tradnl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Arquitectura</a:t>
            </a:r>
          </a:p>
          <a:p>
            <a:pPr fontAlgn="auto">
              <a:spcAft>
                <a:spcPts val="0"/>
              </a:spcAft>
              <a:defRPr/>
            </a:pPr>
            <a:r>
              <a:rPr lang="es-ES_tradnl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PoC</a:t>
            </a:r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&amp; Demo</a:t>
            </a:r>
          </a:p>
          <a:p>
            <a:pPr fontAlgn="auto">
              <a:spcAft>
                <a:spcPts val="0"/>
              </a:spcAft>
              <a:defRPr/>
            </a:pPr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Conclusiones</a:t>
            </a:r>
          </a:p>
          <a:p>
            <a:pPr fontAlgn="auto">
              <a:spcAft>
                <a:spcPts val="0"/>
              </a:spcAft>
              <a:defRPr/>
            </a:pPr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Trabajos Futuros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2</a:t>
            </a:fld>
            <a:endParaRPr lang="en-US" sz="1400" dirty="0"/>
          </a:p>
        </p:txBody>
      </p:sp>
      <p:sp>
        <p:nvSpPr>
          <p:cNvPr id="9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  <p:pic>
        <p:nvPicPr>
          <p:cNvPr id="7" name="Imagen 4" descr="logo_uc3m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Herramientas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7"/>
            <a:ext cx="5334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18</a:t>
            </a:r>
            <a:endParaRPr lang="en-US" dirty="0"/>
          </a:p>
        </p:txBody>
      </p:sp>
      <p:sp>
        <p:nvSpPr>
          <p:cNvPr id="5" name="4 Rectángulo redondeado"/>
          <p:cNvSpPr/>
          <p:nvPr/>
        </p:nvSpPr>
        <p:spPr>
          <a:xfrm>
            <a:off x="304495" y="2349500"/>
            <a:ext cx="8445500" cy="3560763"/>
          </a:xfrm>
          <a:prstGeom prst="roundRect">
            <a:avLst/>
          </a:prstGeom>
        </p:spPr>
        <p:style>
          <a:lnRef idx="1">
            <a:schemeClr val="accent1"/>
          </a:lnRef>
          <a:fillRef idx="1003">
            <a:schemeClr val="dk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24544" y="6005817"/>
            <a:ext cx="819455" cy="81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1090706" y="2793643"/>
            <a:ext cx="19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endParaRPr lang="es-E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6210300" y="2508578"/>
            <a:ext cx="2387600" cy="228849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6278378" y="2658964"/>
            <a:ext cx="2408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dinámico</a:t>
            </a:r>
            <a:endParaRPr lang="es-E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483655" y="3123338"/>
            <a:ext cx="1918983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900" dirty="0" err="1" smtClean="0"/>
              <a:t>DroidBox</a:t>
            </a:r>
            <a:endParaRPr lang="es-ES_tradnl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900" dirty="0" err="1" smtClean="0"/>
              <a:t>Android</a:t>
            </a:r>
            <a:r>
              <a:rPr lang="es-ES_tradnl" sz="1900" dirty="0" smtClean="0"/>
              <a:t> SDK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900" dirty="0" err="1" smtClean="0"/>
              <a:t>Robotium</a:t>
            </a:r>
            <a:endParaRPr lang="es-ES_tradnl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900" dirty="0" err="1" smtClean="0"/>
              <a:t>Androguard</a:t>
            </a:r>
            <a:endParaRPr lang="es-ES_tradnl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900" dirty="0" err="1" smtClean="0"/>
              <a:t>Tcpdump</a:t>
            </a:r>
            <a:endParaRPr lang="es-ES_tradnl" sz="1900" dirty="0" smtClean="0"/>
          </a:p>
          <a:p>
            <a:endParaRPr lang="es-ES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3644900" y="2508579"/>
            <a:ext cx="2387600" cy="14919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 redondeado"/>
          <p:cNvSpPr/>
          <p:nvPr/>
        </p:nvSpPr>
        <p:spPr>
          <a:xfrm>
            <a:off x="3644900" y="4235778"/>
            <a:ext cx="2387600" cy="14919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3740454" y="2593588"/>
            <a:ext cx="2292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estático</a:t>
            </a:r>
            <a:endParaRPr lang="es-E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918255" y="3059074"/>
            <a:ext cx="19189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900" dirty="0" err="1" smtClean="0"/>
              <a:t>Androguard</a:t>
            </a:r>
            <a:endParaRPr lang="es-ES" sz="19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918255" y="4378911"/>
            <a:ext cx="184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Repackaging</a:t>
            </a:r>
            <a:endParaRPr lang="es-E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918255" y="4797073"/>
            <a:ext cx="191898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900" dirty="0" err="1" smtClean="0"/>
              <a:t>APKTool</a:t>
            </a:r>
            <a:endParaRPr lang="es-ES_tradnl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900" dirty="0" smtClean="0"/>
              <a:t>Dex2Jar</a:t>
            </a:r>
            <a:endParaRPr lang="es-ES" sz="1900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878681" y="4242663"/>
            <a:ext cx="2387600" cy="14919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1169896" y="4376322"/>
            <a:ext cx="184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Detección</a:t>
            </a:r>
            <a:endParaRPr lang="es-E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21 Rectángulo redondeado"/>
          <p:cNvSpPr/>
          <p:nvPr/>
        </p:nvSpPr>
        <p:spPr>
          <a:xfrm>
            <a:off x="6210300" y="4932690"/>
            <a:ext cx="2387600" cy="74596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1090706" y="4932690"/>
            <a:ext cx="19189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900" dirty="0" err="1" smtClean="0"/>
              <a:t>Tshark</a:t>
            </a:r>
            <a:endParaRPr lang="es-ES" sz="19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6341573" y="5121004"/>
            <a:ext cx="221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 </a:t>
            </a:r>
            <a:r>
              <a:rPr lang="es-ES_tradnl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Maker</a:t>
            </a:r>
            <a:endParaRPr lang="es-E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8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19</a:t>
            </a:r>
            <a:endParaRPr lang="en-US" sz="1400" dirty="0"/>
          </a:p>
        </p:txBody>
      </p:sp>
      <p:pic>
        <p:nvPicPr>
          <p:cNvPr id="6" name="Imagen 4" descr="logo_uc3m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Marcador de contenido 2"/>
          <p:cNvSpPr txBox="1">
            <a:spLocks/>
          </p:cNvSpPr>
          <p:nvPr/>
        </p:nvSpPr>
        <p:spPr bwMode="auto">
          <a:xfrm>
            <a:off x="1176337" y="2632564"/>
            <a:ext cx="7803539" cy="4057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685800" indent="-336550" algn="l" rtl="0" fontAlgn="base">
              <a:spcBef>
                <a:spcPts val="600"/>
              </a:spcBef>
              <a:spcAft>
                <a:spcPct val="0"/>
              </a:spcAft>
              <a:buClr>
                <a:srgbClr val="C1F944"/>
              </a:buClr>
              <a:buSzPct val="90000"/>
              <a:buFont typeface="Wingdings" pitchFamily="2" charset="2"/>
              <a:buChar char="S"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035050" indent="-3492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371600" indent="-336550" algn="l" rtl="0" fontAlgn="base">
              <a:spcBef>
                <a:spcPts val="600"/>
              </a:spcBef>
              <a:spcAft>
                <a:spcPct val="0"/>
              </a:spcAft>
              <a:buClr>
                <a:srgbClr val="C1F944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1720850" indent="-3492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hlinkClick r:id="rId4"/>
              </a:rPr>
              <a:t>Vídeo</a:t>
            </a:r>
            <a:r>
              <a:rPr lang="es-ES_tradnl" dirty="0" smtClean="0"/>
              <a:t>:	</a:t>
            </a:r>
          </a:p>
          <a:p>
            <a:pPr marL="0" indent="0">
              <a:buNone/>
            </a:pPr>
            <a:endParaRPr lang="es-ES_tradnl" dirty="0"/>
          </a:p>
        </p:txBody>
      </p:sp>
      <p:pic>
        <p:nvPicPr>
          <p:cNvPr id="1026" name="Picture 2" descr="C:\Users\mario\Desktop\presentacion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444" y="3127948"/>
            <a:ext cx="4089085" cy="306663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20</a:t>
            </a:r>
            <a:endParaRPr lang="en-US" sz="1400" dirty="0"/>
          </a:p>
        </p:txBody>
      </p:sp>
      <p:pic>
        <p:nvPicPr>
          <p:cNvPr id="7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Marcador de contenido 2"/>
          <p:cNvSpPr txBox="1">
            <a:spLocks/>
          </p:cNvSpPr>
          <p:nvPr/>
        </p:nvSpPr>
        <p:spPr bwMode="auto">
          <a:xfrm>
            <a:off x="1176337" y="2632564"/>
            <a:ext cx="7803539" cy="4057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685800" indent="-336550" algn="l" rtl="0" fontAlgn="base">
              <a:spcBef>
                <a:spcPts val="600"/>
              </a:spcBef>
              <a:spcAft>
                <a:spcPct val="0"/>
              </a:spcAft>
              <a:buClr>
                <a:srgbClr val="C1F944"/>
              </a:buClr>
              <a:buSzPct val="90000"/>
              <a:buFont typeface="Wingdings" pitchFamily="2" charset="2"/>
              <a:buChar char="S"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035050" indent="-3492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371600" indent="-336550" algn="l" rtl="0" fontAlgn="base">
              <a:spcBef>
                <a:spcPts val="600"/>
              </a:spcBef>
              <a:spcAft>
                <a:spcPct val="0"/>
              </a:spcAft>
              <a:buClr>
                <a:srgbClr val="C1F944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1720850" indent="-3492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215 aplicaciones </a:t>
            </a:r>
            <a:r>
              <a:rPr lang="es-ES_tradnl" dirty="0" err="1" smtClean="0"/>
              <a:t>Android</a:t>
            </a:r>
            <a:r>
              <a:rPr lang="es-ES_tradnl" dirty="0" smtClean="0"/>
              <a:t> analizadas:</a:t>
            </a:r>
          </a:p>
          <a:p>
            <a:pPr lvl="1"/>
            <a:r>
              <a:rPr lang="es-ES_tradnl" dirty="0" smtClean="0"/>
              <a:t>ADRD</a:t>
            </a:r>
          </a:p>
          <a:p>
            <a:pPr lvl="1"/>
            <a:r>
              <a:rPr lang="es-ES_tradnl" dirty="0" err="1" smtClean="0"/>
              <a:t>AnserverBot</a:t>
            </a:r>
            <a:endParaRPr lang="es-ES_tradnl" dirty="0" smtClean="0"/>
          </a:p>
          <a:p>
            <a:pPr lvl="1"/>
            <a:r>
              <a:rPr lang="es-ES_tradnl" dirty="0" err="1" smtClean="0"/>
              <a:t>DroidKungFu</a:t>
            </a:r>
            <a:endParaRPr lang="es-ES_tradnl" dirty="0" smtClean="0"/>
          </a:p>
          <a:p>
            <a:pPr lvl="1"/>
            <a:r>
              <a:rPr lang="es-ES_tradnl" dirty="0" err="1" smtClean="0"/>
              <a:t>GingerMaster</a:t>
            </a:r>
            <a:endParaRPr lang="es-ES_tradnl" dirty="0" smtClean="0"/>
          </a:p>
          <a:p>
            <a:pPr lvl="1"/>
            <a:r>
              <a:rPr lang="es-ES_tradnl" dirty="0" err="1" smtClean="0"/>
              <a:t>Geinimi</a:t>
            </a:r>
            <a:endParaRPr lang="es-ES_tradnl" dirty="0" smtClean="0"/>
          </a:p>
          <a:p>
            <a:pPr lvl="1"/>
            <a:r>
              <a:rPr lang="es-ES_tradnl" dirty="0" err="1" smtClean="0"/>
              <a:t>jSMSHider</a:t>
            </a:r>
            <a:endParaRPr lang="es-ES_tradnl" dirty="0" smtClean="0"/>
          </a:p>
          <a:p>
            <a:pPr lvl="1"/>
            <a:r>
              <a:rPr lang="es-ES_tradnl" dirty="0" err="1" smtClean="0"/>
              <a:t>Pjapps</a:t>
            </a:r>
            <a:endParaRPr lang="es-ES_tradnl" dirty="0"/>
          </a:p>
          <a:p>
            <a:pPr lvl="1"/>
            <a:endParaRPr lang="es-ES_tradnl" dirty="0" smtClean="0"/>
          </a:p>
          <a:p>
            <a:pPr marL="0" indent="0">
              <a:buNone/>
            </a:pPr>
            <a:endParaRPr lang="es-ES_tradnl" dirty="0"/>
          </a:p>
        </p:txBody>
      </p:sp>
      <p:sp>
        <p:nvSpPr>
          <p:cNvPr id="9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de detección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7475"/>
            <a:ext cx="5334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21</a:t>
            </a:r>
            <a:endParaRPr lang="en-US" dirty="0"/>
          </a:p>
        </p:txBody>
      </p:sp>
      <p:pic>
        <p:nvPicPr>
          <p:cNvPr id="7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7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273770"/>
              </p:ext>
            </p:extLst>
          </p:nvPr>
        </p:nvGraphicFramePr>
        <p:xfrm>
          <a:off x="739775" y="2478088"/>
          <a:ext cx="8213725" cy="3643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3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Discusión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7475"/>
            <a:ext cx="5334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22</a:t>
            </a:r>
            <a:endParaRPr lang="en-US" dirty="0"/>
          </a:p>
        </p:txBody>
      </p:sp>
      <p:pic>
        <p:nvPicPr>
          <p:cNvPr id="7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9775" y="2859088"/>
            <a:ext cx="7662863" cy="3267075"/>
          </a:xfrm>
        </p:spPr>
        <p:txBody>
          <a:bodyPr>
            <a:normAutofit fontScale="92500"/>
          </a:bodyPr>
          <a:lstStyle/>
          <a:p>
            <a:r>
              <a:rPr lang="es-ES_tradnl" b="1" dirty="0" smtClean="0"/>
              <a:t>Cadenas ofuscadas</a:t>
            </a:r>
            <a:r>
              <a:rPr lang="es-ES_tradnl" dirty="0" smtClean="0"/>
              <a:t>: presenta el mayor porcentaje de detecciones</a:t>
            </a:r>
          </a:p>
          <a:p>
            <a:r>
              <a:rPr lang="es-ES_tradnl" b="1" dirty="0" smtClean="0"/>
              <a:t>Ficheros </a:t>
            </a:r>
            <a:r>
              <a:rPr lang="es-ES_tradnl" b="1" i="1" dirty="0" err="1" smtClean="0"/>
              <a:t>assets</a:t>
            </a:r>
            <a:r>
              <a:rPr lang="es-ES_tradnl" dirty="0" smtClean="0"/>
              <a:t>: niveles notorios de detección en familias que utilizan este tipo de ofuscación</a:t>
            </a:r>
          </a:p>
          <a:p>
            <a:r>
              <a:rPr lang="es-ES_tradnl" b="1" dirty="0" smtClean="0"/>
              <a:t>Llamadas a </a:t>
            </a:r>
            <a:r>
              <a:rPr lang="es-ES_tradnl" b="1" dirty="0" err="1" smtClean="0"/>
              <a:t>APIs</a:t>
            </a:r>
            <a:r>
              <a:rPr lang="es-ES_tradnl" b="1" dirty="0" smtClean="0"/>
              <a:t> criptográficas</a:t>
            </a:r>
            <a:r>
              <a:rPr lang="es-ES_tradnl" dirty="0" smtClean="0"/>
              <a:t>: afecta a </a:t>
            </a:r>
            <a:r>
              <a:rPr lang="es-ES_tradnl" i="1" dirty="0" smtClean="0"/>
              <a:t>malware</a:t>
            </a:r>
            <a:r>
              <a:rPr lang="es-ES_tradnl" dirty="0" smtClean="0"/>
              <a:t> que utiliza el cifrado de información entre el dispositivo y el servidor C&amp;C</a:t>
            </a:r>
          </a:p>
          <a:p>
            <a:r>
              <a:rPr lang="es-ES_tradnl" b="1" dirty="0" smtClean="0"/>
              <a:t>Condicionales</a:t>
            </a:r>
            <a:r>
              <a:rPr lang="es-ES_tradnl" dirty="0" smtClean="0"/>
              <a:t>: las aplicaciones analizadas no presentan niveles destacables en este tipo de ofuscación</a:t>
            </a:r>
          </a:p>
        </p:txBody>
      </p:sp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  <a:endParaRPr lang="es-E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Alcance del proyecto y objetivos satisfechos</a:t>
            </a:r>
          </a:p>
          <a:p>
            <a:pPr lvl="1"/>
            <a:r>
              <a:rPr lang="es-ES_tradnl" dirty="0" smtClean="0"/>
              <a:t>Técnicas de ofuscación en </a:t>
            </a:r>
            <a:r>
              <a:rPr lang="es-ES_tradnl" i="1" dirty="0" smtClean="0"/>
              <a:t>malware</a:t>
            </a:r>
            <a:r>
              <a:rPr lang="es-ES_tradnl" dirty="0" smtClean="0"/>
              <a:t> analizadas</a:t>
            </a:r>
          </a:p>
          <a:p>
            <a:pPr lvl="1"/>
            <a:r>
              <a:rPr lang="es-ES_tradnl" dirty="0" smtClean="0"/>
              <a:t>Diseño de casos de prueba</a:t>
            </a:r>
          </a:p>
          <a:p>
            <a:pPr lvl="1"/>
            <a:r>
              <a:rPr lang="es-ES_tradnl" dirty="0" smtClean="0"/>
              <a:t>Basado en la técnica </a:t>
            </a:r>
            <a:r>
              <a:rPr lang="es-ES_tradnl" i="1" dirty="0" err="1" smtClean="0"/>
              <a:t>Repackaging</a:t>
            </a:r>
            <a:endParaRPr lang="es-ES_tradnl" i="1" dirty="0" smtClean="0"/>
          </a:p>
          <a:p>
            <a:pPr lvl="1"/>
            <a:r>
              <a:rPr lang="es-ES_tradnl" dirty="0" smtClean="0"/>
              <a:t>Técnica automática de detección de malware ofuscado </a:t>
            </a:r>
            <a:endParaRPr lang="es-ES" dirty="0"/>
          </a:p>
          <a:p>
            <a:r>
              <a:rPr lang="es-ES_tradnl" dirty="0" smtClean="0"/>
              <a:t>Resultados de la Evaluación realizada corroboran la técnica desarrollada.</a:t>
            </a:r>
          </a:p>
          <a:p>
            <a:endParaRPr lang="es-ES_tradnl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7475"/>
            <a:ext cx="5334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23</a:t>
            </a:r>
            <a:endParaRPr lang="en-US" dirty="0"/>
          </a:p>
        </p:txBody>
      </p:sp>
      <p:pic>
        <p:nvPicPr>
          <p:cNvPr id="6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034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Líneas futuras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Mercados de aplicaciones </a:t>
            </a:r>
            <a:r>
              <a:rPr lang="es-ES_tradnl" dirty="0" err="1" smtClean="0"/>
              <a:t>Android</a:t>
            </a:r>
            <a:endParaRPr lang="es-ES_tradnl" dirty="0" smtClean="0"/>
          </a:p>
          <a:p>
            <a:r>
              <a:rPr lang="es-ES_tradnl" dirty="0" smtClean="0"/>
              <a:t>Sistemas antivirus</a:t>
            </a:r>
          </a:p>
          <a:p>
            <a:r>
              <a:rPr lang="es-ES_tradnl" dirty="0" smtClean="0"/>
              <a:t>Adaptación a nuevas técnicas de ofuscación maliciosas</a:t>
            </a:r>
          </a:p>
          <a:p>
            <a:r>
              <a:rPr lang="es-ES_tradnl" dirty="0" smtClean="0"/>
              <a:t>Integración con técnicas basadas en Data </a:t>
            </a:r>
            <a:r>
              <a:rPr lang="es-ES_tradnl" dirty="0" err="1" smtClean="0"/>
              <a:t>Mining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7475"/>
            <a:ext cx="5334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24</a:t>
            </a:r>
            <a:endParaRPr lang="en-US" dirty="0"/>
          </a:p>
        </p:txBody>
      </p:sp>
      <p:pic>
        <p:nvPicPr>
          <p:cNvPr id="6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432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uadroTexto 5"/>
          <p:cNvSpPr txBox="1">
            <a:spLocks noChangeArrowheads="1"/>
          </p:cNvSpPr>
          <p:nvPr/>
        </p:nvSpPr>
        <p:spPr bwMode="auto">
          <a:xfrm>
            <a:off x="1125537" y="2625236"/>
            <a:ext cx="70691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4800" b="1" dirty="0">
                <a:solidFill>
                  <a:schemeClr val="tx2"/>
                </a:solidFill>
                <a:latin typeface="Calisto MT"/>
              </a:rPr>
              <a:t>¿Cuestiones? ¿Dudas</a:t>
            </a:r>
            <a:r>
              <a:rPr lang="es-ES" sz="4800" b="1" dirty="0" smtClean="0">
                <a:solidFill>
                  <a:schemeClr val="tx2"/>
                </a:solidFill>
                <a:latin typeface="Calisto MT"/>
              </a:rPr>
              <a:t>?</a:t>
            </a:r>
          </a:p>
          <a:p>
            <a:pPr algn="ctr"/>
            <a:r>
              <a:rPr lang="es-ES_tradnl" sz="4800" b="1" dirty="0" smtClean="0">
                <a:solidFill>
                  <a:schemeClr val="tx2"/>
                </a:solidFill>
                <a:latin typeface="Calisto MT"/>
              </a:rPr>
              <a:t>Gracias por su atención</a:t>
            </a:r>
            <a:endParaRPr lang="es-ES" sz="4800" b="1" dirty="0">
              <a:solidFill>
                <a:schemeClr val="tx2"/>
              </a:solidFill>
              <a:latin typeface="Calisto MT"/>
            </a:endParaRPr>
          </a:p>
        </p:txBody>
      </p:sp>
      <p:pic>
        <p:nvPicPr>
          <p:cNvPr id="35843" name="Imagen 7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9800" y="5059363"/>
            <a:ext cx="1671638" cy="167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57950"/>
            <a:ext cx="5334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25</a:t>
            </a:r>
            <a:endParaRPr lang="en-US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 ofuscación en Apps mediante casos de prueba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7 CuadroTexto"/>
          <p:cNvSpPr txBox="1"/>
          <p:nvPr/>
        </p:nvSpPr>
        <p:spPr>
          <a:xfrm>
            <a:off x="573332" y="4553805"/>
            <a:ext cx="446405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Presentación realizada por</a:t>
            </a:r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:</a:t>
            </a:r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888390" y="5059363"/>
            <a:ext cx="3277209" cy="7366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s-E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Mario Herreros Díaz   100275558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endParaRPr lang="es-ES" i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Motivación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2" name="Marcador de contenido 2"/>
          <p:cNvSpPr>
            <a:spLocks noGrp="1"/>
          </p:cNvSpPr>
          <p:nvPr>
            <p:ph idx="1"/>
          </p:nvPr>
        </p:nvSpPr>
        <p:spPr>
          <a:xfrm>
            <a:off x="895351" y="2268050"/>
            <a:ext cx="7562850" cy="3592206"/>
          </a:xfrm>
        </p:spPr>
        <p:txBody>
          <a:bodyPr/>
          <a:lstStyle/>
          <a:p>
            <a:r>
              <a:rPr lang="es-ES_tradnl" sz="2000" dirty="0" smtClean="0"/>
              <a:t>Fuerte incremento de </a:t>
            </a:r>
            <a:r>
              <a:rPr lang="es-ES_tradnl" sz="2000" i="1" dirty="0" smtClean="0"/>
              <a:t>malware</a:t>
            </a:r>
            <a:r>
              <a:rPr lang="es-ES_tradnl" sz="2000" dirty="0" smtClean="0"/>
              <a:t> en sistemas </a:t>
            </a:r>
            <a:r>
              <a:rPr lang="es-ES_tradnl" sz="2000" dirty="0" err="1" smtClean="0"/>
              <a:t>Android</a:t>
            </a:r>
            <a:endParaRPr lang="es-ES_tradnl" sz="2000" dirty="0" smtClean="0"/>
          </a:p>
          <a:p>
            <a:r>
              <a:rPr lang="es-ES_tradnl" sz="2000" dirty="0" smtClean="0"/>
              <a:t>Causas:</a:t>
            </a:r>
          </a:p>
          <a:p>
            <a:pPr lvl="1"/>
            <a:r>
              <a:rPr lang="es-ES_tradnl" sz="1800" dirty="0" smtClean="0"/>
              <a:t>Líder de ventas en el mercado global de dispositivos móviles</a:t>
            </a:r>
          </a:p>
          <a:p>
            <a:pPr lvl="1"/>
            <a:r>
              <a:rPr lang="es-ES_tradnl" sz="1800" dirty="0" smtClean="0"/>
              <a:t>Vulnerabilidades existentes en el sistema de seguridad de </a:t>
            </a:r>
            <a:r>
              <a:rPr lang="es-ES_tradnl" sz="1800" dirty="0" err="1" smtClean="0"/>
              <a:t>Android</a:t>
            </a:r>
            <a:endParaRPr lang="es-ES_tradnl" sz="1800" dirty="0" smtClean="0"/>
          </a:p>
          <a:p>
            <a:r>
              <a:rPr lang="es-ES_tradnl" sz="2000" dirty="0" smtClean="0"/>
              <a:t>Presencia de malware cada vez más especializado y </a:t>
            </a:r>
            <a:r>
              <a:rPr lang="es-ES_tradnl" sz="2000" dirty="0" smtClean="0"/>
              <a:t>complejo (ofuscación, </a:t>
            </a:r>
            <a:r>
              <a:rPr lang="es-ES_tradnl" sz="2000" dirty="0" err="1" smtClean="0"/>
              <a:t>bypassing</a:t>
            </a:r>
            <a:r>
              <a:rPr lang="es-ES_tradnl" sz="2000" dirty="0" smtClean="0"/>
              <a:t>, …)</a:t>
            </a:r>
          </a:p>
          <a:p>
            <a:pPr lvl="1"/>
            <a:endParaRPr lang="es-ES_tradnl" sz="1600" dirty="0" smtClean="0"/>
          </a:p>
          <a:p>
            <a:r>
              <a:rPr lang="es-ES_tradnl" sz="2000" dirty="0"/>
              <a:t>Aparición de</a:t>
            </a:r>
            <a:r>
              <a:rPr lang="es-ES_tradnl" sz="2000" b="1" dirty="0" smtClean="0"/>
              <a:t> </a:t>
            </a:r>
            <a:r>
              <a:rPr lang="es-ES_tradnl" sz="2000" b="1" dirty="0" err="1" smtClean="0"/>
              <a:t>Targeted</a:t>
            </a:r>
            <a:r>
              <a:rPr lang="es-ES_tradnl" sz="2000" b="1" dirty="0" smtClean="0"/>
              <a:t> Malware</a:t>
            </a:r>
            <a:endParaRPr lang="es-ES_tradnl" sz="2000" b="1" dirty="0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sp>
        <p:nvSpPr>
          <p:cNvPr id="11" name="5 Marcador de pie de página"/>
          <p:cNvSpPr>
            <a:spLocks noGrp="1"/>
          </p:cNvSpPr>
          <p:nvPr/>
        </p:nvSpPr>
        <p:spPr bwMode="auto">
          <a:xfrm>
            <a:off x="80963" y="6355007"/>
            <a:ext cx="378618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</p:txBody>
      </p:sp>
      <p:pic>
        <p:nvPicPr>
          <p:cNvPr id="7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u="sng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u="sng" dirty="0" smtClean="0">
                <a:cs typeface="Arial" charset="0"/>
              </a:rPr>
              <a:t>Master </a:t>
            </a:r>
            <a:r>
              <a:rPr lang="es-ES_tradnl" sz="1400" b="1" u="sng" dirty="0" err="1" smtClean="0">
                <a:cs typeface="Arial" charset="0"/>
              </a:rPr>
              <a:t>Thesis</a:t>
            </a:r>
            <a:endParaRPr lang="es-ES_tradnl" sz="1400" b="1" u="sng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u="sng" dirty="0" err="1">
                <a:cs typeface="Arial" charset="0"/>
              </a:rPr>
              <a:t>Targeted</a:t>
            </a:r>
            <a:r>
              <a:rPr lang="es-ES" sz="1200" b="1" u="sng" dirty="0">
                <a:cs typeface="Arial" charset="0"/>
              </a:rPr>
              <a:t> </a:t>
            </a:r>
            <a:r>
              <a:rPr lang="es-ES" sz="1200" b="1" u="sng" dirty="0" err="1">
                <a:cs typeface="Arial" charset="0"/>
              </a:rPr>
              <a:t>Exerciser</a:t>
            </a:r>
            <a:r>
              <a:rPr lang="es-ES" sz="1200" b="1" u="sng" dirty="0">
                <a:cs typeface="Arial" charset="0"/>
              </a:rPr>
              <a:t> </a:t>
            </a:r>
            <a:r>
              <a:rPr lang="es-ES" sz="1200" b="1" u="sng" dirty="0" err="1">
                <a:cs typeface="Arial" charset="0"/>
              </a:rPr>
              <a:t>for</a:t>
            </a:r>
            <a:r>
              <a:rPr lang="es-ES" sz="1200" b="1" u="sng" dirty="0">
                <a:cs typeface="Arial" charset="0"/>
              </a:rPr>
              <a:t> Android Malware and </a:t>
            </a:r>
            <a:r>
              <a:rPr lang="es-ES" sz="1200" b="1" u="sng" dirty="0" err="1">
                <a:cs typeface="Arial" charset="0"/>
              </a:rPr>
              <a:t>Grayware</a:t>
            </a:r>
            <a:endParaRPr lang="es-ES_tradnl" sz="1200" b="1" u="sng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u="sng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Motivación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59241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4</a:t>
            </a:fld>
            <a:endParaRPr lang="en-US" sz="1400" dirty="0"/>
          </a:p>
        </p:txBody>
      </p:sp>
      <p:sp>
        <p:nvSpPr>
          <p:cNvPr id="11" name="5 Marcador de pie de página"/>
          <p:cNvSpPr>
            <a:spLocks noGrp="1"/>
          </p:cNvSpPr>
          <p:nvPr/>
        </p:nvSpPr>
        <p:spPr bwMode="auto">
          <a:xfrm>
            <a:off x="80963" y="6355007"/>
            <a:ext cx="378618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</p:txBody>
      </p:sp>
      <p:pic>
        <p:nvPicPr>
          <p:cNvPr id="1026" name="Picture 2" descr="C:\Users\mario\Downloads\ichart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6" r="68579" b="86193"/>
          <a:stretch/>
        </p:blipFill>
        <p:spPr bwMode="auto">
          <a:xfrm>
            <a:off x="6776958" y="1343948"/>
            <a:ext cx="1777285" cy="55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  <p:pic>
        <p:nvPicPr>
          <p:cNvPr id="8" name="Imagen 7"/>
          <p:cNvPicPr/>
          <p:nvPr/>
        </p:nvPicPr>
        <p:blipFill rotWithShape="1">
          <a:blip r:embed="rId3"/>
          <a:srcRect l="13053" t="16628" r="36677" b="31919"/>
          <a:stretch/>
        </p:blipFill>
        <p:spPr bwMode="auto">
          <a:xfrm>
            <a:off x="457200" y="1896668"/>
            <a:ext cx="8229600" cy="43843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/>
            </a:ext>
          </a:extLst>
        </p:spPr>
      </p:pic>
      <p:pic>
        <p:nvPicPr>
          <p:cNvPr id="7" name="Imagen 4" descr="logo_uc3m.jpe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4487" y="5691285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Motivación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5</a:t>
            </a:fld>
            <a:endParaRPr lang="en-US" sz="1400" dirty="0"/>
          </a:p>
        </p:txBody>
      </p:sp>
      <p:sp>
        <p:nvSpPr>
          <p:cNvPr id="11" name="5 Marcador de pie de página"/>
          <p:cNvSpPr>
            <a:spLocks noGrp="1"/>
          </p:cNvSpPr>
          <p:nvPr/>
        </p:nvSpPr>
        <p:spPr bwMode="auto">
          <a:xfrm>
            <a:off x="80963" y="6355007"/>
            <a:ext cx="378618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</p:txBody>
      </p:sp>
      <p:pic>
        <p:nvPicPr>
          <p:cNvPr id="7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997" y="1507149"/>
            <a:ext cx="6184006" cy="4983228"/>
          </a:xfrm>
          <a:prstGeom prst="rect">
            <a:avLst/>
          </a:prstGeom>
        </p:spPr>
      </p:pic>
      <p:pic>
        <p:nvPicPr>
          <p:cNvPr id="1026" name="Picture 2" descr="https://upload.wikimedia.org/wikipedia/commons/thumb/2/22/Symantec_logo10.svg/250px-Symantec_logo10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859" y="1532747"/>
            <a:ext cx="1059144" cy="33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6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Motivación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6</a:t>
            </a:fld>
            <a:endParaRPr lang="en-US" sz="1400" dirty="0"/>
          </a:p>
        </p:txBody>
      </p:sp>
      <p:sp>
        <p:nvSpPr>
          <p:cNvPr id="11" name="5 Marcador de pie de página"/>
          <p:cNvSpPr>
            <a:spLocks noGrp="1"/>
          </p:cNvSpPr>
          <p:nvPr/>
        </p:nvSpPr>
        <p:spPr bwMode="auto">
          <a:xfrm>
            <a:off x="80963" y="6355007"/>
            <a:ext cx="378618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</p:txBody>
      </p:sp>
      <p:pic>
        <p:nvPicPr>
          <p:cNvPr id="7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386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355" y="1507149"/>
            <a:ext cx="6183745" cy="4952999"/>
          </a:xfrm>
          <a:prstGeom prst="rect">
            <a:avLst/>
          </a:prstGeom>
        </p:spPr>
      </p:pic>
      <p:pic>
        <p:nvPicPr>
          <p:cNvPr id="12" name="Picture 2" descr="https://upload.wikimedia.org/wikipedia/commons/thumb/2/22/Symantec_logo10.svg/250px-Symantec_logo10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539" y="1487488"/>
            <a:ext cx="1136561" cy="35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47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7</a:t>
            </a:fld>
            <a:endParaRPr lang="en-US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Targeted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Malware/</a:t>
            </a:r>
            <a:r>
              <a:rPr lang="es-ES_trad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Greyware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Desarrollo de un sistema automático de detección de artefactos ofuscados con funcionalidad software maliciosa: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Centrado en aplicaciones </a:t>
            </a: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Android</a:t>
            </a: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Análisis de técnicas de ofuscación en malware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Basado en la técnica </a:t>
            </a:r>
            <a:r>
              <a:rPr lang="es-ES_tradnl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Repackaging</a:t>
            </a:r>
            <a:endParaRPr lang="es-ES_tradnl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Automatización </a:t>
            </a:r>
          </a:p>
          <a:p>
            <a:pPr lvl="1" fontAlgn="auto">
              <a:spcAft>
                <a:spcPts val="0"/>
              </a:spcAft>
              <a:defRPr/>
            </a:pPr>
            <a:endParaRPr lang="es-ES_tradnl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8</a:t>
            </a:fld>
            <a:endParaRPr lang="en-US" sz="140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Estudio previo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Análisis de aplicaciones </a:t>
            </a: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Android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que presentan artefactos ofuscados con funcionalidad software maliciosa</a:t>
            </a:r>
          </a:p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Punto de partida:  </a:t>
            </a:r>
            <a:r>
              <a:rPr lang="en-US" sz="2000" b="1" i="1" dirty="0"/>
              <a:t>Dissecting Android Malware: Characterization and </a:t>
            </a:r>
            <a:r>
              <a:rPr lang="en-US" sz="2000" b="1" i="1" dirty="0" smtClean="0"/>
              <a:t>Evolution (</a:t>
            </a:r>
            <a:r>
              <a:rPr lang="en-US" sz="2000" b="1" i="1" dirty="0" err="1" smtClean="0"/>
              <a:t>Yajin</a:t>
            </a:r>
            <a:r>
              <a:rPr lang="en-US" sz="2000" b="1" i="1" dirty="0"/>
              <a:t> </a:t>
            </a:r>
            <a:r>
              <a:rPr lang="en-US" sz="2000" b="1" i="1" dirty="0" err="1"/>
              <a:t>Zhoy</a:t>
            </a:r>
            <a:r>
              <a:rPr lang="en-US" sz="2000" b="1" i="1" dirty="0"/>
              <a:t>; </a:t>
            </a:r>
            <a:r>
              <a:rPr lang="en-US" sz="2000" b="1" i="1" dirty="0" err="1" smtClean="0"/>
              <a:t>Xuxian</a:t>
            </a:r>
            <a:r>
              <a:rPr lang="en-US" sz="2000" b="1" i="1" dirty="0" smtClean="0"/>
              <a:t> Jiang)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Procedimiento: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Analizar comportamiento ordinario de la aplicación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Identificar artefacto ofuscado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Mutar artefacto ofuscado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Analizar el nuevo comportamiento respecto al ordinario</a:t>
            </a: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9250" lvl="1" indent="0" fontAlgn="auto">
              <a:spcAft>
                <a:spcPts val="0"/>
              </a:spcAft>
              <a:buNone/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9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9</a:t>
            </a:fld>
            <a:endParaRPr lang="en-US" sz="140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Estudio previo</a:t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AnserverBot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AnserverBot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Ficheros </a:t>
            </a:r>
            <a:r>
              <a:rPr lang="es-ES_tradnl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assets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s-ES_tradnl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_tradnl" i="1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anserver.db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_tradnl" i="1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anservera.db</a:t>
            </a:r>
            <a:endParaRPr lang="es-ES_tradnl" i="1" u="sn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Aplicaciones con vulnerabilidades escondidas como BBDD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Instaladas en tiempo de ejecución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Escalar privilegios dentro del sistema</a:t>
            </a: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9250" lvl="1" indent="0" fontAlgn="auto">
              <a:spcAft>
                <a:spcPts val="0"/>
              </a:spcAft>
              <a:buNone/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1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énesis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Gé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é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Génesis.thmx</Template>
  <TotalTime>2089</TotalTime>
  <Words>961</Words>
  <Application>Microsoft Office PowerPoint</Application>
  <PresentationFormat>Presentación en pantalla (4:3)</PresentationFormat>
  <Paragraphs>281</Paragraphs>
  <Slides>27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Calisto MT</vt:lpstr>
      <vt:lpstr>Harrington</vt:lpstr>
      <vt:lpstr>Wingdings</vt:lpstr>
      <vt:lpstr>Génesis</vt:lpstr>
      <vt:lpstr>Targeted Exerciser for Android Malware and Grayware</vt:lpstr>
      <vt:lpstr>Índice</vt:lpstr>
      <vt:lpstr>Introducción Motivación</vt:lpstr>
      <vt:lpstr>Introducción Motivación</vt:lpstr>
      <vt:lpstr>Introducción Motivación</vt:lpstr>
      <vt:lpstr>Introducción Motivación</vt:lpstr>
      <vt:lpstr>Introducción Targeted Malware/Greyware</vt:lpstr>
      <vt:lpstr>Análisis Estudio previo</vt:lpstr>
      <vt:lpstr>Análisis Estudio previo AnserverBot</vt:lpstr>
      <vt:lpstr>Análisis Estudio previo AnserverBot</vt:lpstr>
      <vt:lpstr>Análisis Estudio previo Pjapps</vt:lpstr>
      <vt:lpstr>Análisis Estudio previo</vt:lpstr>
      <vt:lpstr>Análisis Casos de prueba</vt:lpstr>
      <vt:lpstr>Análisis Casos de prueba</vt:lpstr>
      <vt:lpstr>Análisis Casos de prueba</vt:lpstr>
      <vt:lpstr>Diseño Arquitectura del sistema</vt:lpstr>
      <vt:lpstr>Diseño Análisis de ofuscación</vt:lpstr>
      <vt:lpstr>Diseño Análisis de comportamiento</vt:lpstr>
      <vt:lpstr>Diseño Detección de malware ofuscado</vt:lpstr>
      <vt:lpstr>Implementación Herramientas</vt:lpstr>
      <vt:lpstr>Implementación DEMO</vt:lpstr>
      <vt:lpstr>Evaluación</vt:lpstr>
      <vt:lpstr>Evaluación Resultados de detección</vt:lpstr>
      <vt:lpstr>Evaluación Discusión</vt:lpstr>
      <vt:lpstr>Conclusiones</vt:lpstr>
      <vt:lpstr>Conclusiones Líneas futuras</vt:lpstr>
      <vt:lpstr>Análisis de ofuscación en Apps mediante casos de prueba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Experiencias Piloto de LTE</dc:title>
  <dc:creator>Álvaro Galán Serrano</dc:creator>
  <cp:lastModifiedBy>Mario</cp:lastModifiedBy>
  <cp:revision>142</cp:revision>
  <dcterms:created xsi:type="dcterms:W3CDTF">2011-11-29T11:44:34Z</dcterms:created>
  <dcterms:modified xsi:type="dcterms:W3CDTF">2016-09-22T20:44:29Z</dcterms:modified>
</cp:coreProperties>
</file>