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1" r:id="rId6"/>
    <p:sldId id="298" r:id="rId7"/>
    <p:sldId id="259" r:id="rId8"/>
    <p:sldId id="300" r:id="rId9"/>
    <p:sldId id="301" r:id="rId10"/>
    <p:sldId id="302" r:id="rId11"/>
    <p:sldId id="303" r:id="rId12"/>
    <p:sldId id="299" r:id="rId13"/>
    <p:sldId id="283" r:id="rId14"/>
    <p:sldId id="293" r:id="rId15"/>
    <p:sldId id="294" r:id="rId16"/>
    <p:sldId id="284" r:id="rId17"/>
    <p:sldId id="285" r:id="rId18"/>
    <p:sldId id="295" r:id="rId19"/>
    <p:sldId id="287" r:id="rId20"/>
    <p:sldId id="288" r:id="rId21"/>
    <p:sldId id="289" r:id="rId22"/>
    <p:sldId id="290" r:id="rId23"/>
    <p:sldId id="296" r:id="rId24"/>
    <p:sldId id="297" r:id="rId25"/>
    <p:sldId id="291" r:id="rId26"/>
    <p:sldId id="292" r:id="rId27"/>
    <p:sldId id="27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 snapToObjects="1">
      <p:cViewPr varScale="1">
        <p:scale>
          <a:sx n="70" d="100"/>
          <a:sy n="70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44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o\Documents\Libro%20result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Nivel</a:t>
            </a:r>
            <a:r>
              <a:rPr lang="es-ES" baseline="0"/>
              <a:t> de detección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2"/>
            <c:invertIfNegative val="0"/>
            <c:bubble3D val="0"/>
            <c:spPr>
              <a:ln>
                <a:solidFill>
                  <a:sysClr val="windowText" lastClr="000000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solidFill>
                  <a:sysClr val="windowText" lastClr="000000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ysClr val="windowText" lastClr="000000"/>
                </a:solidFill>
              </a:ln>
            </c:spPr>
          </c:dPt>
          <c:cat>
            <c:strRef>
              <c:f>Hoja1!$A$2:$G$2</c:f>
              <c:strCache>
                <c:ptCount val="7"/>
                <c:pt idx="0">
                  <c:v>ADRD</c:v>
                </c:pt>
                <c:pt idx="1">
                  <c:v>AnserverBot</c:v>
                </c:pt>
                <c:pt idx="2">
                  <c:v>DroidKungFu</c:v>
                </c:pt>
                <c:pt idx="3">
                  <c:v>Geinimi</c:v>
                </c:pt>
                <c:pt idx="4">
                  <c:v>GingerMaster</c:v>
                </c:pt>
                <c:pt idx="5">
                  <c:v>jSMSHider</c:v>
                </c:pt>
                <c:pt idx="6">
                  <c:v>Pjapps</c:v>
                </c:pt>
              </c:strCache>
            </c:strRef>
          </c:cat>
          <c:val>
            <c:numRef>
              <c:f>Hoja1!$A$1:$G$1</c:f>
              <c:numCache>
                <c:formatCode>General</c:formatCode>
                <c:ptCount val="7"/>
                <c:pt idx="0">
                  <c:v>50</c:v>
                </c:pt>
                <c:pt idx="1">
                  <c:v>2.52</c:v>
                </c:pt>
                <c:pt idx="2">
                  <c:v>43.75</c:v>
                </c:pt>
                <c:pt idx="3">
                  <c:v>50</c:v>
                </c:pt>
                <c:pt idx="4">
                  <c:v>0</c:v>
                </c:pt>
                <c:pt idx="5">
                  <c:v>81.25</c:v>
                </c:pt>
                <c:pt idx="6">
                  <c:v>56.25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777024"/>
        <c:axId val="257771536"/>
      </c:barChart>
      <c:catAx>
        <c:axId val="257777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57771536"/>
        <c:crosses val="autoZero"/>
        <c:auto val="1"/>
        <c:lblAlgn val="ctr"/>
        <c:lblOffset val="100"/>
        <c:noMultiLvlLbl val="0"/>
      </c:catAx>
      <c:valAx>
        <c:axId val="2577715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57777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8983-4671-4F09-9707-43E65EE3C78A}" type="datetimeFigureOut">
              <a:rPr lang="es-ES" smtClean="0"/>
              <a:t>18/09/2016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44A0-33FC-4130-9E00-A21D6D05B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5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844A0-33FC-4130-9E00-A21D6D05B14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2AF1-5C29-4F74-B445-FD908E62D23B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4901-CD09-4B3A-9F62-2D618535EA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39C9-C3FB-4D3C-98B7-1835575E83B4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648DE-A5C8-48B2-8289-8774D54FB2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A04A81-7CDE-4AC5-896E-C019244CB0E9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3479-4411-4639-ABD4-CF4431DFEB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363644-4113-454A-B241-7C32C5377D82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53063-EDA9-4505-9044-1A97D24EB8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CBD836-F0F3-4707-A795-A8FC1545121E}" type="datetime1">
              <a:rPr lang="en-US" smtClean="0"/>
              <a:t>9/18/2016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CBD7-6149-486D-8513-60CFC9F181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0B49-6FF3-4E19-81AE-F8C7967DD6AF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013C-DCF5-4E86-82DA-5BEB733F62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E86-91FA-4844-B1E8-8CE9C517BB04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8E6DB-F5CC-4FEB-BC0F-79D052E9E6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D30-A737-44F9-A888-C27BF6E71422}" type="datetime1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54A8C-8CC7-4821-9CB2-56A23D9DE2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B5CC-6470-4881-938B-C6FD98A00F66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B13F-42EC-47C4-B34D-2B76B86FD8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9D7A2-0186-48D8-AA52-BC1F75F552B0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AD732C-8D2F-4DEC-9400-08725E0CA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0941-6D12-4E00-B67A-E220345F4336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C67F8-037C-4EB0-BC82-60D4F9643C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0030-6DB2-43E5-AFA4-7B5D4938DAD2}" type="datetime1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6D2F-C413-4D38-BD77-B724D46710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1ED3-72EC-4A3E-9310-6134CDD62148}" type="datetime1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722CB-5BFA-428C-AF9F-5131F49226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B49-8329-4A41-8693-C6648B401433}" type="datetime1">
              <a:rPr lang="en-US" smtClean="0"/>
              <a:t>9/18/2016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B7CE-26F0-4AB5-840F-B6B2997A6B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52257-A9EF-4F98-B2FC-A78754F7C78C}" type="datetime1">
              <a:rPr lang="en-US" smtClean="0"/>
              <a:t>9/18/2016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1E0C-DFB1-4D6B-8120-59EEB09D78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C51E-E43F-45F7-A575-16CCD12B1CE3}" type="datetime1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BCCA2-7F19-4FE2-86C6-3C743DF147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65C45-D96D-4393-A4F0-316C1508D830}" type="datetime1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4D1445-F03C-4630-ACD8-DC80FC13D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3" r:id="rId2"/>
    <p:sldLayoutId id="2147483815" r:id="rId3"/>
    <p:sldLayoutId id="2147483812" r:id="rId4"/>
    <p:sldLayoutId id="2147483811" r:id="rId5"/>
    <p:sldLayoutId id="2147483810" r:id="rId6"/>
    <p:sldLayoutId id="2147483809" r:id="rId7"/>
    <p:sldLayoutId id="2147483808" r:id="rId8"/>
    <p:sldLayoutId id="2147483807" r:id="rId9"/>
    <p:sldLayoutId id="2147483816" r:id="rId10"/>
    <p:sldLayoutId id="2147483817" r:id="rId11"/>
    <p:sldLayoutId id="2147483818" r:id="rId12"/>
    <p:sldLayoutId id="2147483819" r:id="rId13"/>
    <p:sldLayoutId id="2147483806" r:id="rId14"/>
    <p:sldLayoutId id="2147483820" r:id="rId15"/>
    <p:sldLayoutId id="2147483821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/>
        </a:defRPr>
      </a:lvl9pPr>
    </p:titleStyle>
    <p:bodyStyle>
      <a:lvl1pPr marL="342900" indent="-342900" algn="l" rtl="0" fontAlgn="base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youtu.be/qIdW6mw_mu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ctrTitle"/>
          </p:nvPr>
        </p:nvSpPr>
        <p:spPr>
          <a:xfrm>
            <a:off x="457200" y="929421"/>
            <a:ext cx="8228013" cy="1927225"/>
          </a:xfrm>
        </p:spPr>
        <p:txBody>
          <a:bodyPr/>
          <a:lstStyle/>
          <a:p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Android Malware and </a:t>
            </a:r>
            <a:r>
              <a:rPr lang="es-E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Grayware</a:t>
            </a:r>
            <a:endParaRPr lang="es-ES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4" name="Subtítulo 2"/>
          <p:cNvSpPr>
            <a:spLocks noGrp="1"/>
          </p:cNvSpPr>
          <p:nvPr>
            <p:ph type="subTitle" idx="1"/>
          </p:nvPr>
        </p:nvSpPr>
        <p:spPr>
          <a:xfrm>
            <a:off x="381057" y="4243390"/>
            <a:ext cx="7772400" cy="87788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s-E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Author</a:t>
            </a:r>
            <a:r>
              <a:rPr lang="es-E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  Mario </a:t>
            </a:r>
            <a:r>
              <a:rPr lang="es-E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Herreros Díaz</a:t>
            </a:r>
          </a:p>
          <a:p>
            <a:pPr algn="l">
              <a:lnSpc>
                <a:spcPct val="150000"/>
              </a:lnSpc>
            </a:pP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Mentors</a:t>
            </a:r>
            <a:r>
              <a:rPr lang="es-ES_tradnl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:  Juan E. Tapiador, Guillermo Suárez-</a:t>
            </a:r>
            <a:r>
              <a:rPr lang="es-ES_tradnl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arrington"/>
                <a:cs typeface="Harrington"/>
              </a:rPr>
              <a:t>Tangil</a:t>
            </a:r>
            <a:endParaRPr lang="es-E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arrington"/>
              <a:cs typeface="Harrington"/>
            </a:endParaRPr>
          </a:p>
          <a:p>
            <a:pPr algn="l"/>
            <a:endParaRPr lang="es-ES" sz="2000" dirty="0" smtClean="0">
              <a:ea typeface="Harrington"/>
              <a:cs typeface="Harrington"/>
            </a:endParaRPr>
          </a:p>
        </p:txBody>
      </p:sp>
      <p:sp>
        <p:nvSpPr>
          <p:cNvPr id="18437" name="CuadroTexto 3"/>
          <p:cNvSpPr txBox="1">
            <a:spLocks noChangeArrowheads="1"/>
          </p:cNvSpPr>
          <p:nvPr/>
        </p:nvSpPr>
        <p:spPr bwMode="auto">
          <a:xfrm>
            <a:off x="5887284" y="6299200"/>
            <a:ext cx="19287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700" i="1" dirty="0" err="1" smtClean="0">
                <a:latin typeface="Calisto MT"/>
              </a:rPr>
              <a:t>September</a:t>
            </a:r>
            <a:r>
              <a:rPr lang="es-ES" sz="1700" i="1" dirty="0" smtClean="0">
                <a:latin typeface="Calisto MT"/>
              </a:rPr>
              <a:t> 27</a:t>
            </a:r>
            <a:r>
              <a:rPr lang="es-ES" sz="1700" i="1" baseline="30000" dirty="0" smtClean="0">
                <a:latin typeface="Calisto MT"/>
              </a:rPr>
              <a:t>th</a:t>
            </a:r>
            <a:r>
              <a:rPr lang="es-ES" sz="1700" i="1" dirty="0" smtClean="0">
                <a:latin typeface="Calisto MT"/>
              </a:rPr>
              <a:t>, 2016</a:t>
            </a:r>
            <a:endParaRPr lang="es-ES" sz="1700" i="1" dirty="0">
              <a:latin typeface="Calisto MT"/>
            </a:endParaRPr>
          </a:p>
        </p:txBody>
      </p:sp>
      <p:sp>
        <p:nvSpPr>
          <p:cNvPr id="18438" name="CuadroTexto 4"/>
          <p:cNvSpPr txBox="1">
            <a:spLocks noChangeArrowheads="1"/>
          </p:cNvSpPr>
          <p:nvPr/>
        </p:nvSpPr>
        <p:spPr bwMode="auto">
          <a:xfrm>
            <a:off x="5294173" y="5923573"/>
            <a:ext cx="2521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dirty="0" smtClean="0">
                <a:latin typeface="Calisto MT"/>
              </a:rPr>
              <a:t>Master in </a:t>
            </a:r>
            <a:r>
              <a:rPr lang="es-ES" dirty="0" err="1" smtClean="0">
                <a:latin typeface="Calisto MT"/>
              </a:rPr>
              <a:t>Cybersecurity</a:t>
            </a:r>
            <a:endParaRPr lang="es-ES" dirty="0">
              <a:latin typeface="Calisto MT"/>
            </a:endParaRPr>
          </a:p>
        </p:txBody>
      </p:sp>
      <p:pic>
        <p:nvPicPr>
          <p:cNvPr id="10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ítulo 1"/>
          <p:cNvSpPr txBox="1">
            <a:spLocks/>
          </p:cNvSpPr>
          <p:nvPr/>
        </p:nvSpPr>
        <p:spPr bwMode="auto">
          <a:xfrm>
            <a:off x="609599" y="3176954"/>
            <a:ext cx="8228013" cy="68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bg1"/>
                </a:solidFill>
                <a:latin typeface="Calisto MT"/>
              </a:defRPr>
            </a:lvl9pPr>
          </a:lstStyle>
          <a:p>
            <a:r>
              <a:rPr lang="es-ES_tradnl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Thesis</a:t>
            </a:r>
            <a:endParaRPr lang="es-E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10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AnserverBot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1700" y="6202973"/>
            <a:ext cx="6223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3415" b="3436"/>
          <a:stretch/>
        </p:blipFill>
        <p:spPr bwMode="auto">
          <a:xfrm>
            <a:off x="51593" y="2854294"/>
            <a:ext cx="4503738" cy="33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4429" r="4327" b="3590"/>
          <a:stretch/>
        </p:blipFill>
        <p:spPr bwMode="auto">
          <a:xfrm>
            <a:off x="4532866" y="2854294"/>
            <a:ext cx="4552453" cy="334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6162" y="24198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+mn-lt"/>
              </a:rPr>
              <a:t>Comportamiento ordinario</a:t>
            </a:r>
            <a:endParaRPr lang="es-ES" dirty="0"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403850" y="2419866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+mn-lt"/>
              </a:rPr>
              <a:t>Comportamiento resultante</a:t>
            </a:r>
            <a:endParaRPr lang="es-ES" dirty="0">
              <a:latin typeface="+mn-lt"/>
            </a:endParaRPr>
          </a:p>
        </p:txBody>
      </p:sp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11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Pjapps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02743"/>
            <a:ext cx="7530306" cy="345195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Pjapps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Direcciones de servidores de C&amp;C cifradas: </a:t>
            </a:r>
            <a:r>
              <a:rPr lang="es-ES" b="1" i="1" dirty="0" smtClean="0"/>
              <a:t>alfo3gsa3nfdsrfo3isd21d8a8fccosm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Descifradas en tiempo de ejecución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Transmisión de información sensible del usuario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 modificar la cadena, se pierde la conexión con la dirección: </a:t>
            </a:r>
            <a:r>
              <a:rPr lang="es-ES" b="1" dirty="0"/>
              <a:t>ec2-54-235-102-48.compute-1.amazonaws.com</a:t>
            </a:r>
            <a:r>
              <a:rPr lang="es-ES" dirty="0"/>
              <a:t> 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 de ofuscación identificadas: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cifradas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Direcciones de servidores remotos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Claves utilizadas en operaciones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Exploits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cifrados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ódigo malicioso camuflado como imágenes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malicioso camuflado como bases de datos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Comunicación cifrada entre terminal y servidor C&amp;C</a:t>
            </a:r>
          </a:p>
          <a:p>
            <a:pPr lvl="2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13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Definición: identificación y modificación de un artefacto ofuscado para estudiar su nuevo comportamiento respecto al ordinario.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tipos de casos de prueba definidos: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ofuscadas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endParaRPr lang="es-ES_tradnl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Llamadas a </a:t>
            </a: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Condicionales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14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Cadenas de texto ofuscadas: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 presenta ofuscación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Modificación de dicha cadena por una generada aleatoriamente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nueva variante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fichero presente en el directorio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endParaRPr lang="es-ES_trad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Sustitución de cada byte del fichero por otro byte aleatorio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recompilada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15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prueba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Llamadas 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criptográficas: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 de llamadas a métodos de librerías criptográficas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Sustitución del resultado retornado por un conjunto de bytes aleatorios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Estudio del comportamiento de la nueva variante de la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Condicionales: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Modificación de todas las sentencias condicionales del código: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inversa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condiciones ciertas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condiciones falsas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Condiciones aleatorias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1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del sistema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2279650"/>
            <a:ext cx="3322638" cy="42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ofuscación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arcador de contenido 2"/>
          <p:cNvSpPr txBox="1">
            <a:spLocks/>
          </p:cNvSpPr>
          <p:nvPr/>
        </p:nvSpPr>
        <p:spPr bwMode="auto">
          <a:xfrm>
            <a:off x="1176337" y="2516189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Decompilador</a:t>
            </a:r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del código fuente a partir del fichero ejecutable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Analizador estático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Examina artefactos ofuscados del código fuente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 </a:t>
            </a:r>
            <a:r>
              <a:rPr lang="es-ES_tradnl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Maker</a:t>
            </a:r>
            <a:endParaRPr lang="es-ES_tradnl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 caso de prueba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Muta artefactos ofuscados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Compilador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Re-compila la aplicación modificada</a:t>
            </a: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comportamiento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Marcador de contenido 2"/>
          <p:cNvSpPr txBox="1">
            <a:spLocks/>
          </p:cNvSpPr>
          <p:nvPr/>
        </p:nvSpPr>
        <p:spPr bwMode="auto">
          <a:xfrm>
            <a:off x="1176337" y="2673352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Analizador dinámico</a:t>
            </a:r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s-ES_tradnl" dirty="0"/>
              <a:t>Estudia el comportamiento de la aplicación en ejecución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Tester</a:t>
            </a:r>
            <a:r>
              <a:rPr lang="es-ES_tradn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automático</a:t>
            </a:r>
          </a:p>
          <a:p>
            <a:pPr lvl="1"/>
            <a:r>
              <a:rPr lang="es-ES_tradnl" dirty="0"/>
              <a:t>Interactúa con la interfaz de usuario de la </a:t>
            </a:r>
            <a:r>
              <a:rPr lang="es-ES_tradnl" dirty="0" smtClean="0"/>
              <a:t>aplicación</a:t>
            </a:r>
          </a:p>
          <a:p>
            <a:pPr lvl="1"/>
            <a:r>
              <a:rPr lang="es-ES_tradnl" dirty="0" smtClean="0"/>
              <a:t>Adaptable a cada aplicación</a:t>
            </a:r>
            <a:endParaRPr lang="es-ES_tradnl" dirty="0"/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 de malware ofuscado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Definición del umbral de </a:t>
            </a:r>
            <a:r>
              <a:rPr lang="es-ES_tradnl" dirty="0" smtClean="0"/>
              <a:t>comportamiento</a:t>
            </a:r>
          </a:p>
          <a:p>
            <a:r>
              <a:rPr lang="es-ES_tradnl" dirty="0"/>
              <a:t>Análisis de los resultados de las ejecuciones ordinarias</a:t>
            </a:r>
          </a:p>
          <a:p>
            <a:r>
              <a:rPr lang="es-ES_tradnl" dirty="0"/>
              <a:t>Análisis de los resultados de los casos de </a:t>
            </a:r>
            <a:r>
              <a:rPr lang="es-ES_tradnl" dirty="0" smtClean="0"/>
              <a:t>prueba</a:t>
            </a:r>
          </a:p>
          <a:p>
            <a:r>
              <a:rPr lang="es-ES_tradnl" dirty="0" smtClean="0"/>
              <a:t>Detección basada en variaciones en el comportamiento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3937" y="2480288"/>
            <a:ext cx="7803539" cy="405740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Introducción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Targetdroid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Behavioral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Arquitectura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Demo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</a:t>
            </a: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Trabajos Futuros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7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18</a:t>
            </a:r>
            <a:endParaRPr lang="en-U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4495" y="2349500"/>
            <a:ext cx="8445500" cy="3560763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4544" y="6005817"/>
            <a:ext cx="819455" cy="81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090706" y="2793643"/>
            <a:ext cx="19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s-E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210300" y="2508578"/>
            <a:ext cx="2387600" cy="22884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6278378" y="2658964"/>
            <a:ext cx="240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dinámico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83655" y="3123338"/>
            <a:ext cx="19189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DroidBox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Android</a:t>
            </a:r>
            <a:r>
              <a:rPr lang="es-ES_tradnl" sz="1900" dirty="0" smtClean="0"/>
              <a:t>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Robotium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Androguard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Tcpdump</a:t>
            </a:r>
            <a:endParaRPr lang="es-ES_tradnl" sz="1900" dirty="0" smtClean="0"/>
          </a:p>
          <a:p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644900" y="2508579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3644900" y="4235778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3740454" y="2593588"/>
            <a:ext cx="229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estático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918255" y="3059074"/>
            <a:ext cx="19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Androguard</a:t>
            </a:r>
            <a:endParaRPr lang="es-ES" sz="19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918255" y="4378911"/>
            <a:ext cx="184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Repackaging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918255" y="4797073"/>
            <a:ext cx="19189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APKTool</a:t>
            </a:r>
            <a:endParaRPr lang="es-ES_tradnl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smtClean="0"/>
              <a:t>Dex2Jar</a:t>
            </a:r>
            <a:endParaRPr lang="es-ES" sz="19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878681" y="4242663"/>
            <a:ext cx="2387600" cy="1491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169896" y="4376322"/>
            <a:ext cx="184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6210300" y="4932690"/>
            <a:ext cx="2387600" cy="7459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1090706" y="4932690"/>
            <a:ext cx="19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900" dirty="0" err="1" smtClean="0"/>
              <a:t>Tshark</a:t>
            </a:r>
            <a:endParaRPr lang="es-ES" sz="19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341573" y="5121004"/>
            <a:ext cx="221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s-ES_tradnl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Maker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19</a:t>
            </a:r>
            <a:endParaRPr lang="en-US" sz="1400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>
                <a:hlinkClick r:id="rId4"/>
              </a:rPr>
              <a:t>Vídeo</a:t>
            </a:r>
            <a:r>
              <a:rPr lang="es-ES_tradnl" dirty="0" smtClean="0"/>
              <a:t>:	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1026" name="Picture 2" descr="C:\Users\mario\Desktop\presentacion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44" y="3127948"/>
            <a:ext cx="4089085" cy="30666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20</a:t>
            </a:r>
            <a:endParaRPr lang="en-US" sz="1400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1176337" y="2632564"/>
            <a:ext cx="7803539" cy="405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rgbClr val="C1F944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Char char="S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215 aplicaciones </a:t>
            </a:r>
            <a:r>
              <a:rPr lang="es-ES_tradnl" dirty="0" err="1" smtClean="0"/>
              <a:t>Android</a:t>
            </a:r>
            <a:r>
              <a:rPr lang="es-ES_tradnl" dirty="0" smtClean="0"/>
              <a:t> analizadas:</a:t>
            </a:r>
          </a:p>
          <a:p>
            <a:pPr lvl="1"/>
            <a:r>
              <a:rPr lang="es-ES_tradnl" dirty="0" smtClean="0"/>
              <a:t>ADRD</a:t>
            </a:r>
          </a:p>
          <a:p>
            <a:pPr lvl="1"/>
            <a:r>
              <a:rPr lang="es-ES_tradnl" dirty="0" err="1" smtClean="0"/>
              <a:t>AnserverBot</a:t>
            </a:r>
            <a:endParaRPr lang="es-ES_tradnl" dirty="0" smtClean="0"/>
          </a:p>
          <a:p>
            <a:pPr lvl="1"/>
            <a:r>
              <a:rPr lang="es-ES_tradnl" dirty="0" err="1" smtClean="0"/>
              <a:t>DroidKungFu</a:t>
            </a:r>
            <a:endParaRPr lang="es-ES_tradnl" dirty="0" smtClean="0"/>
          </a:p>
          <a:p>
            <a:pPr lvl="1"/>
            <a:r>
              <a:rPr lang="es-ES_tradnl" dirty="0" err="1" smtClean="0"/>
              <a:t>GingerMaster</a:t>
            </a:r>
            <a:endParaRPr lang="es-ES_tradnl" dirty="0" smtClean="0"/>
          </a:p>
          <a:p>
            <a:pPr lvl="1"/>
            <a:r>
              <a:rPr lang="es-ES_tradnl" dirty="0" err="1" smtClean="0"/>
              <a:t>Geinimi</a:t>
            </a:r>
            <a:endParaRPr lang="es-ES_tradnl" dirty="0" smtClean="0"/>
          </a:p>
          <a:p>
            <a:pPr lvl="1"/>
            <a:r>
              <a:rPr lang="es-ES_tradnl" dirty="0" err="1" smtClean="0"/>
              <a:t>jSMSHider</a:t>
            </a:r>
            <a:endParaRPr lang="es-ES_tradnl" dirty="0" smtClean="0"/>
          </a:p>
          <a:p>
            <a:pPr lvl="1"/>
            <a:r>
              <a:rPr lang="es-ES_tradnl" dirty="0" err="1" smtClean="0"/>
              <a:t>Pjapps</a:t>
            </a:r>
            <a:endParaRPr lang="es-ES_tradnl" dirty="0"/>
          </a:p>
          <a:p>
            <a:pPr lvl="1"/>
            <a:endParaRPr lang="es-ES_tradnl" dirty="0" smtClean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 detección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21</a:t>
            </a:r>
            <a:endParaRPr lang="en-US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73770"/>
              </p:ext>
            </p:extLst>
          </p:nvPr>
        </p:nvGraphicFramePr>
        <p:xfrm>
          <a:off x="739775" y="2478088"/>
          <a:ext cx="8213725" cy="364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22</a:t>
            </a:r>
            <a:endParaRPr lang="en-US" dirty="0"/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9775" y="2859088"/>
            <a:ext cx="7662863" cy="3267075"/>
          </a:xfrm>
        </p:spPr>
        <p:txBody>
          <a:bodyPr>
            <a:normAutofit fontScale="92500"/>
          </a:bodyPr>
          <a:lstStyle/>
          <a:p>
            <a:r>
              <a:rPr lang="es-ES_tradnl" b="1" dirty="0" smtClean="0"/>
              <a:t>Cadenas ofuscadas</a:t>
            </a:r>
            <a:r>
              <a:rPr lang="es-ES_tradnl" dirty="0" smtClean="0"/>
              <a:t>: presenta el mayor porcentaje de detecciones</a:t>
            </a:r>
          </a:p>
          <a:p>
            <a:r>
              <a:rPr lang="es-ES_tradnl" b="1" dirty="0" smtClean="0"/>
              <a:t>Ficheros </a:t>
            </a:r>
            <a:r>
              <a:rPr lang="es-ES_tradnl" b="1" i="1" dirty="0" err="1" smtClean="0"/>
              <a:t>assets</a:t>
            </a:r>
            <a:r>
              <a:rPr lang="es-ES_tradnl" dirty="0" smtClean="0"/>
              <a:t>: niveles notorios de detección en familias que utilizan este tipo de ofuscación</a:t>
            </a:r>
          </a:p>
          <a:p>
            <a:r>
              <a:rPr lang="es-ES_tradnl" b="1" dirty="0" smtClean="0"/>
              <a:t>Llamadas a </a:t>
            </a:r>
            <a:r>
              <a:rPr lang="es-ES_tradnl" b="1" dirty="0" err="1" smtClean="0"/>
              <a:t>APIs</a:t>
            </a:r>
            <a:r>
              <a:rPr lang="es-ES_tradnl" b="1" dirty="0" smtClean="0"/>
              <a:t> criptográficas</a:t>
            </a:r>
            <a:r>
              <a:rPr lang="es-ES_tradnl" dirty="0" smtClean="0"/>
              <a:t>: afecta a </a:t>
            </a:r>
            <a:r>
              <a:rPr lang="es-ES_tradnl" i="1" dirty="0" smtClean="0"/>
              <a:t>malware</a:t>
            </a:r>
            <a:r>
              <a:rPr lang="es-ES_tradnl" dirty="0" smtClean="0"/>
              <a:t> que utiliza el cifrado de información entre el dispositivo y el servidor C&amp;C</a:t>
            </a:r>
          </a:p>
          <a:p>
            <a:r>
              <a:rPr lang="es-ES_tradnl" b="1" dirty="0" smtClean="0"/>
              <a:t>Condicionales</a:t>
            </a:r>
            <a:r>
              <a:rPr lang="es-ES_tradnl" dirty="0" smtClean="0"/>
              <a:t>: las aplicaciones analizadas no presentan niveles destacables en este tipo de ofuscación</a:t>
            </a:r>
          </a:p>
        </p:txBody>
      </p:sp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Alcance del proyecto y objetivos satisfechos</a:t>
            </a:r>
          </a:p>
          <a:p>
            <a:pPr lvl="1"/>
            <a:r>
              <a:rPr lang="es-ES_tradnl" dirty="0" smtClean="0"/>
              <a:t>Técnicas de ofuscación en </a:t>
            </a:r>
            <a:r>
              <a:rPr lang="es-ES_tradnl" i="1" dirty="0" smtClean="0"/>
              <a:t>malware</a:t>
            </a:r>
            <a:r>
              <a:rPr lang="es-ES_tradnl" dirty="0" smtClean="0"/>
              <a:t> analizadas</a:t>
            </a:r>
          </a:p>
          <a:p>
            <a:pPr lvl="1"/>
            <a:r>
              <a:rPr lang="es-ES_tradnl" dirty="0" smtClean="0"/>
              <a:t>Diseño de casos de prueba</a:t>
            </a:r>
          </a:p>
          <a:p>
            <a:pPr lvl="1"/>
            <a:r>
              <a:rPr lang="es-ES_tradnl" dirty="0" smtClean="0"/>
              <a:t>Basado en la técnica </a:t>
            </a:r>
            <a:r>
              <a:rPr lang="es-ES_tradnl" i="1" dirty="0" err="1" smtClean="0"/>
              <a:t>Repackaging</a:t>
            </a:r>
            <a:endParaRPr lang="es-ES_tradnl" i="1" dirty="0" smtClean="0"/>
          </a:p>
          <a:p>
            <a:pPr lvl="1"/>
            <a:r>
              <a:rPr lang="es-ES_tradnl" dirty="0" smtClean="0"/>
              <a:t>Técnica automática de detección de malware ofuscado </a:t>
            </a:r>
            <a:endParaRPr lang="es-ES" dirty="0"/>
          </a:p>
          <a:p>
            <a:r>
              <a:rPr lang="es-ES_tradnl" dirty="0" smtClean="0"/>
              <a:t>Resultados de la Evaluación realizada corroboran la técnica desarrollada.</a:t>
            </a:r>
          </a:p>
          <a:p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23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3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Líneas futuras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Mercados de aplicaciones </a:t>
            </a:r>
            <a:r>
              <a:rPr lang="es-ES_tradnl" dirty="0" err="1" smtClean="0"/>
              <a:t>Android</a:t>
            </a:r>
            <a:endParaRPr lang="es-ES_tradnl" dirty="0" smtClean="0"/>
          </a:p>
          <a:p>
            <a:r>
              <a:rPr lang="es-ES_tradnl" dirty="0" smtClean="0"/>
              <a:t>Sistemas antivirus</a:t>
            </a:r>
          </a:p>
          <a:p>
            <a:r>
              <a:rPr lang="es-ES_tradnl" dirty="0" smtClean="0"/>
              <a:t>Adaptación a nuevas técnicas de ofuscación maliciosas</a:t>
            </a:r>
          </a:p>
          <a:p>
            <a:r>
              <a:rPr lang="es-ES_tradnl" dirty="0" smtClean="0"/>
              <a:t>Integración con técnicas basadas en Data </a:t>
            </a:r>
            <a:r>
              <a:rPr lang="es-ES_tradnl" dirty="0" err="1" smtClean="0"/>
              <a:t>Mining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7475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24</a:t>
            </a:r>
            <a:endParaRPr lang="en-US" dirty="0"/>
          </a:p>
        </p:txBody>
      </p:sp>
      <p:pic>
        <p:nvPicPr>
          <p:cNvPr id="6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uadroTexto 5"/>
          <p:cNvSpPr txBox="1">
            <a:spLocks noChangeArrowheads="1"/>
          </p:cNvSpPr>
          <p:nvPr/>
        </p:nvSpPr>
        <p:spPr bwMode="auto">
          <a:xfrm>
            <a:off x="1125537" y="2625236"/>
            <a:ext cx="70691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800" b="1" dirty="0">
                <a:solidFill>
                  <a:schemeClr val="tx2"/>
                </a:solidFill>
                <a:latin typeface="Calisto MT"/>
              </a:rPr>
              <a:t>¿Cuestiones? ¿Dudas</a:t>
            </a:r>
            <a:r>
              <a:rPr lang="es-ES" sz="4800" b="1" dirty="0" smtClean="0">
                <a:solidFill>
                  <a:schemeClr val="tx2"/>
                </a:solidFill>
                <a:latin typeface="Calisto MT"/>
              </a:rPr>
              <a:t>?</a:t>
            </a:r>
          </a:p>
          <a:p>
            <a:pPr algn="ctr"/>
            <a:r>
              <a:rPr lang="es-ES_tradnl" sz="4800" b="1" dirty="0" smtClean="0">
                <a:solidFill>
                  <a:schemeClr val="tx2"/>
                </a:solidFill>
                <a:latin typeface="Calisto MT"/>
              </a:rPr>
              <a:t>Gracias por su atención</a:t>
            </a:r>
            <a:endParaRPr lang="es-ES" sz="4800" b="1" dirty="0">
              <a:solidFill>
                <a:schemeClr val="tx2"/>
              </a:solidFill>
              <a:latin typeface="Calisto MT"/>
            </a:endParaRPr>
          </a:p>
        </p:txBody>
      </p:sp>
      <p:pic>
        <p:nvPicPr>
          <p:cNvPr id="35843" name="Imagen 7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9800" y="5059363"/>
            <a:ext cx="1671638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7950"/>
            <a:ext cx="5334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/>
              <a:t>25</a:t>
            </a:r>
            <a:endParaRPr lang="en-U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ofuscación en Apps mediante casos de prueba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573332" y="4553805"/>
            <a:ext cx="44640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Presentación realizada por</a:t>
            </a: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:</a:t>
            </a: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888390" y="5059363"/>
            <a:ext cx="3277209" cy="736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s-E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Mario Herreros Díaz   100275558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endParaRPr lang="es-ES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2" name="Marcador de contenido 2"/>
          <p:cNvSpPr>
            <a:spLocks noGrp="1"/>
          </p:cNvSpPr>
          <p:nvPr>
            <p:ph idx="1"/>
          </p:nvPr>
        </p:nvSpPr>
        <p:spPr>
          <a:xfrm>
            <a:off x="895351" y="2268050"/>
            <a:ext cx="7562850" cy="3592206"/>
          </a:xfrm>
        </p:spPr>
        <p:txBody>
          <a:bodyPr/>
          <a:lstStyle/>
          <a:p>
            <a:r>
              <a:rPr lang="es-ES_tradnl" sz="2000" dirty="0" smtClean="0"/>
              <a:t>Fuerte incremento de </a:t>
            </a:r>
            <a:r>
              <a:rPr lang="es-ES_tradnl" sz="2000" i="1" dirty="0" smtClean="0"/>
              <a:t>malware</a:t>
            </a:r>
            <a:r>
              <a:rPr lang="es-ES_tradnl" sz="2000" dirty="0" smtClean="0"/>
              <a:t> en sistemas </a:t>
            </a:r>
            <a:r>
              <a:rPr lang="es-ES_tradnl" sz="2000" dirty="0" err="1" smtClean="0"/>
              <a:t>Android</a:t>
            </a:r>
            <a:endParaRPr lang="es-ES_tradnl" sz="2000" dirty="0" smtClean="0"/>
          </a:p>
          <a:p>
            <a:r>
              <a:rPr lang="es-ES_tradnl" sz="2000" dirty="0" smtClean="0"/>
              <a:t>Causas:</a:t>
            </a:r>
          </a:p>
          <a:p>
            <a:pPr lvl="1"/>
            <a:r>
              <a:rPr lang="es-ES_tradnl" sz="1800" dirty="0" smtClean="0"/>
              <a:t>Líder de ventas en el mercado global de dispositivos móviles</a:t>
            </a:r>
          </a:p>
          <a:p>
            <a:pPr lvl="1"/>
            <a:r>
              <a:rPr lang="es-ES_tradnl" sz="1800" dirty="0" smtClean="0"/>
              <a:t>Vulnerabilidades existentes en el sistema de seguridad de </a:t>
            </a:r>
            <a:r>
              <a:rPr lang="es-ES_tradnl" sz="1800" dirty="0" err="1" smtClean="0"/>
              <a:t>Android</a:t>
            </a:r>
            <a:endParaRPr lang="es-ES_tradnl" sz="1800" dirty="0" smtClean="0"/>
          </a:p>
          <a:p>
            <a:r>
              <a:rPr lang="es-ES_tradnl" sz="2000" dirty="0" smtClean="0"/>
              <a:t>Presencia de </a:t>
            </a:r>
            <a:r>
              <a:rPr lang="es-ES_tradnl" sz="2000" dirty="0" smtClean="0"/>
              <a:t>malware cada vez más especializado y complejo</a:t>
            </a:r>
            <a:endParaRPr lang="es-ES_tradnl" sz="1800" dirty="0" smtClean="0"/>
          </a:p>
          <a:p>
            <a:r>
              <a:rPr lang="es-ES_tradnl" sz="2000" b="1" i="1" dirty="0" err="1" smtClean="0"/>
              <a:t>Targeted</a:t>
            </a:r>
            <a:r>
              <a:rPr lang="es-ES_tradnl" sz="2000" b="1" i="1" dirty="0" smtClean="0"/>
              <a:t> Malware</a:t>
            </a:r>
            <a:endParaRPr lang="es-ES_tradnl" sz="2000" b="1" i="1" dirty="0" smtClean="0"/>
          </a:p>
          <a:p>
            <a:pPr lvl="1"/>
            <a:r>
              <a:rPr lang="es-ES_tradnl" sz="1800" dirty="0" smtClean="0"/>
              <a:t>Inversión de grandes cantidades de tiempo</a:t>
            </a:r>
          </a:p>
          <a:p>
            <a:pPr lvl="1"/>
            <a:r>
              <a:rPr lang="es-ES_tradnl" sz="1800" dirty="0" smtClean="0"/>
              <a:t>Labor costosa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u="sng" dirty="0" smtClean="0">
                <a:cs typeface="Arial" charset="0"/>
              </a:rPr>
              <a:t>Master </a:t>
            </a:r>
            <a:r>
              <a:rPr lang="es-ES_tradnl" sz="1400" b="1" u="sng" dirty="0" err="1" smtClean="0">
                <a:cs typeface="Arial" charset="0"/>
              </a:rPr>
              <a:t>Thesis</a:t>
            </a:r>
            <a:endParaRPr lang="es-ES_tradnl" sz="1400" b="1" u="sng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u="sng" dirty="0" err="1">
                <a:cs typeface="Arial" charset="0"/>
              </a:rPr>
              <a:t>Targeted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Exerciser</a:t>
            </a:r>
            <a:r>
              <a:rPr lang="es-ES" sz="1200" b="1" u="sng" dirty="0">
                <a:cs typeface="Arial" charset="0"/>
              </a:rPr>
              <a:t> </a:t>
            </a:r>
            <a:r>
              <a:rPr lang="es-ES" sz="1200" b="1" u="sng" dirty="0" err="1">
                <a:cs typeface="Arial" charset="0"/>
              </a:rPr>
              <a:t>for</a:t>
            </a:r>
            <a:r>
              <a:rPr lang="es-ES" sz="1200" b="1" u="sng" dirty="0">
                <a:cs typeface="Arial" charset="0"/>
              </a:rPr>
              <a:t> Android Malware and </a:t>
            </a:r>
            <a:r>
              <a:rPr lang="es-ES" sz="1200" b="1" u="sng" dirty="0" err="1">
                <a:cs typeface="Arial" charset="0"/>
              </a:rPr>
              <a:t>Grayware</a:t>
            </a:r>
            <a:endParaRPr lang="es-ES_tradnl" sz="1200" b="1" u="sng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u="sng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59241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mario\Downloads\ichart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b="9044"/>
          <a:stretch/>
        </p:blipFill>
        <p:spPr bwMode="auto">
          <a:xfrm>
            <a:off x="1933178" y="1655080"/>
            <a:ext cx="5811044" cy="47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t="4796" r="6950" b="10815"/>
          <a:stretch/>
        </p:blipFill>
        <p:spPr bwMode="auto">
          <a:xfrm>
            <a:off x="1816099" y="2273299"/>
            <a:ext cx="6020178" cy="408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  <p:sp>
        <p:nvSpPr>
          <p:cNvPr id="11" name="5 Marcador de pie de página"/>
          <p:cNvSpPr>
            <a:spLocks noGrp="1"/>
          </p:cNvSpPr>
          <p:nvPr/>
        </p:nvSpPr>
        <p:spPr bwMode="auto">
          <a:xfrm>
            <a:off x="80963" y="6355007"/>
            <a:ext cx="378618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4" y="1697648"/>
            <a:ext cx="6019800" cy="465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4" descr="logo_uc3m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487" y="5645386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37"/>
          <a:stretch/>
        </p:blipFill>
        <p:spPr bwMode="auto">
          <a:xfrm>
            <a:off x="211430" y="1697648"/>
            <a:ext cx="2685324" cy="465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de un sistema automático de detección de artefactos ofuscados con funcionalidad software maliciosa: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Centrado en aplicaciones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técnicas de ofuscación en malware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Basado en la técnica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Repackaging</a:t>
            </a:r>
            <a:endParaRPr lang="es-ES_tradnl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Automatización 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8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Análisis de aplicaciones </a:t>
            </a:r>
            <a:r>
              <a:rPr lang="es-ES_tradn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 presentan artefactos ofuscados con funcionalidad software maliciosa</a:t>
            </a:r>
          </a:p>
          <a:p>
            <a:pPr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Punto de partida:  </a:t>
            </a:r>
            <a:r>
              <a:rPr lang="en-US" sz="2000" b="1" i="1" dirty="0"/>
              <a:t>Dissecting Android Malware: Characterization and </a:t>
            </a:r>
            <a:r>
              <a:rPr lang="en-US" sz="2000" b="1" i="1" dirty="0" smtClean="0"/>
              <a:t>Evolution (</a:t>
            </a:r>
            <a:r>
              <a:rPr lang="en-US" sz="2000" b="1" i="1" dirty="0" err="1" smtClean="0"/>
              <a:t>Yajin</a:t>
            </a:r>
            <a:r>
              <a:rPr lang="en-US" sz="2000" b="1" i="1" dirty="0"/>
              <a:t> </a:t>
            </a:r>
            <a:r>
              <a:rPr lang="en-US" sz="2000" b="1" i="1" dirty="0" err="1"/>
              <a:t>Zhoy</a:t>
            </a:r>
            <a:r>
              <a:rPr lang="en-US" sz="2000" b="1" i="1" dirty="0"/>
              <a:t>; </a:t>
            </a:r>
            <a:r>
              <a:rPr lang="en-US" sz="2000" b="1" i="1" dirty="0" err="1" smtClean="0"/>
              <a:t>Xuxian</a:t>
            </a:r>
            <a:r>
              <a:rPr lang="en-US" sz="2000" b="1" i="1" dirty="0" smtClean="0"/>
              <a:t> Jiang)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Procedimiento: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Analizar comportamiento ordinario de la aplicación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artefacto ofuscado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Mutar artefacto ofuscado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Analizar el nuevo comportamiento respecto al ordinario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05300" y="6460148"/>
            <a:ext cx="533400" cy="365125"/>
          </a:xfrm>
        </p:spPr>
        <p:txBody>
          <a:bodyPr/>
          <a:lstStyle/>
          <a:p>
            <a:pPr>
              <a:defRPr/>
            </a:pPr>
            <a:fld id="{8C0DB13F-42EC-47C4-B34D-2B76B86FD884}" type="slidenum">
              <a:rPr lang="en-US" sz="1400" smtClean="0"/>
              <a:pPr>
                <a:defRPr/>
              </a:pPr>
              <a:t>9</a:t>
            </a:fld>
            <a:endParaRPr lang="en-US" sz="140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</p:spPr>
        <p:txBody>
          <a:bodyPr/>
          <a:lstStyle/>
          <a:p>
            <a:r>
              <a:rPr lang="es-ES_trad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 previo</a:t>
            </a:r>
            <a:b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AnserverBot</a:t>
            </a:r>
            <a:endParaRPr lang="es-E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3937" y="2480164"/>
            <a:ext cx="7803539" cy="40574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AnserverBot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Ficheros </a:t>
            </a:r>
            <a:r>
              <a:rPr lang="es-ES_tradnl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_tradnl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anserver.db</a:t>
            </a: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_tradnl" i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anservera.db</a:t>
            </a:r>
            <a:endParaRPr lang="es-ES_tradnl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con vulnerabilidades escondidas como BBDD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Instaladas en tiempo de ejecución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Escalar privilegios dentro del sistema</a:t>
            </a: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9250" lvl="1" indent="0" fontAlgn="auto">
              <a:spcAft>
                <a:spcPts val="0"/>
              </a:spcAft>
              <a:buNone/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s-ES_tradn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4" descr="logo_uc3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487" y="5645760"/>
            <a:ext cx="117951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pie de página"/>
          <p:cNvSpPr>
            <a:spLocks noGrp="1"/>
          </p:cNvSpPr>
          <p:nvPr/>
        </p:nvSpPr>
        <p:spPr bwMode="auto">
          <a:xfrm>
            <a:off x="80962" y="6374668"/>
            <a:ext cx="39830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sz="1400" b="1" dirty="0" smtClean="0">
                <a:cs typeface="Arial" charset="0"/>
              </a:rPr>
              <a:t>Master </a:t>
            </a:r>
            <a:r>
              <a:rPr lang="es-ES_tradnl" sz="1400" b="1" dirty="0" err="1" smtClean="0">
                <a:cs typeface="Arial" charset="0"/>
              </a:rPr>
              <a:t>Thesis</a:t>
            </a:r>
            <a:endParaRPr lang="es-ES_tradnl" sz="1400" b="1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200" b="1" dirty="0" err="1">
                <a:cs typeface="Arial" charset="0"/>
              </a:rPr>
              <a:t>Targeted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Exerciser</a:t>
            </a:r>
            <a:r>
              <a:rPr lang="es-ES" sz="1200" b="1" dirty="0">
                <a:cs typeface="Arial" charset="0"/>
              </a:rPr>
              <a:t> </a:t>
            </a:r>
            <a:r>
              <a:rPr lang="es-ES" sz="1200" b="1" dirty="0" err="1">
                <a:cs typeface="Arial" charset="0"/>
              </a:rPr>
              <a:t>for</a:t>
            </a:r>
            <a:r>
              <a:rPr lang="es-ES" sz="1200" b="1" dirty="0">
                <a:cs typeface="Arial" charset="0"/>
              </a:rPr>
              <a:t> Android Malware and </a:t>
            </a:r>
            <a:r>
              <a:rPr lang="es-ES" sz="1200" b="1" dirty="0" err="1">
                <a:cs typeface="Arial" charset="0"/>
              </a:rPr>
              <a:t>Grayware</a:t>
            </a:r>
            <a:endParaRPr lang="es-ES_tradnl" sz="1200" b="1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16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é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é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é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2048</TotalTime>
  <Words>961</Words>
  <Application>Microsoft Office PowerPoint</Application>
  <PresentationFormat>Presentación en pantalla (4:3)</PresentationFormat>
  <Paragraphs>282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Calisto MT</vt:lpstr>
      <vt:lpstr>Harrington</vt:lpstr>
      <vt:lpstr>Wingdings</vt:lpstr>
      <vt:lpstr>Génesis</vt:lpstr>
      <vt:lpstr>Targeted Exerciser for Android Malware and Grayware</vt:lpstr>
      <vt:lpstr>Índice</vt:lpstr>
      <vt:lpstr>Introducción Motivación</vt:lpstr>
      <vt:lpstr>Introducción Motivación</vt:lpstr>
      <vt:lpstr>Introducción Motivación</vt:lpstr>
      <vt:lpstr>Introducción Motivación</vt:lpstr>
      <vt:lpstr>Introducción Objetivos</vt:lpstr>
      <vt:lpstr>Análisis Estudio previo</vt:lpstr>
      <vt:lpstr>Análisis Estudio previo AnserverBot</vt:lpstr>
      <vt:lpstr>Análisis Estudio previo AnserverBot</vt:lpstr>
      <vt:lpstr>Análisis Estudio previo Pjapps</vt:lpstr>
      <vt:lpstr>Análisis Estudio previo</vt:lpstr>
      <vt:lpstr>Análisis Casos de prueba</vt:lpstr>
      <vt:lpstr>Análisis Casos de prueba</vt:lpstr>
      <vt:lpstr>Análisis Casos de prueba</vt:lpstr>
      <vt:lpstr>Diseño Arquitectura del sistema</vt:lpstr>
      <vt:lpstr>Diseño Análisis de ofuscación</vt:lpstr>
      <vt:lpstr>Diseño Análisis de comportamiento</vt:lpstr>
      <vt:lpstr>Diseño Detección de malware ofuscado</vt:lpstr>
      <vt:lpstr>Implementación Herramientas</vt:lpstr>
      <vt:lpstr>Implementación DEMO</vt:lpstr>
      <vt:lpstr>Evaluación</vt:lpstr>
      <vt:lpstr>Evaluación Resultados de detección</vt:lpstr>
      <vt:lpstr>Evaluación Discusión</vt:lpstr>
      <vt:lpstr>Conclusiones</vt:lpstr>
      <vt:lpstr>Conclusiones Líneas futuras</vt:lpstr>
      <vt:lpstr>Análisis de ofuscación en Apps mediante casos de prueba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Experiencias Piloto de LTE</dc:title>
  <dc:creator>Álvaro Galán Serrano</dc:creator>
  <cp:lastModifiedBy>Mario</cp:lastModifiedBy>
  <cp:revision>138</cp:revision>
  <dcterms:created xsi:type="dcterms:W3CDTF">2011-11-29T11:44:34Z</dcterms:created>
  <dcterms:modified xsi:type="dcterms:W3CDTF">2016-09-18T22:48:25Z</dcterms:modified>
</cp:coreProperties>
</file>