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32"/>
  </p:notesMasterIdLst>
  <p:sldIdLst>
    <p:sldId id="256" r:id="rId2"/>
    <p:sldId id="257" r:id="rId3"/>
    <p:sldId id="258" r:id="rId4"/>
    <p:sldId id="280" r:id="rId5"/>
    <p:sldId id="281" r:id="rId6"/>
    <p:sldId id="298" r:id="rId7"/>
    <p:sldId id="259" r:id="rId8"/>
    <p:sldId id="304" r:id="rId9"/>
    <p:sldId id="300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4" r:id="rId21"/>
    <p:sldId id="316" r:id="rId22"/>
    <p:sldId id="317" r:id="rId23"/>
    <p:sldId id="318" r:id="rId24"/>
    <p:sldId id="319" r:id="rId25"/>
    <p:sldId id="320" r:id="rId26"/>
    <p:sldId id="321" r:id="rId27"/>
    <p:sldId id="289" r:id="rId28"/>
    <p:sldId id="291" r:id="rId29"/>
    <p:sldId id="292" r:id="rId30"/>
    <p:sldId id="27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59" autoAdjust="0"/>
    <p:restoredTop sz="86323" autoAdjust="0"/>
  </p:normalViewPr>
  <p:slideViewPr>
    <p:cSldViewPr snapToGrid="0" snapToObjects="1">
      <p:cViewPr varScale="1">
        <p:scale>
          <a:sx n="74" d="100"/>
          <a:sy n="74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44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8983-4671-4F09-9707-43E65EE3C78A}" type="datetimeFigureOut">
              <a:rPr lang="es-ES" smtClean="0"/>
              <a:t>24/09/2016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44A0-33FC-4130-9E00-A21D6D05B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44A0-33FC-4130-9E00-A21D6D05B1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5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44A0-33FC-4130-9E00-A21D6D05B14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E2AF1-5C29-4F74-B445-FD908E62D23B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4901-CD09-4B3A-9F62-2D618535EA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39C9-C3FB-4D3C-98B7-1835575E83B4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648DE-A5C8-48B2-8289-8774D54FB2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A04A81-7CDE-4AC5-896E-C019244CB0E9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3479-4411-4639-ABD4-CF4431DFEB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363644-4113-454A-B241-7C32C5377D82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53063-EDA9-4505-9044-1A97D24EB8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CBD836-F0F3-4707-A795-A8FC1545121E}" type="datetime1">
              <a:rPr lang="en-US" smtClean="0"/>
              <a:t>9/24/2016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DCBD7-6149-486D-8513-60CFC9F181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0B49-6FF3-4E19-81AE-F8C7967DD6AF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7013C-DCF5-4E86-82DA-5BEB733F62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E86-91FA-4844-B1E8-8CE9C517BB04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8E6DB-F5CC-4FEB-BC0F-79D052E9E6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D30-A737-44F9-A888-C27BF6E71422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54A8C-8CC7-4821-9CB2-56A23D9DE2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B5CC-6470-4881-938B-C6FD98A00F66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B13F-42EC-47C4-B34D-2B76B86FD8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29D7A2-0186-48D8-AA52-BC1F75F552B0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AD732C-8D2F-4DEC-9400-08725E0CA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0941-6D12-4E00-B67A-E220345F4336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C67F8-037C-4EB0-BC82-60D4F9643C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0030-6DB2-43E5-AFA4-7B5D4938DAD2}" type="datetime1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F6D2F-C413-4D38-BD77-B724D46710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1ED3-72EC-4A3E-9310-6134CDD62148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722CB-5BFA-428C-AF9F-5131F49226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B49-8329-4A41-8693-C6648B401433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B7CE-26F0-4AB5-840F-B6B2997A6B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2257-A9EF-4F98-B2FC-A78754F7C78C}" type="datetime1">
              <a:rPr lang="en-US" smtClean="0"/>
              <a:t>9/24/2016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1E0C-DFB1-4D6B-8120-59EEB09D78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C51E-E43F-45F7-A575-16CCD12B1CE3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BCCA2-7F19-4FE2-86C6-3C743DF147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65C45-D96D-4393-A4F0-316C1508D830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4D1445-F03C-4630-ACD8-DC80FC13D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3" r:id="rId2"/>
    <p:sldLayoutId id="2147483815" r:id="rId3"/>
    <p:sldLayoutId id="2147483812" r:id="rId4"/>
    <p:sldLayoutId id="2147483811" r:id="rId5"/>
    <p:sldLayoutId id="2147483810" r:id="rId6"/>
    <p:sldLayoutId id="2147483809" r:id="rId7"/>
    <p:sldLayoutId id="2147483808" r:id="rId8"/>
    <p:sldLayoutId id="2147483807" r:id="rId9"/>
    <p:sldLayoutId id="2147483816" r:id="rId10"/>
    <p:sldLayoutId id="2147483817" r:id="rId11"/>
    <p:sldLayoutId id="2147483818" r:id="rId12"/>
    <p:sldLayoutId id="2147483819" r:id="rId13"/>
    <p:sldLayoutId id="2147483806" r:id="rId14"/>
    <p:sldLayoutId id="2147483820" r:id="rId15"/>
    <p:sldLayoutId id="2147483821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qIdW6mw_mu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ctrTitle"/>
          </p:nvPr>
        </p:nvSpPr>
        <p:spPr>
          <a:xfrm>
            <a:off x="457200" y="929421"/>
            <a:ext cx="8228013" cy="1927225"/>
          </a:xfrm>
        </p:spPr>
        <p:txBody>
          <a:bodyPr/>
          <a:lstStyle/>
          <a:p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Exerciser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Android Malware and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Grayware</a:t>
            </a:r>
            <a:endParaRPr lang="es-ES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4" name="Subtítulo 2"/>
          <p:cNvSpPr>
            <a:spLocks noGrp="1"/>
          </p:cNvSpPr>
          <p:nvPr>
            <p:ph type="subTitle" idx="1"/>
          </p:nvPr>
        </p:nvSpPr>
        <p:spPr>
          <a:xfrm>
            <a:off x="381057" y="4243390"/>
            <a:ext cx="7772400" cy="87788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s-E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Author</a:t>
            </a:r>
            <a:r>
              <a:rPr lang="es-E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:    Mario Herreros Díaz</a:t>
            </a:r>
          </a:p>
          <a:p>
            <a:pPr algn="l">
              <a:lnSpc>
                <a:spcPct val="150000"/>
              </a:lnSpc>
            </a:pPr>
            <a:r>
              <a:rPr lang="es-ES_tradnl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Mentors</a:t>
            </a:r>
            <a:r>
              <a:rPr lang="es-ES_tradnl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:  Juan E. Tapiador, Guillermo Suárez-</a:t>
            </a:r>
            <a:r>
              <a:rPr lang="es-ES_tradnl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Tangil</a:t>
            </a:r>
            <a:endParaRPr lang="es-E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arrington"/>
              <a:cs typeface="Harrington"/>
            </a:endParaRPr>
          </a:p>
          <a:p>
            <a:pPr algn="l"/>
            <a:endParaRPr lang="es-ES" sz="2000" dirty="0" smtClean="0">
              <a:ea typeface="Harrington"/>
              <a:cs typeface="Harrington"/>
            </a:endParaRPr>
          </a:p>
        </p:txBody>
      </p:sp>
      <p:sp>
        <p:nvSpPr>
          <p:cNvPr id="18437" name="CuadroTexto 3"/>
          <p:cNvSpPr txBox="1">
            <a:spLocks noChangeArrowheads="1"/>
          </p:cNvSpPr>
          <p:nvPr/>
        </p:nvSpPr>
        <p:spPr bwMode="auto">
          <a:xfrm>
            <a:off x="5887284" y="6299200"/>
            <a:ext cx="19287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700" i="1" dirty="0" err="1" smtClean="0">
                <a:latin typeface="Calisto MT"/>
              </a:rPr>
              <a:t>September</a:t>
            </a:r>
            <a:r>
              <a:rPr lang="es-ES" sz="1700" i="1" dirty="0" smtClean="0">
                <a:latin typeface="Calisto MT"/>
              </a:rPr>
              <a:t> 27</a:t>
            </a:r>
            <a:r>
              <a:rPr lang="es-ES" sz="1700" i="1" baseline="30000" dirty="0" smtClean="0">
                <a:latin typeface="Calisto MT"/>
              </a:rPr>
              <a:t>th</a:t>
            </a:r>
            <a:r>
              <a:rPr lang="es-ES" sz="1700" i="1" dirty="0" smtClean="0">
                <a:latin typeface="Calisto MT"/>
              </a:rPr>
              <a:t>, 2016</a:t>
            </a:r>
            <a:endParaRPr lang="es-ES" sz="1700" i="1" dirty="0">
              <a:latin typeface="Calisto MT"/>
            </a:endParaRPr>
          </a:p>
        </p:txBody>
      </p:sp>
      <p:sp>
        <p:nvSpPr>
          <p:cNvPr id="18438" name="CuadroTexto 4"/>
          <p:cNvSpPr txBox="1">
            <a:spLocks noChangeArrowheads="1"/>
          </p:cNvSpPr>
          <p:nvPr/>
        </p:nvSpPr>
        <p:spPr bwMode="auto">
          <a:xfrm>
            <a:off x="5294173" y="5923573"/>
            <a:ext cx="2521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 smtClean="0">
                <a:latin typeface="Calisto MT"/>
              </a:rPr>
              <a:t>Master in </a:t>
            </a:r>
            <a:r>
              <a:rPr lang="es-ES" dirty="0" err="1" smtClean="0">
                <a:latin typeface="Calisto MT"/>
              </a:rPr>
              <a:t>Cybersecurity</a:t>
            </a:r>
            <a:endParaRPr lang="es-ES" dirty="0">
              <a:latin typeface="Calisto MT"/>
            </a:endParaRPr>
          </a:p>
        </p:txBody>
      </p:sp>
      <p:pic>
        <p:nvPicPr>
          <p:cNvPr id="10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/>
        </p:nvSpPr>
        <p:spPr bwMode="auto">
          <a:xfrm>
            <a:off x="609599" y="3176954"/>
            <a:ext cx="8228013" cy="68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9pPr>
          </a:lstStyle>
          <a:p>
            <a:r>
              <a:rPr lang="es-ES_tradn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Thesis</a:t>
            </a: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10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 de un lenguaje nuevo para representar distintos conjuntos de comportamientos relativo al usuario.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Basado en 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Escenarios.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Eventos.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Creación de un nuevo módulo para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Targetdroid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Interpretación del lenguaje definido.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Generación de eventos.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dinámico.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11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 distintos escenarios que representan comportamientos de usuario y otros factores.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Basado en el formato de texto JSON.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Estructurado en: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12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ES_tradnl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cenario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la agrupación de un conjunto de contextos.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compartir mismos contextos entre distintos escenarios.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13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todos los posibles eventos que pueden ser realizados durante la simulación del comportamiento del usuario.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Asociados a un momento en el tiempo.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Tres tipos de contextos: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Emulator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endParaRPr lang="es-ES_tradnl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endParaRPr lang="es-ES_tradnl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endParaRPr lang="es-ES_tradnl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14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Emulator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 de las propiedades del entorno.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Configuración del emulador usado como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sandbox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Configuración previa a ser ejecutado el emulador.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Momento en el tiempo: t = -1.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Ejemplos: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del dispositivo móvil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Presencia de cámara delantera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IMEI del dispositivo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15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 de las propiedades del sistema inicializado.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Configuración del emulador Android a nivel de sistema operativo.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Configuración realizada en el momento en el que el emulador ha arrancado.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Momento en el tiempo: t = 0.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Ejemplos: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batería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instaladas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16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Eventos relativos a la interacción del usuario con el sistema.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Momento en el tiempo: t &gt; 0.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Ejemplos: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Envío de SMS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Recibir una llamada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Ejecutar una aplicación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una localización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17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ES_tradnl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4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 cada una de las posibles acciones que pueden ser realizadas en el sistema.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la unidad atómica del sistema desarrollado.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Diferentes tipos de eventos: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Telnet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Configuración de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adb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18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10" name="Marcador de contenido 9" descr="C:\Users\Mario\Downloads\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9" y="2265911"/>
            <a:ext cx="8572900" cy="410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2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19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Emulator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Fichero properties.ini  del emulador de Android.</a:t>
            </a:r>
          </a:p>
          <a:p>
            <a:pPr lvl="1"/>
            <a:r>
              <a:rPr lang="es-ES" dirty="0" smtClean="0"/>
              <a:t>Define las propiedades del dispositivo virtual.</a:t>
            </a:r>
          </a:p>
          <a:p>
            <a:r>
              <a:rPr lang="es-ES" dirty="0" smtClean="0"/>
              <a:t>Opciones a través de línea de comando.</a:t>
            </a:r>
          </a:p>
          <a:p>
            <a:pPr lvl="1"/>
            <a:r>
              <a:rPr lang="es-ES" dirty="0" smtClean="0"/>
              <a:t>Al ejecutar el emulador.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0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3937" y="2480288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Targetdroid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Extendiendo </a:t>
            </a: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Targetdroid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Arquitectura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Casos de estudio &amp; 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Conclusiones</a:t>
            </a:r>
          </a:p>
          <a:p>
            <a:pPr fontAlgn="auto">
              <a:spcAft>
                <a:spcPts val="0"/>
              </a:spcAft>
              <a:defRPr/>
            </a:pP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20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Instalación de aplicaciones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adb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Inyección de eventos de configuración de OS</a:t>
            </a:r>
          </a:p>
          <a:p>
            <a:pPr lvl="1"/>
            <a:r>
              <a:rPr lang="es-ES" dirty="0" smtClean="0"/>
              <a:t>Zona horaria.</a:t>
            </a:r>
          </a:p>
          <a:p>
            <a:pPr lvl="1"/>
            <a:r>
              <a:rPr lang="es-ES" dirty="0" smtClean="0"/>
              <a:t>Estado de a batería y la conexión de electricidad.</a:t>
            </a:r>
          </a:p>
          <a:p>
            <a:pPr lvl="1"/>
            <a:r>
              <a:rPr lang="es-ES" dirty="0" smtClean="0"/>
              <a:t>Uso de Telnet.</a:t>
            </a:r>
          </a:p>
        </p:txBody>
      </p:sp>
    </p:spTree>
    <p:extLst>
      <p:ext uri="{BB962C8B-B14F-4D97-AF65-F5344CB8AC3E}">
        <p14:creationId xmlns:p14="http://schemas.microsoft.com/office/powerpoint/2010/main" val="18822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21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Intents</a:t>
            </a:r>
            <a:endParaRPr lang="es-ES" dirty="0" smtClean="0"/>
          </a:p>
          <a:p>
            <a:pPr lvl="1"/>
            <a:r>
              <a:rPr lang="es-ES" dirty="0" smtClean="0"/>
              <a:t>Invocación de componentes y servicios del sistema Android.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adb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Comandos ADB</a:t>
            </a:r>
          </a:p>
          <a:p>
            <a:pPr lvl="1"/>
            <a:r>
              <a:rPr lang="es-ES" dirty="0" smtClean="0"/>
              <a:t>Usar </a:t>
            </a:r>
            <a:r>
              <a:rPr lang="es-ES" dirty="0" err="1" smtClean="0"/>
              <a:t>adb</a:t>
            </a:r>
            <a:r>
              <a:rPr lang="es-ES" dirty="0" smtClean="0"/>
              <a:t> para realizar acciones específicas.</a:t>
            </a:r>
          </a:p>
          <a:p>
            <a:pPr lvl="1"/>
            <a:r>
              <a:rPr lang="es-ES" dirty="0" smtClean="0"/>
              <a:t>Tomar captura de pantalla, subir/bajar volumen, etc.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810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22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Comandos Telnet</a:t>
            </a:r>
          </a:p>
          <a:p>
            <a:pPr lvl="1"/>
            <a:r>
              <a:rPr lang="es-ES" dirty="0" smtClean="0"/>
              <a:t>Uso del protocolo Telnet.</a:t>
            </a:r>
          </a:p>
          <a:p>
            <a:pPr lvl="1"/>
            <a:r>
              <a:rPr lang="es-ES" dirty="0" smtClean="0"/>
              <a:t>Envío de comandos para generar eventos en el emulador.</a:t>
            </a:r>
          </a:p>
          <a:p>
            <a:pPr lvl="1"/>
            <a:r>
              <a:rPr lang="es-ES" dirty="0" smtClean="0"/>
              <a:t>GSM, batería, llamadas, SMS, localización.</a:t>
            </a:r>
          </a:p>
          <a:p>
            <a:r>
              <a:rPr lang="es-ES" dirty="0" err="1" smtClean="0"/>
              <a:t>Monkey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 smtClean="0"/>
          </a:p>
          <a:p>
            <a:pPr lvl="1"/>
            <a:r>
              <a:rPr lang="es-ES" dirty="0" smtClean="0"/>
              <a:t>Acepta la entrada de scripts para realizar </a:t>
            </a:r>
            <a:r>
              <a:rPr lang="es-ES" dirty="0" err="1" smtClean="0"/>
              <a:t>monkey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 eventos relativos a la interfaz de usuario.</a:t>
            </a:r>
          </a:p>
        </p:txBody>
      </p:sp>
    </p:spTree>
    <p:extLst>
      <p:ext uri="{BB962C8B-B14F-4D97-AF65-F5344CB8AC3E}">
        <p14:creationId xmlns:p14="http://schemas.microsoft.com/office/powerpoint/2010/main" val="14547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23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Comandos Telnet</a:t>
            </a:r>
          </a:p>
          <a:p>
            <a:pPr lvl="1"/>
            <a:r>
              <a:rPr lang="es-ES" dirty="0" smtClean="0"/>
              <a:t>Uso del protocolo Telnet</a:t>
            </a:r>
          </a:p>
          <a:p>
            <a:pPr lvl="1"/>
            <a:r>
              <a:rPr lang="es-ES" dirty="0" smtClean="0"/>
              <a:t>Envío de comandos para generar eventos en el emulador</a:t>
            </a:r>
          </a:p>
          <a:p>
            <a:pPr lvl="1"/>
            <a:r>
              <a:rPr lang="es-ES" dirty="0" smtClean="0"/>
              <a:t>GSM, batería, llamadas, SMS, localización.</a:t>
            </a:r>
          </a:p>
          <a:p>
            <a:r>
              <a:rPr lang="es-ES" dirty="0" err="1" smtClean="0"/>
              <a:t>Monkey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 smtClean="0"/>
          </a:p>
          <a:p>
            <a:pPr lvl="1"/>
            <a:r>
              <a:rPr lang="es-ES" dirty="0" smtClean="0"/>
              <a:t>Acepta la entrada de scripts para realizar </a:t>
            </a:r>
            <a:r>
              <a:rPr lang="es-ES" dirty="0" err="1" smtClean="0"/>
              <a:t>monkey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 eventos relativos a la interfaz de usuario.</a:t>
            </a:r>
          </a:p>
        </p:txBody>
      </p:sp>
    </p:spTree>
    <p:extLst>
      <p:ext uri="{BB962C8B-B14F-4D97-AF65-F5344CB8AC3E}">
        <p14:creationId xmlns:p14="http://schemas.microsoft.com/office/powerpoint/2010/main" val="26027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24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Extendiendo </a:t>
            </a:r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Comandos Telnet</a:t>
            </a:r>
          </a:p>
          <a:p>
            <a:pPr lvl="1"/>
            <a:r>
              <a:rPr lang="es-ES" dirty="0" smtClean="0"/>
              <a:t>Uso del protocolo Telnet.</a:t>
            </a:r>
          </a:p>
          <a:p>
            <a:pPr lvl="1"/>
            <a:r>
              <a:rPr lang="es-ES" dirty="0" smtClean="0"/>
              <a:t>Envío de comandos para generar eventos en el emulador.</a:t>
            </a:r>
          </a:p>
          <a:p>
            <a:pPr lvl="1"/>
            <a:r>
              <a:rPr lang="es-ES" dirty="0" smtClean="0"/>
              <a:t>GSM, batería, llamadas, SMS, localización.</a:t>
            </a:r>
          </a:p>
          <a:p>
            <a:r>
              <a:rPr lang="es-ES" dirty="0" err="1" smtClean="0"/>
              <a:t>Monkey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 smtClean="0"/>
          </a:p>
          <a:p>
            <a:pPr lvl="1"/>
            <a:r>
              <a:rPr lang="es-ES" dirty="0" smtClean="0"/>
              <a:t>Acepta la entrada de scripts para realizar </a:t>
            </a:r>
            <a:r>
              <a:rPr lang="es-ES" dirty="0" err="1" smtClean="0"/>
              <a:t>monkey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 eventos relativos a la interfaz de usuario.</a:t>
            </a:r>
          </a:p>
        </p:txBody>
      </p:sp>
    </p:spTree>
    <p:extLst>
      <p:ext uri="{BB962C8B-B14F-4D97-AF65-F5344CB8AC3E}">
        <p14:creationId xmlns:p14="http://schemas.microsoft.com/office/powerpoint/2010/main" val="13692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25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estudio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Dormant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Malware/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Grayware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del malware </a:t>
            </a:r>
            <a:r>
              <a:rPr lang="es-ES" dirty="0" err="1" smtClean="0"/>
              <a:t>AndroRAT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Condiciones de activación del malware:</a:t>
            </a:r>
          </a:p>
          <a:p>
            <a:pPr lvl="1"/>
            <a:r>
              <a:rPr lang="es-ES" dirty="0"/>
              <a:t>Presencia de cámara trasera en el dispositivo </a:t>
            </a:r>
            <a:r>
              <a:rPr lang="es-ES" dirty="0">
                <a:sym typeface="Wingdings" panose="05000000000000000000" pitchFamily="2" charset="2"/>
              </a:rPr>
              <a:t>  t = -</a:t>
            </a:r>
            <a:r>
              <a:rPr lang="es-ES" dirty="0" smtClean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es-ES" dirty="0"/>
              <a:t>Nivel de batería superior al 65% </a:t>
            </a:r>
            <a:r>
              <a:rPr lang="es-ES" dirty="0">
                <a:sym typeface="Wingdings" panose="05000000000000000000" pitchFamily="2" charset="2"/>
              </a:rPr>
              <a:t> t = 0</a:t>
            </a:r>
            <a:endParaRPr lang="es-ES" dirty="0" smtClean="0"/>
          </a:p>
          <a:p>
            <a:pPr lvl="1"/>
            <a:r>
              <a:rPr lang="es-ES" dirty="0" smtClean="0"/>
              <a:t>Localización específica </a:t>
            </a:r>
            <a:r>
              <a:rPr lang="es-ES" dirty="0" smtClean="0">
                <a:sym typeface="Wingdings" panose="05000000000000000000" pitchFamily="2" charset="2"/>
              </a:rPr>
              <a:t> t &gt; 0</a:t>
            </a:r>
            <a:endParaRPr lang="es-ES" dirty="0" smtClean="0"/>
          </a:p>
          <a:p>
            <a:pPr lvl="1"/>
            <a:r>
              <a:rPr lang="es-ES" dirty="0" smtClean="0"/>
              <a:t>Estado del </a:t>
            </a:r>
            <a:r>
              <a:rPr lang="es-ES" dirty="0" err="1" smtClean="0"/>
              <a:t>WiFi</a:t>
            </a:r>
            <a:r>
              <a:rPr lang="es-ES" dirty="0" smtClean="0"/>
              <a:t>: conectado </a:t>
            </a:r>
            <a:r>
              <a:rPr lang="es-ES" dirty="0" smtClean="0">
                <a:sym typeface="Wingdings" panose="05000000000000000000" pitchFamily="2" charset="2"/>
              </a:rPr>
              <a:t> t &gt; 0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6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26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estudio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Anti-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Malware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del malware </a:t>
            </a:r>
            <a:r>
              <a:rPr lang="es-ES" dirty="0" err="1" smtClean="0"/>
              <a:t>AndroRAT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Condiciones de activación del malware:</a:t>
            </a:r>
          </a:p>
          <a:p>
            <a:pPr lvl="1"/>
            <a:r>
              <a:rPr lang="es-ES" dirty="0" smtClean="0"/>
              <a:t>IMEI del dispositivo: 123456789 </a:t>
            </a:r>
            <a:r>
              <a:rPr lang="es-ES" dirty="0" smtClean="0">
                <a:sym typeface="Wingdings" panose="05000000000000000000" pitchFamily="2" charset="2"/>
              </a:rPr>
              <a:t>  t = -1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IP del dispositivo: 192.168.111.224  t = -1</a:t>
            </a:r>
          </a:p>
          <a:p>
            <a:pPr lvl="1"/>
            <a:r>
              <a:rPr lang="es-ES" dirty="0" smtClean="0"/>
              <a:t>Nivel </a:t>
            </a:r>
            <a:r>
              <a:rPr lang="es-ES" dirty="0"/>
              <a:t>de batería </a:t>
            </a:r>
            <a:r>
              <a:rPr lang="es-ES" dirty="0" smtClean="0"/>
              <a:t>distinto a 50% </a:t>
            </a:r>
            <a:r>
              <a:rPr lang="es-ES" dirty="0">
                <a:sym typeface="Wingdings" panose="05000000000000000000" pitchFamily="2" charset="2"/>
              </a:rPr>
              <a:t> t = </a:t>
            </a:r>
            <a:r>
              <a:rPr lang="es-ES" dirty="0" smtClean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Estado de la conexión a la red eléctrica desconectada  t = 0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272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27</a:t>
            </a:r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hlinkClick r:id="rId4"/>
              </a:rPr>
              <a:t>Vídeo</a:t>
            </a:r>
            <a:r>
              <a:rPr lang="es-ES_tradnl" dirty="0" smtClean="0"/>
              <a:t>:	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E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Evolución de la complejidad del malware: </a:t>
            </a:r>
            <a:r>
              <a:rPr lang="es-ES_tradnl" dirty="0" err="1" smtClean="0"/>
              <a:t>Targeted</a:t>
            </a:r>
            <a:r>
              <a:rPr lang="es-ES_tradnl" dirty="0" smtClean="0"/>
              <a:t> malware.</a:t>
            </a:r>
          </a:p>
          <a:p>
            <a:r>
              <a:rPr lang="es-ES_tradnl" dirty="0" smtClean="0"/>
              <a:t>Los sistemas de detección actuales son insuficientes.</a:t>
            </a:r>
          </a:p>
          <a:p>
            <a:r>
              <a:rPr lang="es-ES_tradnl" dirty="0" smtClean="0"/>
              <a:t>Necesidad de la creación de un sistema de detección basado en el comportamiento de usuario.</a:t>
            </a:r>
          </a:p>
          <a:p>
            <a:r>
              <a:rPr lang="es-ES_tradnl" dirty="0" smtClean="0"/>
              <a:t>Agilidad en la generación de escenarios y contextos distintos.</a:t>
            </a: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28</a:t>
            </a:r>
            <a:endParaRPr lang="en-US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34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Líneas futuras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Integración con sistemas </a:t>
            </a:r>
            <a:r>
              <a:rPr lang="es-ES_tradnl" dirty="0"/>
              <a:t>C</a:t>
            </a:r>
            <a:r>
              <a:rPr lang="es-ES_tradnl" dirty="0" smtClean="0"/>
              <a:t>loud</a:t>
            </a:r>
            <a:r>
              <a:rPr lang="es-ES_tradnl" dirty="0" smtClean="0"/>
              <a:t>.</a:t>
            </a:r>
            <a:endParaRPr lang="es-ES_tradnl" dirty="0" smtClean="0"/>
          </a:p>
          <a:p>
            <a:r>
              <a:rPr lang="es-ES_tradnl" dirty="0" smtClean="0"/>
              <a:t>Integración con Big Data. </a:t>
            </a:r>
            <a:endParaRPr lang="es-ES_tradnl" dirty="0" smtClean="0"/>
          </a:p>
          <a:p>
            <a:r>
              <a:rPr lang="es-ES_tradnl" dirty="0" smtClean="0"/>
              <a:t>Extender el sistema a otros sistemas operativos y dispositivos.</a:t>
            </a:r>
            <a:endParaRPr lang="es-ES_tradnl" dirty="0" smtClean="0"/>
          </a:p>
          <a:p>
            <a:r>
              <a:rPr lang="es-ES_tradnl" dirty="0" smtClean="0"/>
              <a:t>Enriquecer el lenguaje definido con nuevos eventos y artefactos.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29</a:t>
            </a:r>
            <a:endParaRPr lang="en-US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2" name="Marcador de contenido 2"/>
          <p:cNvSpPr>
            <a:spLocks noGrp="1"/>
          </p:cNvSpPr>
          <p:nvPr>
            <p:ph idx="1"/>
          </p:nvPr>
        </p:nvSpPr>
        <p:spPr>
          <a:xfrm>
            <a:off x="895351" y="2479768"/>
            <a:ext cx="7562850" cy="3592206"/>
          </a:xfrm>
        </p:spPr>
        <p:txBody>
          <a:bodyPr/>
          <a:lstStyle/>
          <a:p>
            <a:r>
              <a:rPr lang="es-ES_tradnl" sz="2000" dirty="0" smtClean="0"/>
              <a:t>Fuerte incremento de </a:t>
            </a:r>
            <a:r>
              <a:rPr lang="es-ES_tradnl" sz="2000" i="1" dirty="0" smtClean="0"/>
              <a:t>malware</a:t>
            </a:r>
            <a:r>
              <a:rPr lang="es-ES_tradnl" sz="2000" dirty="0" smtClean="0"/>
              <a:t> en sistemas </a:t>
            </a:r>
            <a:r>
              <a:rPr lang="es-ES_tradnl" sz="2000" dirty="0" err="1" smtClean="0"/>
              <a:t>Android</a:t>
            </a:r>
            <a:endParaRPr lang="es-ES_tradnl" sz="2000" dirty="0" smtClean="0"/>
          </a:p>
          <a:p>
            <a:r>
              <a:rPr lang="es-ES_tradnl" sz="2000" dirty="0" smtClean="0"/>
              <a:t>Causas:</a:t>
            </a:r>
          </a:p>
          <a:p>
            <a:pPr lvl="1"/>
            <a:r>
              <a:rPr lang="es-ES_tradnl" sz="1800" dirty="0" smtClean="0"/>
              <a:t>Líder de ventas en el mercado global de dispositivos móviles</a:t>
            </a:r>
          </a:p>
          <a:p>
            <a:pPr lvl="1"/>
            <a:r>
              <a:rPr lang="es-ES_tradnl" sz="1800" dirty="0" smtClean="0"/>
              <a:t>Vulnerabilidades existentes en el sistema de seguridad de </a:t>
            </a:r>
            <a:r>
              <a:rPr lang="es-ES_tradnl" sz="1800" dirty="0" err="1" smtClean="0"/>
              <a:t>Android</a:t>
            </a:r>
            <a:endParaRPr lang="es-ES_tradnl" sz="1800" dirty="0" smtClean="0"/>
          </a:p>
          <a:p>
            <a:r>
              <a:rPr lang="es-ES_tradnl" sz="2000" dirty="0" smtClean="0"/>
              <a:t>Presencia de malware cada vez más especializado y complejo (ofuscación, </a:t>
            </a:r>
            <a:r>
              <a:rPr lang="es-ES_tradnl" sz="2000" dirty="0" err="1" smtClean="0"/>
              <a:t>bypassing</a:t>
            </a:r>
            <a:r>
              <a:rPr lang="es-ES_tradnl" sz="2000" dirty="0" smtClean="0"/>
              <a:t>, …)</a:t>
            </a:r>
          </a:p>
          <a:p>
            <a:pPr lvl="1"/>
            <a:endParaRPr lang="es-ES_tradnl" sz="1600" dirty="0" smtClean="0"/>
          </a:p>
          <a:p>
            <a:r>
              <a:rPr lang="es-ES_tradnl" sz="2000" b="1" dirty="0" err="1" smtClean="0"/>
              <a:t>Targeted</a:t>
            </a:r>
            <a:r>
              <a:rPr lang="es-ES_tradnl" sz="2000" b="1" dirty="0" smtClean="0"/>
              <a:t> </a:t>
            </a:r>
            <a:r>
              <a:rPr lang="es-ES_tradnl" sz="2000" b="1" dirty="0" smtClean="0"/>
              <a:t>Malware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u="sng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u="sng" dirty="0" smtClean="0">
                <a:cs typeface="Arial" charset="0"/>
              </a:rPr>
              <a:t>Master </a:t>
            </a:r>
            <a:r>
              <a:rPr lang="es-ES_tradnl" sz="1400" b="1" u="sng" dirty="0" err="1" smtClean="0">
                <a:cs typeface="Arial" charset="0"/>
              </a:rPr>
              <a:t>Thesis</a:t>
            </a:r>
            <a:endParaRPr lang="es-ES_tradnl" sz="1400" b="1" u="sng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u="sng" dirty="0" err="1">
                <a:cs typeface="Arial" charset="0"/>
              </a:rPr>
              <a:t>Targeted</a:t>
            </a:r>
            <a:r>
              <a:rPr lang="es-ES" sz="1200" b="1" u="sng" dirty="0">
                <a:cs typeface="Arial" charset="0"/>
              </a:rPr>
              <a:t> </a:t>
            </a:r>
            <a:r>
              <a:rPr lang="es-ES" sz="1200" b="1" u="sng" dirty="0" err="1">
                <a:cs typeface="Arial" charset="0"/>
              </a:rPr>
              <a:t>Exerciser</a:t>
            </a:r>
            <a:r>
              <a:rPr lang="es-ES" sz="1200" b="1" u="sng" dirty="0">
                <a:cs typeface="Arial" charset="0"/>
              </a:rPr>
              <a:t> </a:t>
            </a:r>
            <a:r>
              <a:rPr lang="es-ES" sz="1200" b="1" u="sng" dirty="0" err="1">
                <a:cs typeface="Arial" charset="0"/>
              </a:rPr>
              <a:t>for</a:t>
            </a:r>
            <a:r>
              <a:rPr lang="es-ES" sz="1200" b="1" u="sng" dirty="0">
                <a:cs typeface="Arial" charset="0"/>
              </a:rPr>
              <a:t> Android Malware and </a:t>
            </a:r>
            <a:r>
              <a:rPr lang="es-ES" sz="1200" b="1" u="sng" dirty="0" err="1">
                <a:cs typeface="Arial" charset="0"/>
              </a:rPr>
              <a:t>Grayware</a:t>
            </a:r>
            <a:endParaRPr lang="es-ES_tradnl" sz="1200" b="1" u="sng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u="sng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uadroTexto 5"/>
          <p:cNvSpPr txBox="1">
            <a:spLocks noChangeArrowheads="1"/>
          </p:cNvSpPr>
          <p:nvPr/>
        </p:nvSpPr>
        <p:spPr bwMode="auto">
          <a:xfrm>
            <a:off x="1125537" y="2625236"/>
            <a:ext cx="70691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800" b="1" dirty="0">
                <a:solidFill>
                  <a:schemeClr val="tx2"/>
                </a:solidFill>
                <a:latin typeface="Calisto MT"/>
              </a:rPr>
              <a:t>¿Cuestiones? ¿Dudas</a:t>
            </a:r>
            <a:r>
              <a:rPr lang="es-ES" sz="4800" b="1" dirty="0" smtClean="0">
                <a:solidFill>
                  <a:schemeClr val="tx2"/>
                </a:solidFill>
                <a:latin typeface="Calisto MT"/>
              </a:rPr>
              <a:t>?</a:t>
            </a:r>
          </a:p>
          <a:p>
            <a:pPr algn="ctr"/>
            <a:r>
              <a:rPr lang="es-ES" sz="4800" b="1" dirty="0">
                <a:solidFill>
                  <a:schemeClr val="tx2"/>
                </a:solidFill>
                <a:latin typeface="Calisto MT"/>
              </a:rPr>
              <a:t>¡</a:t>
            </a:r>
            <a:r>
              <a:rPr lang="es-ES" sz="4800" b="1" dirty="0" smtClean="0">
                <a:solidFill>
                  <a:schemeClr val="tx2"/>
                </a:solidFill>
                <a:latin typeface="Calisto MT"/>
              </a:rPr>
              <a:t>Muchas gracias!</a:t>
            </a:r>
            <a:endParaRPr lang="es-ES" sz="4800" b="1" dirty="0" smtClean="0">
              <a:solidFill>
                <a:schemeClr val="tx2"/>
              </a:solidFill>
              <a:latin typeface="Calisto MT"/>
            </a:endParaRPr>
          </a:p>
        </p:txBody>
      </p:sp>
      <p:pic>
        <p:nvPicPr>
          <p:cNvPr id="35843" name="Imagen 7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9800" y="5059363"/>
            <a:ext cx="1671638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57950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30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Exerciser</a:t>
            </a: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Android Malware and </a:t>
            </a:r>
            <a:r>
              <a:rPr lang="es-E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Grayware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573332" y="4553805"/>
            <a:ext cx="44640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Presentación realizada por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:</a:t>
            </a: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888390" y="5059363"/>
            <a:ext cx="4057097" cy="736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Mario Herreros Díaz   100275558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59241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1026" name="Picture 2" descr="C:\Users\mario\Downloads\ichart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r="68579" b="86193"/>
          <a:stretch/>
        </p:blipFill>
        <p:spPr bwMode="auto">
          <a:xfrm>
            <a:off x="6776958" y="1343948"/>
            <a:ext cx="1777285" cy="55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3"/>
          <a:srcRect l="13053" t="16628" r="36677" b="31919"/>
          <a:stretch/>
        </p:blipFill>
        <p:spPr bwMode="auto">
          <a:xfrm>
            <a:off x="457200" y="1896668"/>
            <a:ext cx="8229600" cy="4384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</p:pic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4487" y="5691285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7" y="1507149"/>
            <a:ext cx="6184006" cy="498322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2/22/Symantec_logo10.svg/250px-Symantec_logo1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59" y="1532747"/>
            <a:ext cx="1059144" cy="3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386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55" y="1507149"/>
            <a:ext cx="6183745" cy="4952999"/>
          </a:xfrm>
          <a:prstGeom prst="rect">
            <a:avLst/>
          </a:prstGeom>
        </p:spPr>
      </p:pic>
      <p:pic>
        <p:nvPicPr>
          <p:cNvPr id="12" name="Picture 2" descr="https://upload.wikimedia.org/wikipedia/commons/thumb/2/22/Symantec_logo10.svg/250px-Symantec_logo1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9" y="1487488"/>
            <a:ext cx="1136561" cy="3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Malware/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Greyware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Tipo de malware avanzado y complejo.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 ejecución maliciosa depende de: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 del usuario.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Otros factores relativos al usuario (localización, modelo de dispositivo, aplicaciones instaladas, …).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 detección supone un gran reto: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Condiciones específicas de activación.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Gran número de escenarios posibles.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8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Malware/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Greyware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Stuxent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estuvo latente hasta que se instaló una aplicación concreto y fue usada en cierta localización, teniendo como objetivo las plantas nucleares iraníes.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Eurograbber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troyano cuyo objetivo era los usuarios de banca online.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Dendroid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Access 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Toolkit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configurar el tipo de usuarios a los que atacar.</a:t>
            </a:r>
          </a:p>
          <a:p>
            <a:pPr fontAlgn="auto">
              <a:spcAft>
                <a:spcPts val="0"/>
              </a:spcAft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9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Targetdroid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estocástico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Basado en el estudio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Detecting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Smartphone Malware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Behavior-Triggering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Generación de contextos basados en 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comportamientos de usuario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Versión inicial basada en el uso de </a:t>
            </a:r>
            <a:r>
              <a:rPr lang="es-ES_tradn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modelos estocásticos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Limitación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generación de un gran número de contextos para poder alcanzar el escenario deseado.</a:t>
            </a: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é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é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é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Génesis.thmx</Template>
  <TotalTime>3919</TotalTime>
  <Words>1310</Words>
  <Application>Microsoft Office PowerPoint</Application>
  <PresentationFormat>Presentación en pantalla (4:3)</PresentationFormat>
  <Paragraphs>303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Calisto MT</vt:lpstr>
      <vt:lpstr>Harrington</vt:lpstr>
      <vt:lpstr>Wingdings</vt:lpstr>
      <vt:lpstr>Génesis</vt:lpstr>
      <vt:lpstr>Targeted Exerciser for Android Malware and Grayware</vt:lpstr>
      <vt:lpstr>Índice</vt:lpstr>
      <vt:lpstr>Introducción Motivación</vt:lpstr>
      <vt:lpstr>Introducción Motivación</vt:lpstr>
      <vt:lpstr>Introducción Motivación</vt:lpstr>
      <vt:lpstr>Introducción Motivación</vt:lpstr>
      <vt:lpstr>Introducción Targeted Malware/Greyware</vt:lpstr>
      <vt:lpstr>Introducción Targeted Malware/Greyware</vt:lpstr>
      <vt:lpstr>Targetdroid Modelo estocástico</vt:lpstr>
      <vt:lpstr>Extendiendo Targetdroid</vt:lpstr>
      <vt:lpstr>Extendiendo Targetdroid Behavioural User Language</vt:lpstr>
      <vt:lpstr>Extendiendo Targetdroid Behavioural User Language Scenario</vt:lpstr>
      <vt:lpstr>Extendiendo Targetdroid Behavioural User Language Context</vt:lpstr>
      <vt:lpstr>Extendiendo Targetdroid Behavioural User Language Context</vt:lpstr>
      <vt:lpstr>Extendiendo Targetdroid Behavioural User Language Context</vt:lpstr>
      <vt:lpstr>Extendiendo Targetdroid Behavioural User Language Context</vt:lpstr>
      <vt:lpstr>Extendiendo Targetdroid Behavioural User Language Event</vt:lpstr>
      <vt:lpstr>Extendiendo Targetdroid Arquitectura</vt:lpstr>
      <vt:lpstr>Extendiendo Targetdroid Emulator Configuration Engine</vt:lpstr>
      <vt:lpstr>Extendiendo Targetdroid OS Configuration Engine</vt:lpstr>
      <vt:lpstr>Extendiendo Targetdroid Event Execution Engine</vt:lpstr>
      <vt:lpstr>Extendiendo Targetdroid Event Execution Engine</vt:lpstr>
      <vt:lpstr>Extendiendo Targetdroid Event Execution Engine</vt:lpstr>
      <vt:lpstr>Extendiendo Targetdroid Event Execution Engine</vt:lpstr>
      <vt:lpstr>Casos de estudio Dormant Malware/Grayware</vt:lpstr>
      <vt:lpstr>Casos de estudio Anti-analysis Malware</vt:lpstr>
      <vt:lpstr> DEMO</vt:lpstr>
      <vt:lpstr>Conclusiones</vt:lpstr>
      <vt:lpstr>Conclusiones Líneas futuras</vt:lpstr>
      <vt:lpstr>Targeted Exerciser for Android Malware and Grayware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Experiencias Piloto de LTE</dc:title>
  <dc:creator>Álvaro Galán Serrano</dc:creator>
  <cp:lastModifiedBy>Mario</cp:lastModifiedBy>
  <cp:revision>167</cp:revision>
  <dcterms:created xsi:type="dcterms:W3CDTF">2011-11-29T11:44:34Z</dcterms:created>
  <dcterms:modified xsi:type="dcterms:W3CDTF">2016-09-25T17:07:39Z</dcterms:modified>
</cp:coreProperties>
</file>