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b52c5360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b52c5360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b52c5360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b52c5360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b52c5360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b52c5360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52c5360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52c5360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b52c5360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b52c5360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b52c5360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b52c5360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b52c5360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b52c5360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9400" y="943727"/>
            <a:ext cx="2782500" cy="20811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SzPts val="990"/>
              <a:buNone/>
            </a:pPr>
            <a:r>
              <a:rPr lang="en" sz="3080"/>
              <a:t>Where Should You Open Your Fitness Business in the City of Chicago?</a:t>
            </a:r>
            <a:endParaRPr sz="3080"/>
          </a:p>
        </p:txBody>
      </p:sp>
      <p:sp>
        <p:nvSpPr>
          <p:cNvPr id="63" name="Google Shape;63;p13"/>
          <p:cNvSpPr txBox="1"/>
          <p:nvPr>
            <p:ph idx="1" type="subTitle"/>
          </p:nvPr>
        </p:nvSpPr>
        <p:spPr>
          <a:xfrm>
            <a:off x="3044700" y="3378055"/>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lang="en"/>
              <a:t>Coursera Capstone Project</a:t>
            </a:r>
            <a:endParaRPr/>
          </a:p>
          <a:p>
            <a:pPr indent="0" lvl="0" marL="0" rtl="0" algn="ctr">
              <a:spcBef>
                <a:spcPts val="0"/>
              </a:spcBef>
              <a:spcAft>
                <a:spcPts val="0"/>
              </a:spcAft>
              <a:buNone/>
            </a:pPr>
            <a:r>
              <a:rPr lang="en"/>
              <a:t>By: Mario Sanchez, Jr.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Introduction/Business Problem</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0000" lnSpcReduction="20000"/>
          </a:bodyPr>
          <a:lstStyle/>
          <a:p>
            <a:pPr indent="0" lvl="0" marL="457200" rtl="0" algn="l">
              <a:spcBef>
                <a:spcPts val="0"/>
              </a:spcBef>
              <a:spcAft>
                <a:spcPts val="0"/>
              </a:spcAft>
              <a:buNone/>
            </a:pPr>
            <a:r>
              <a:rPr lang="en"/>
              <a:t>Introduction:</a:t>
            </a:r>
            <a:endParaRPr/>
          </a:p>
          <a:p>
            <a:pPr indent="-308610" lvl="0" marL="457200" rtl="0" algn="l">
              <a:spcBef>
                <a:spcPts val="1200"/>
              </a:spcBef>
              <a:spcAft>
                <a:spcPts val="0"/>
              </a:spcAft>
              <a:buSzPct val="100000"/>
              <a:buChar char="●"/>
            </a:pPr>
            <a:r>
              <a:rPr lang="en"/>
              <a:t>Business owners must consider many different things before opening their doors to the public. </a:t>
            </a:r>
            <a:endParaRPr/>
          </a:p>
          <a:p>
            <a:pPr indent="-308610" lvl="0" marL="457200" rtl="0" algn="l">
              <a:spcBef>
                <a:spcPts val="0"/>
              </a:spcBef>
              <a:spcAft>
                <a:spcPts val="0"/>
              </a:spcAft>
              <a:buSzPct val="100000"/>
              <a:buChar char="●"/>
            </a:pPr>
            <a:r>
              <a:rPr lang="en"/>
              <a:t>Arguably the most important detail is location. </a:t>
            </a:r>
            <a:endParaRPr/>
          </a:p>
          <a:p>
            <a:pPr indent="-308610" lvl="0" marL="457200" rtl="0" algn="l">
              <a:spcBef>
                <a:spcPts val="0"/>
              </a:spcBef>
              <a:spcAft>
                <a:spcPts val="0"/>
              </a:spcAft>
              <a:buSzPct val="100000"/>
              <a:buChar char="●"/>
            </a:pPr>
            <a:r>
              <a:rPr lang="en"/>
              <a:t>Depending on the type of business, their ideal location will depend on many different factors:</a:t>
            </a:r>
            <a:endParaRPr/>
          </a:p>
          <a:p>
            <a:pPr indent="-290830" lvl="1" marL="914400" rtl="0" algn="l">
              <a:spcBef>
                <a:spcPts val="0"/>
              </a:spcBef>
              <a:spcAft>
                <a:spcPts val="0"/>
              </a:spcAft>
              <a:buSzPct val="100000"/>
              <a:buChar char="○"/>
            </a:pPr>
            <a:r>
              <a:rPr lang="en"/>
              <a:t>amount of foot traffic</a:t>
            </a:r>
            <a:endParaRPr/>
          </a:p>
          <a:p>
            <a:pPr indent="-290830" lvl="1" marL="914400" rtl="0" algn="l">
              <a:spcBef>
                <a:spcPts val="0"/>
              </a:spcBef>
              <a:spcAft>
                <a:spcPts val="0"/>
              </a:spcAft>
              <a:buSzPct val="100000"/>
              <a:buChar char="○"/>
            </a:pPr>
            <a:r>
              <a:rPr lang="en"/>
              <a:t>proximity to other similar businesses</a:t>
            </a:r>
            <a:endParaRPr/>
          </a:p>
          <a:p>
            <a:pPr indent="-290830" lvl="1" marL="914400" rtl="0" algn="l">
              <a:spcBef>
                <a:spcPts val="0"/>
              </a:spcBef>
              <a:spcAft>
                <a:spcPts val="0"/>
              </a:spcAft>
              <a:buSzPct val="100000"/>
              <a:buChar char="○"/>
            </a:pPr>
            <a:r>
              <a:rPr lang="en"/>
              <a:t>access to public transportation</a:t>
            </a:r>
            <a:endParaRPr/>
          </a:p>
          <a:p>
            <a:pPr indent="-290830" lvl="1" marL="914400" rtl="0" algn="l">
              <a:spcBef>
                <a:spcPts val="0"/>
              </a:spcBef>
              <a:spcAft>
                <a:spcPts val="0"/>
              </a:spcAft>
              <a:buSzPct val="100000"/>
              <a:buChar char="○"/>
            </a:pPr>
            <a:r>
              <a:rPr lang="en"/>
              <a:t>median income</a:t>
            </a:r>
            <a:endParaRPr/>
          </a:p>
          <a:p>
            <a:pPr indent="-290830" lvl="1" marL="914400" rtl="0" algn="l">
              <a:spcBef>
                <a:spcPts val="0"/>
              </a:spcBef>
              <a:spcAft>
                <a:spcPts val="0"/>
              </a:spcAft>
              <a:buSzPct val="100000"/>
              <a:buChar char="○"/>
            </a:pPr>
            <a:r>
              <a:rPr lang="en"/>
              <a:t>number of other similar business </a:t>
            </a:r>
            <a:endParaRPr/>
          </a:p>
          <a:p>
            <a:pPr indent="0" lvl="0" marL="0" rtl="0" algn="l">
              <a:spcBef>
                <a:spcPts val="1200"/>
              </a:spcBef>
              <a:spcAft>
                <a:spcPts val="0"/>
              </a:spcAft>
              <a:buClr>
                <a:schemeClr val="dk1"/>
              </a:buClr>
              <a:buSzPct val="61111"/>
              <a:buFont typeface="Arial"/>
              <a:buNone/>
            </a:pPr>
            <a:r>
              <a:rPr lang="en"/>
              <a:t>Business Problem: </a:t>
            </a:r>
            <a:endParaRPr/>
          </a:p>
          <a:p>
            <a:pPr indent="-308610" lvl="0" marL="457200" rtl="0" algn="l">
              <a:spcBef>
                <a:spcPts val="1200"/>
              </a:spcBef>
              <a:spcAft>
                <a:spcPts val="0"/>
              </a:spcAft>
              <a:buSzPct val="100000"/>
              <a:buChar char="●"/>
            </a:pPr>
            <a:r>
              <a:rPr lang="en"/>
              <a:t>Where in the city of Chicago would be a good location/neighborhood to open a fitness facility/ business?</a:t>
            </a:r>
            <a:endParaRPr/>
          </a:p>
          <a:p>
            <a:pPr indent="-308610" lvl="0" marL="457200" rtl="0" algn="l">
              <a:spcBef>
                <a:spcPts val="0"/>
              </a:spcBef>
              <a:spcAft>
                <a:spcPts val="0"/>
              </a:spcAft>
              <a:buSzPct val="100000"/>
              <a:buChar char="●"/>
            </a:pPr>
            <a:r>
              <a:rPr lang="en"/>
              <a:t>By leveraging the power of machine learning, we can  reveal the answers to these most critical questions. </a:t>
            </a:r>
            <a:endParaRPr/>
          </a:p>
          <a:p>
            <a:pPr indent="-308610" lvl="0" marL="457200" rtl="0" algn="l">
              <a:spcBef>
                <a:spcPts val="0"/>
              </a:spcBef>
              <a:spcAft>
                <a:spcPts val="0"/>
              </a:spcAft>
              <a:buSzPct val="100000"/>
              <a:buChar char="●"/>
            </a:pPr>
            <a:r>
              <a:rPr lang="en"/>
              <a:t>Critical details about the area such as and can impact your bottom line greatly and possibly mean the difference between a successful business or not.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&amp; Data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mportant business information utilizing the Foursquare API</a:t>
            </a:r>
            <a:endParaRPr/>
          </a:p>
          <a:p>
            <a:pPr indent="-342900" lvl="0" marL="457200" rtl="0" algn="l">
              <a:spcBef>
                <a:spcPts val="0"/>
              </a:spcBef>
              <a:spcAft>
                <a:spcPts val="0"/>
              </a:spcAft>
              <a:buSzPts val="1800"/>
              <a:buChar char="●"/>
            </a:pPr>
            <a:r>
              <a:rPr lang="en"/>
              <a:t>Neighborhood data scraped from Wikipedia</a:t>
            </a:r>
            <a:endParaRPr/>
          </a:p>
          <a:p>
            <a:pPr indent="-342900" lvl="0" marL="457200" rtl="0" algn="l">
              <a:spcBef>
                <a:spcPts val="0"/>
              </a:spcBef>
              <a:spcAft>
                <a:spcPts val="0"/>
              </a:spcAft>
              <a:buSzPts val="1800"/>
              <a:buChar char="●"/>
            </a:pPr>
            <a:r>
              <a:rPr lang="en"/>
              <a:t>Public health data downloaded from the City of Chicago data portal</a:t>
            </a:r>
            <a:endParaRPr/>
          </a:p>
          <a:p>
            <a:pPr indent="-342900" lvl="0" marL="457200" rtl="0" algn="l">
              <a:spcBef>
                <a:spcPts val="0"/>
              </a:spcBef>
              <a:spcAft>
                <a:spcPts val="0"/>
              </a:spcAft>
              <a:buSzPts val="1800"/>
              <a:buChar char="●"/>
            </a:pPr>
            <a:r>
              <a:rPr lang="en"/>
              <a:t>Foursquare was ultimately the largest source of data with critical information such as:</a:t>
            </a:r>
            <a:endParaRPr/>
          </a:p>
          <a:p>
            <a:pPr indent="-317500" lvl="1" marL="914400" rtl="0" algn="l">
              <a:spcBef>
                <a:spcPts val="0"/>
              </a:spcBef>
              <a:spcAft>
                <a:spcPts val="0"/>
              </a:spcAft>
              <a:buSzPts val="1400"/>
              <a:buChar char="○"/>
            </a:pPr>
            <a:r>
              <a:rPr lang="en"/>
              <a:t>venue names</a:t>
            </a:r>
            <a:endParaRPr/>
          </a:p>
          <a:p>
            <a:pPr indent="-317500" lvl="1" marL="914400" rtl="0" algn="l">
              <a:spcBef>
                <a:spcPts val="0"/>
              </a:spcBef>
              <a:spcAft>
                <a:spcPts val="0"/>
              </a:spcAft>
              <a:buSzPts val="1400"/>
              <a:buChar char="○"/>
            </a:pPr>
            <a:r>
              <a:rPr lang="en"/>
              <a:t>types</a:t>
            </a:r>
            <a:endParaRPr/>
          </a:p>
          <a:p>
            <a:pPr indent="-317500" lvl="1" marL="914400" rtl="0" algn="l">
              <a:spcBef>
                <a:spcPts val="0"/>
              </a:spcBef>
              <a:spcAft>
                <a:spcPts val="0"/>
              </a:spcAft>
              <a:buSzPts val="1400"/>
              <a:buChar char="○"/>
            </a:pPr>
            <a:r>
              <a:rPr lang="en"/>
              <a:t>locations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1" name="Google Shape;81;p16"/>
          <p:cNvSpPr txBox="1"/>
          <p:nvPr>
            <p:ph idx="1" type="body"/>
          </p:nvPr>
        </p:nvSpPr>
        <p:spPr>
          <a:xfrm>
            <a:off x="311700" y="1225225"/>
            <a:ext cx="2952900" cy="3354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
              <a:t>I d</a:t>
            </a:r>
            <a:r>
              <a:rPr lang="en"/>
              <a:t>etermined which of the categories would best fall under the category of 'health-related' and decided on: </a:t>
            </a:r>
            <a:endParaRPr/>
          </a:p>
          <a:p>
            <a:pPr indent="-282892" lvl="0" marL="457200" rtl="0" algn="l">
              <a:spcBef>
                <a:spcPts val="1200"/>
              </a:spcBef>
              <a:spcAft>
                <a:spcPts val="0"/>
              </a:spcAft>
              <a:buSzPct val="100000"/>
              <a:buChar char="●"/>
            </a:pPr>
            <a:r>
              <a:rPr lang="en"/>
              <a:t>Farmers Market</a:t>
            </a:r>
            <a:endParaRPr/>
          </a:p>
          <a:p>
            <a:pPr indent="-282892" lvl="0" marL="457200" rtl="0" algn="l">
              <a:spcBef>
                <a:spcPts val="0"/>
              </a:spcBef>
              <a:spcAft>
                <a:spcPts val="0"/>
              </a:spcAft>
              <a:buSzPct val="100000"/>
              <a:buChar char="●"/>
            </a:pPr>
            <a:r>
              <a:rPr lang="en"/>
              <a:t>Fruit &amp; Vegetable Store</a:t>
            </a:r>
            <a:endParaRPr/>
          </a:p>
          <a:p>
            <a:pPr indent="-282892" lvl="0" marL="457200" rtl="0" algn="l">
              <a:spcBef>
                <a:spcPts val="0"/>
              </a:spcBef>
              <a:spcAft>
                <a:spcPts val="0"/>
              </a:spcAft>
              <a:buSzPct val="100000"/>
              <a:buChar char="●"/>
            </a:pPr>
            <a:r>
              <a:rPr lang="en"/>
              <a:t>Park</a:t>
            </a:r>
            <a:endParaRPr/>
          </a:p>
          <a:p>
            <a:pPr indent="-282892" lvl="0" marL="457200" rtl="0" algn="l">
              <a:spcBef>
                <a:spcPts val="0"/>
              </a:spcBef>
              <a:spcAft>
                <a:spcPts val="0"/>
              </a:spcAft>
              <a:buSzPct val="100000"/>
              <a:buChar char="●"/>
            </a:pPr>
            <a:r>
              <a:rPr lang="en"/>
              <a:t>Climbing Gym</a:t>
            </a:r>
            <a:endParaRPr/>
          </a:p>
          <a:p>
            <a:pPr indent="-282892" lvl="0" marL="457200" rtl="0" algn="l">
              <a:spcBef>
                <a:spcPts val="0"/>
              </a:spcBef>
              <a:spcAft>
                <a:spcPts val="0"/>
              </a:spcAft>
              <a:buSzPct val="100000"/>
              <a:buChar char="●"/>
            </a:pPr>
            <a:r>
              <a:rPr lang="en"/>
              <a:t>Sporting Goods Shop</a:t>
            </a:r>
            <a:endParaRPr/>
          </a:p>
          <a:p>
            <a:pPr indent="-282892" lvl="0" marL="457200" rtl="0" algn="l">
              <a:spcBef>
                <a:spcPts val="0"/>
              </a:spcBef>
              <a:spcAft>
                <a:spcPts val="0"/>
              </a:spcAft>
              <a:buSzPct val="100000"/>
              <a:buChar char="●"/>
            </a:pPr>
            <a:r>
              <a:rPr lang="en"/>
              <a:t>Gym</a:t>
            </a:r>
            <a:endParaRPr/>
          </a:p>
          <a:p>
            <a:pPr indent="-282892" lvl="0" marL="457200" rtl="0" algn="l">
              <a:spcBef>
                <a:spcPts val="0"/>
              </a:spcBef>
              <a:spcAft>
                <a:spcPts val="0"/>
              </a:spcAft>
              <a:buSzPct val="100000"/>
              <a:buChar char="●"/>
            </a:pPr>
            <a:r>
              <a:rPr lang="en"/>
              <a:t>Yoga Studio</a:t>
            </a:r>
            <a:endParaRPr/>
          </a:p>
          <a:p>
            <a:pPr indent="-282892" lvl="0" marL="457200" rtl="0" algn="l">
              <a:spcBef>
                <a:spcPts val="0"/>
              </a:spcBef>
              <a:spcAft>
                <a:spcPts val="0"/>
              </a:spcAft>
              <a:buSzPct val="100000"/>
              <a:buChar char="●"/>
            </a:pPr>
            <a:r>
              <a:rPr lang="en"/>
              <a:t>Gym / Fitness Center</a:t>
            </a:r>
            <a:endParaRPr/>
          </a:p>
          <a:p>
            <a:pPr indent="-282892" lvl="0" marL="457200" rtl="0" algn="l">
              <a:spcBef>
                <a:spcPts val="0"/>
              </a:spcBef>
              <a:spcAft>
                <a:spcPts val="0"/>
              </a:spcAft>
              <a:buSzPct val="100000"/>
              <a:buChar char="●"/>
            </a:pPr>
            <a:r>
              <a:rPr lang="en"/>
              <a:t>Dance Studio</a:t>
            </a:r>
            <a:endParaRPr/>
          </a:p>
          <a:p>
            <a:pPr indent="-282892" lvl="0" marL="457200" rtl="0" algn="l">
              <a:spcBef>
                <a:spcPts val="0"/>
              </a:spcBef>
              <a:spcAft>
                <a:spcPts val="0"/>
              </a:spcAft>
              <a:buSzPct val="100000"/>
              <a:buChar char="●"/>
            </a:pPr>
            <a:r>
              <a:rPr lang="en"/>
              <a:t>Massage Studio</a:t>
            </a:r>
            <a:endParaRPr/>
          </a:p>
          <a:p>
            <a:pPr indent="-282892" lvl="0" marL="457200" rtl="0" algn="l">
              <a:spcBef>
                <a:spcPts val="0"/>
              </a:spcBef>
              <a:spcAft>
                <a:spcPts val="0"/>
              </a:spcAft>
              <a:buSzPct val="100000"/>
              <a:buChar char="●"/>
            </a:pPr>
            <a:r>
              <a:rPr lang="en"/>
              <a:t>Supplement Shop</a:t>
            </a:r>
            <a:endParaRPr/>
          </a:p>
          <a:p>
            <a:pPr indent="-282892" lvl="0" marL="457200" rtl="0" algn="l">
              <a:spcBef>
                <a:spcPts val="0"/>
              </a:spcBef>
              <a:spcAft>
                <a:spcPts val="0"/>
              </a:spcAft>
              <a:buSzPct val="100000"/>
              <a:buChar char="●"/>
            </a:pPr>
            <a:r>
              <a:rPr lang="en"/>
              <a:t>Field</a:t>
            </a:r>
            <a:endParaRPr/>
          </a:p>
          <a:p>
            <a:pPr indent="-282892" lvl="0" marL="457200" rtl="0" algn="l">
              <a:spcBef>
                <a:spcPts val="0"/>
              </a:spcBef>
              <a:spcAft>
                <a:spcPts val="0"/>
              </a:spcAft>
              <a:buSzPct val="100000"/>
              <a:buChar char="●"/>
            </a:pPr>
            <a:r>
              <a:rPr lang="en"/>
              <a:t>Soccer Field</a:t>
            </a:r>
            <a:endParaRPr/>
          </a:p>
          <a:p>
            <a:pPr indent="-282892" lvl="0" marL="457200" rtl="0" algn="l">
              <a:spcBef>
                <a:spcPts val="0"/>
              </a:spcBef>
              <a:spcAft>
                <a:spcPts val="0"/>
              </a:spcAft>
              <a:buSzPct val="100000"/>
              <a:buChar char="●"/>
            </a:pPr>
            <a:r>
              <a:rPr lang="en"/>
              <a:t>Health &amp; Beauty Service</a:t>
            </a:r>
            <a:endParaRPr/>
          </a:p>
          <a:p>
            <a:pPr indent="-282892" lvl="0" marL="457200" rtl="0" algn="l">
              <a:spcBef>
                <a:spcPts val="0"/>
              </a:spcBef>
              <a:spcAft>
                <a:spcPts val="0"/>
              </a:spcAft>
              <a:buSzPct val="100000"/>
              <a:buChar char="●"/>
            </a:pPr>
            <a:r>
              <a:rPr lang="en"/>
              <a:t>Organic Grocery</a:t>
            </a:r>
            <a:endParaRPr/>
          </a:p>
          <a:p>
            <a:pPr indent="-282892" lvl="0" marL="457200" rtl="0" algn="l">
              <a:spcBef>
                <a:spcPts val="0"/>
              </a:spcBef>
              <a:spcAft>
                <a:spcPts val="0"/>
              </a:spcAft>
              <a:buSzPct val="100000"/>
              <a:buChar char="●"/>
            </a:pPr>
            <a:r>
              <a:rPr lang="en"/>
              <a:t>College Gym</a:t>
            </a:r>
            <a:endParaRPr/>
          </a:p>
          <a:p>
            <a:pPr indent="-282892" lvl="0" marL="457200" rtl="0" algn="l">
              <a:spcBef>
                <a:spcPts val="0"/>
              </a:spcBef>
              <a:spcAft>
                <a:spcPts val="0"/>
              </a:spcAft>
              <a:buSzPct val="100000"/>
              <a:buChar char="●"/>
            </a:pPr>
            <a:r>
              <a:rPr lang="en"/>
              <a:t>Basketball Court</a:t>
            </a:r>
            <a:endParaRPr/>
          </a:p>
          <a:p>
            <a:pPr indent="-282892" lvl="0" marL="457200" rtl="0" algn="l">
              <a:spcBef>
                <a:spcPts val="0"/>
              </a:spcBef>
              <a:spcAft>
                <a:spcPts val="0"/>
              </a:spcAft>
              <a:buSzPct val="100000"/>
              <a:buChar char="●"/>
            </a:pPr>
            <a:r>
              <a:rPr lang="en"/>
              <a:t>Tennis Court</a:t>
            </a:r>
            <a:endParaRPr/>
          </a:p>
          <a:p>
            <a:pPr indent="-282892" lvl="0" marL="457200" rtl="0" algn="l">
              <a:spcBef>
                <a:spcPts val="0"/>
              </a:spcBef>
              <a:spcAft>
                <a:spcPts val="0"/>
              </a:spcAft>
              <a:buSzPct val="100000"/>
              <a:buChar char="●"/>
            </a:pPr>
            <a:r>
              <a:rPr lang="en"/>
              <a:t>Health Food Store </a:t>
            </a:r>
            <a:endParaRPr/>
          </a:p>
          <a:p>
            <a:pPr indent="-282892" lvl="0" marL="457200" rtl="0" algn="l">
              <a:spcBef>
                <a:spcPts val="0"/>
              </a:spcBef>
              <a:spcAft>
                <a:spcPts val="0"/>
              </a:spcAft>
              <a:buSzPct val="100000"/>
              <a:buChar char="●"/>
            </a:pPr>
            <a:r>
              <a:rPr lang="en"/>
              <a:t>Baseball Field</a:t>
            </a:r>
            <a:endParaRPr/>
          </a:p>
          <a:p>
            <a:pPr indent="0" lvl="0" marL="0" rtl="0" algn="l">
              <a:spcBef>
                <a:spcPts val="1200"/>
              </a:spcBef>
              <a:spcAft>
                <a:spcPts val="1200"/>
              </a:spcAft>
              <a:buNone/>
            </a:pPr>
            <a:r>
              <a:t/>
            </a:r>
            <a:endParaRPr/>
          </a:p>
        </p:txBody>
      </p:sp>
      <p:sp>
        <p:nvSpPr>
          <p:cNvPr id="82" name="Google Shape;82;p16"/>
          <p:cNvSpPr txBox="1"/>
          <p:nvPr/>
        </p:nvSpPr>
        <p:spPr>
          <a:xfrm>
            <a:off x="3929525" y="1225213"/>
            <a:ext cx="4616700" cy="10383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latin typeface="Open Sans"/>
                <a:ea typeface="Open Sans"/>
                <a:cs typeface="Open Sans"/>
                <a:sym typeface="Open Sans"/>
              </a:rPr>
              <a:t>Finally these health statistics plus the frequency of business category types was used as input into the KMeans unsupervised clustering algorithm.</a:t>
            </a:r>
            <a:endParaRPr>
              <a:latin typeface="Open Sans"/>
              <a:ea typeface="Open Sans"/>
              <a:cs typeface="Open Sans"/>
              <a:sym typeface="Open Sans"/>
            </a:endParaRPr>
          </a:p>
          <a:p>
            <a:pPr indent="0" lvl="0" marL="0" rtl="0" algn="l">
              <a:spcBef>
                <a:spcPts val="0"/>
              </a:spcBef>
              <a:spcAft>
                <a:spcPts val="0"/>
              </a:spcAft>
              <a:buClr>
                <a:schemeClr val="dk1"/>
              </a:buClr>
              <a:buSzPct val="78571"/>
              <a:buFont typeface="Arial"/>
              <a:buNone/>
            </a:pPr>
            <a:r>
              <a:t/>
            </a:r>
            <a:endParaRPr>
              <a:latin typeface="Open Sans"/>
              <a:ea typeface="Open Sans"/>
              <a:cs typeface="Open Sans"/>
              <a:sym typeface="Open Sans"/>
            </a:endParaRPr>
          </a:p>
          <a:p>
            <a:pPr indent="0" lvl="0" marL="0" rtl="0" algn="l">
              <a:spcBef>
                <a:spcPts val="0"/>
              </a:spcBef>
              <a:spcAft>
                <a:spcPts val="0"/>
              </a:spcAft>
              <a:buClr>
                <a:schemeClr val="dk1"/>
              </a:buClr>
              <a:buSzPct val="78571"/>
              <a:buFont typeface="Arial"/>
              <a:buNone/>
            </a:pPr>
            <a:r>
              <a:rPr lang="en">
                <a:latin typeface="Open Sans"/>
                <a:ea typeface="Open Sans"/>
                <a:cs typeface="Open Sans"/>
                <a:sym typeface="Open Sans"/>
              </a:rPr>
              <a:t>In order to determine the proper choice of K, or clusters, I utilized the 'elbow method' plotting K vs distortion and K vs inertia.</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83" name="Google Shape;83;p16"/>
          <p:cNvPicPr preferRelativeResize="0"/>
          <p:nvPr/>
        </p:nvPicPr>
        <p:blipFill>
          <a:blip r:embed="rId3">
            <a:alphaModFix/>
          </a:blip>
          <a:stretch>
            <a:fillRect/>
          </a:stretch>
        </p:blipFill>
        <p:spPr>
          <a:xfrm>
            <a:off x="3025032" y="2217913"/>
            <a:ext cx="3273230" cy="2124600"/>
          </a:xfrm>
          <a:prstGeom prst="rect">
            <a:avLst/>
          </a:prstGeom>
          <a:noFill/>
          <a:ln>
            <a:noFill/>
          </a:ln>
        </p:spPr>
      </p:pic>
      <p:sp>
        <p:nvSpPr>
          <p:cNvPr id="84" name="Google Shape;84;p16"/>
          <p:cNvSpPr txBox="1"/>
          <p:nvPr/>
        </p:nvSpPr>
        <p:spPr>
          <a:xfrm>
            <a:off x="6006350" y="2046925"/>
            <a:ext cx="60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85" name="Google Shape;85;p16"/>
          <p:cNvPicPr preferRelativeResize="0"/>
          <p:nvPr/>
        </p:nvPicPr>
        <p:blipFill>
          <a:blip r:embed="rId4">
            <a:alphaModFix/>
          </a:blip>
          <a:stretch>
            <a:fillRect/>
          </a:stretch>
        </p:blipFill>
        <p:spPr>
          <a:xfrm>
            <a:off x="6006350" y="2244349"/>
            <a:ext cx="3008675" cy="20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92175" y="2561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91" name="Google Shape;91;p17"/>
          <p:cNvSpPr txBox="1"/>
          <p:nvPr>
            <p:ph idx="1" type="body"/>
          </p:nvPr>
        </p:nvSpPr>
        <p:spPr>
          <a:xfrm>
            <a:off x="192175" y="1225150"/>
            <a:ext cx="2108700" cy="248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The average rate per 100,000 residents for the whole city: </a:t>
            </a:r>
            <a:endParaRPr/>
          </a:p>
          <a:p>
            <a:pPr indent="0" lvl="0" marL="0" rtl="0" algn="l">
              <a:spcBef>
                <a:spcPts val="1200"/>
              </a:spcBef>
              <a:spcAft>
                <a:spcPts val="0"/>
              </a:spcAft>
              <a:buClr>
                <a:schemeClr val="dk1"/>
              </a:buClr>
              <a:buSzPct val="61111"/>
              <a:buFont typeface="Arial"/>
              <a:buNone/>
            </a:pPr>
            <a:r>
              <a:rPr lang="en"/>
              <a:t>       - 'Birth Rate': 15.7 </a:t>
            </a:r>
            <a:endParaRPr/>
          </a:p>
          <a:p>
            <a:pPr indent="0" lvl="0" marL="0" rtl="0" algn="l">
              <a:spcBef>
                <a:spcPts val="1200"/>
              </a:spcBef>
              <a:spcAft>
                <a:spcPts val="0"/>
              </a:spcAft>
              <a:buClr>
                <a:schemeClr val="dk1"/>
              </a:buClr>
              <a:buSzPct val="61111"/>
              <a:buFont typeface="Arial"/>
              <a:buNone/>
            </a:pPr>
            <a:r>
              <a:rPr lang="en"/>
              <a:t>       - 'Breast cancer in females': 26 </a:t>
            </a:r>
            <a:endParaRPr/>
          </a:p>
          <a:p>
            <a:pPr indent="0" lvl="0" marL="0" rtl="0" algn="l">
              <a:spcBef>
                <a:spcPts val="1200"/>
              </a:spcBef>
              <a:spcAft>
                <a:spcPts val="0"/>
              </a:spcAft>
              <a:buClr>
                <a:schemeClr val="dk1"/>
              </a:buClr>
              <a:buSzPct val="61111"/>
              <a:buFont typeface="Arial"/>
              <a:buNone/>
            </a:pPr>
            <a:r>
              <a:rPr lang="en"/>
              <a:t>       - 'Colorectal Cancer': 21.6</a:t>
            </a:r>
            <a:endParaRPr/>
          </a:p>
          <a:p>
            <a:pPr indent="0" lvl="0" marL="0" rtl="0" algn="l">
              <a:spcBef>
                <a:spcPts val="1200"/>
              </a:spcBef>
              <a:spcAft>
                <a:spcPts val="0"/>
              </a:spcAft>
              <a:buClr>
                <a:schemeClr val="dk1"/>
              </a:buClr>
              <a:buSzPct val="61111"/>
              <a:buFont typeface="Arial"/>
              <a:buNone/>
            </a:pPr>
            <a:r>
              <a:rPr lang="en"/>
              <a:t>       - 'Diabetes-related': 71.9</a:t>
            </a:r>
            <a:endParaRPr/>
          </a:p>
          <a:p>
            <a:pPr indent="0" lvl="0" marL="0" rtl="0" algn="l">
              <a:spcBef>
                <a:spcPts val="1200"/>
              </a:spcBef>
              <a:spcAft>
                <a:spcPts val="0"/>
              </a:spcAft>
              <a:buClr>
                <a:schemeClr val="dk1"/>
              </a:buClr>
              <a:buSzPct val="61111"/>
              <a:buFont typeface="Arial"/>
              <a:buNone/>
            </a:pPr>
            <a:r>
              <a:rPr lang="en"/>
              <a:t>       - 'Lung Cancer': 51.5</a:t>
            </a:r>
            <a:endParaRPr/>
          </a:p>
          <a:p>
            <a:pPr indent="0" lvl="0" marL="0" rtl="0" algn="l">
              <a:spcBef>
                <a:spcPts val="1200"/>
              </a:spcBef>
              <a:spcAft>
                <a:spcPts val="0"/>
              </a:spcAft>
              <a:buClr>
                <a:schemeClr val="dk1"/>
              </a:buClr>
              <a:buSzPct val="61111"/>
              <a:buFont typeface="Arial"/>
              <a:buNone/>
            </a:pPr>
            <a:r>
              <a:rPr lang="en"/>
              <a:t>       - 'Prostate Cancer in Males': 36.8</a:t>
            </a:r>
            <a:endParaRPr/>
          </a:p>
          <a:p>
            <a:pPr indent="0" lvl="0" marL="0" rtl="0" algn="l">
              <a:spcBef>
                <a:spcPts val="1200"/>
              </a:spcBef>
              <a:spcAft>
                <a:spcPts val="0"/>
              </a:spcAft>
              <a:buClr>
                <a:schemeClr val="dk1"/>
              </a:buClr>
              <a:buSzPct val="61111"/>
              <a:buFont typeface="Arial"/>
              <a:buNone/>
            </a:pPr>
            <a:r>
              <a:rPr lang="en"/>
              <a:t>       - 'Stroke (Cerebrovascular Disease)': 46.5</a:t>
            </a:r>
            <a:endParaRPr/>
          </a:p>
          <a:p>
            <a:pPr indent="0" lvl="0" marL="0" rtl="0" algn="l">
              <a:spcBef>
                <a:spcPts val="1200"/>
              </a:spcBef>
              <a:spcAft>
                <a:spcPts val="0"/>
              </a:spcAft>
              <a:buClr>
                <a:schemeClr val="dk1"/>
              </a:buClr>
              <a:buSzPct val="61111"/>
              <a:buFont typeface="Arial"/>
              <a:buNone/>
            </a:pPr>
            <a:r>
              <a:rPr lang="en"/>
              <a:t>       - 'Per Capita Income': $25107</a:t>
            </a:r>
            <a:endParaRPr/>
          </a:p>
          <a:p>
            <a:pPr indent="0" lvl="0" marL="0" rtl="0" algn="l">
              <a:spcBef>
                <a:spcPts val="1200"/>
              </a:spcBef>
              <a:spcAft>
                <a:spcPts val="0"/>
              </a:spcAft>
              <a:buClr>
                <a:schemeClr val="dk1"/>
              </a:buClr>
              <a:buSzPct val="61111"/>
              <a:buFont typeface="Arial"/>
              <a:buNone/>
            </a:pPr>
            <a:r>
              <a:rPr lang="en"/>
              <a:t>       - 'Unemployment': 13.3</a:t>
            </a:r>
            <a:endParaRPr/>
          </a:p>
          <a:p>
            <a:pPr indent="0" lvl="0" marL="0" rtl="0" algn="l">
              <a:spcBef>
                <a:spcPts val="1200"/>
              </a:spcBef>
              <a:spcAft>
                <a:spcPts val="1200"/>
              </a:spcAft>
              <a:buNone/>
            </a:pPr>
            <a:r>
              <a:t/>
            </a:r>
            <a:endParaRPr/>
          </a:p>
        </p:txBody>
      </p:sp>
      <p:sp>
        <p:nvSpPr>
          <p:cNvPr id="92" name="Google Shape;92;p17"/>
          <p:cNvSpPr txBox="1"/>
          <p:nvPr/>
        </p:nvSpPr>
        <p:spPr>
          <a:xfrm>
            <a:off x="3160050" y="783275"/>
            <a:ext cx="5251800" cy="3042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Open Sans"/>
                <a:ea typeface="Open Sans"/>
                <a:cs typeface="Open Sans"/>
                <a:sym typeface="Open Sans"/>
              </a:rPr>
              <a:t>There were 219 unique venue categories found throughout the city of Chicago.</a:t>
            </a:r>
            <a:endParaRPr>
              <a:latin typeface="Open Sans"/>
              <a:ea typeface="Open Sans"/>
              <a:cs typeface="Open Sans"/>
              <a:sym typeface="Open Sans"/>
            </a:endParaRPr>
          </a:p>
        </p:txBody>
      </p:sp>
      <p:pic>
        <p:nvPicPr>
          <p:cNvPr id="93" name="Google Shape;93;p17"/>
          <p:cNvPicPr preferRelativeResize="0"/>
          <p:nvPr/>
        </p:nvPicPr>
        <p:blipFill>
          <a:blip r:embed="rId3">
            <a:alphaModFix/>
          </a:blip>
          <a:stretch>
            <a:fillRect/>
          </a:stretch>
        </p:blipFill>
        <p:spPr>
          <a:xfrm>
            <a:off x="1924525" y="1418313"/>
            <a:ext cx="3152126" cy="2094976"/>
          </a:xfrm>
          <a:prstGeom prst="rect">
            <a:avLst/>
          </a:prstGeom>
          <a:noFill/>
          <a:ln>
            <a:noFill/>
          </a:ln>
        </p:spPr>
      </p:pic>
      <p:pic>
        <p:nvPicPr>
          <p:cNvPr id="94" name="Google Shape;94;p17"/>
          <p:cNvPicPr preferRelativeResize="0"/>
          <p:nvPr/>
        </p:nvPicPr>
        <p:blipFill>
          <a:blip r:embed="rId4">
            <a:alphaModFix/>
          </a:blip>
          <a:stretch>
            <a:fillRect/>
          </a:stretch>
        </p:blipFill>
        <p:spPr>
          <a:xfrm>
            <a:off x="5076638" y="1331100"/>
            <a:ext cx="3981276" cy="226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Chicago Cluster Map</a:t>
            </a:r>
            <a:endParaRPr/>
          </a:p>
        </p:txBody>
      </p:sp>
      <p:sp>
        <p:nvSpPr>
          <p:cNvPr id="100" name="Google Shape;100;p18"/>
          <p:cNvSpPr txBox="1"/>
          <p:nvPr>
            <p:ph idx="1" type="body"/>
          </p:nvPr>
        </p:nvSpPr>
        <p:spPr>
          <a:xfrm>
            <a:off x="804750" y="1240150"/>
            <a:ext cx="2079000" cy="295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5 clusters as determined by the KMeans machine learning algorithm showing </a:t>
            </a:r>
            <a:r>
              <a:rPr lang="en"/>
              <a:t>noticeable</a:t>
            </a:r>
            <a:r>
              <a:rPr lang="en"/>
              <a:t> patterns.</a:t>
            </a:r>
            <a:endParaRPr/>
          </a:p>
        </p:txBody>
      </p:sp>
      <p:pic>
        <p:nvPicPr>
          <p:cNvPr id="101" name="Google Shape;101;p18"/>
          <p:cNvPicPr preferRelativeResize="0"/>
          <p:nvPr/>
        </p:nvPicPr>
        <p:blipFill>
          <a:blip r:embed="rId3">
            <a:alphaModFix/>
          </a:blip>
          <a:stretch>
            <a:fillRect/>
          </a:stretch>
        </p:blipFill>
        <p:spPr>
          <a:xfrm>
            <a:off x="3264625" y="1147225"/>
            <a:ext cx="5042651" cy="365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07" name="Google Shape;107;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  - Chicago is a very diverse and dynamic city which can be seen in the vast distribution of venues. However, our model revealed that despite this, when grouped based on health and venue data, distinct patterns arise. We can see that communities in the center of the city are quite different than those on the periphery and intuitively, this would make sense. With the information that was obtained we can visually see this and determine the personality of each area.   </a:t>
            </a:r>
            <a:endParaRPr/>
          </a:p>
          <a:p>
            <a:pPr indent="0" lvl="0" marL="0" rtl="0" algn="l">
              <a:spcBef>
                <a:spcPts val="1200"/>
              </a:spcBef>
              <a:spcAft>
                <a:spcPts val="0"/>
              </a:spcAft>
              <a:buClr>
                <a:schemeClr val="dk1"/>
              </a:buClr>
              <a:buSzPct val="61111"/>
              <a:buFont typeface="Arial"/>
              <a:buNone/>
            </a:pPr>
            <a:r>
              <a:rPr lang="en"/>
              <a:t>  - These representations I believe can greatly assist with making a determination on where you may want to open your fitness business. The center of the city as well as communities to the immediate north and northwest have higher incomes and a larger business presence. As for the communities on the edges of the city, their characteristics change drastically and are much more suburban, while those on the far south side are much more industrial. </a:t>
            </a:r>
            <a:endParaRPr/>
          </a:p>
          <a:p>
            <a:pPr indent="0" lvl="0" marL="0" rtl="0" algn="l">
              <a:spcBef>
                <a:spcPts val="1200"/>
              </a:spcBef>
              <a:spcAft>
                <a:spcPts val="0"/>
              </a:spcAft>
              <a:buClr>
                <a:schemeClr val="dk1"/>
              </a:buClr>
              <a:buSzPct val="61111"/>
              <a:buFont typeface="Arial"/>
              <a:buNone/>
            </a:pPr>
            <a:r>
              <a:rPr lang="en"/>
              <a:t>Recommendations:</a:t>
            </a:r>
            <a:endParaRPr/>
          </a:p>
          <a:p>
            <a:pPr indent="0" lvl="0" marL="0" rtl="0" algn="l">
              <a:spcBef>
                <a:spcPts val="1200"/>
              </a:spcBef>
              <a:spcAft>
                <a:spcPts val="0"/>
              </a:spcAft>
              <a:buClr>
                <a:schemeClr val="dk1"/>
              </a:buClr>
              <a:buSzPct val="61111"/>
              <a:buFont typeface="Arial"/>
              <a:buNone/>
            </a:pPr>
            <a:r>
              <a:rPr lang="en"/>
              <a:t>  - The Loop and Lincoln Park area are great business districts but are also going to be highly competitive and expensive to start. However, income in these areas allow for the targeting of a more </a:t>
            </a:r>
            <a:r>
              <a:rPr lang="en"/>
              <a:t>affluent</a:t>
            </a:r>
            <a:r>
              <a:rPr lang="en"/>
              <a:t> crowd.</a:t>
            </a:r>
            <a:endParaRPr/>
          </a:p>
          <a:p>
            <a:pPr indent="0" lvl="0" marL="0" rtl="0" algn="l">
              <a:spcBef>
                <a:spcPts val="1200"/>
              </a:spcBef>
              <a:spcAft>
                <a:spcPts val="0"/>
              </a:spcAft>
              <a:buClr>
                <a:schemeClr val="dk1"/>
              </a:buClr>
              <a:buSzPct val="61111"/>
              <a:buFont typeface="Arial"/>
              <a:buNone/>
            </a:pPr>
            <a:r>
              <a:rPr lang="en"/>
              <a:t>  - If space is more important, the communities further away from the center of the city look to be great areas with high business activity as well as a more suburban setting.</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3" name="Google Shape;11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Opening a business is a huge undertaking and can very quickly become overwhelming when trying to find a location in a major metropolitan area. </a:t>
            </a:r>
            <a:endParaRPr/>
          </a:p>
          <a:p>
            <a:pPr indent="0" lvl="0" marL="0" rtl="0" algn="l">
              <a:spcBef>
                <a:spcPts val="1200"/>
              </a:spcBef>
              <a:spcAft>
                <a:spcPts val="0"/>
              </a:spcAft>
              <a:buNone/>
            </a:pPr>
            <a:r>
              <a:rPr lang="en"/>
              <a:t>In a city like Chicago with 77 different communities, picking the right one takes research and smart decision making. </a:t>
            </a:r>
            <a:endParaRPr/>
          </a:p>
          <a:p>
            <a:pPr indent="0" lvl="0" marL="0" rtl="0" algn="l">
              <a:spcBef>
                <a:spcPts val="1200"/>
              </a:spcBef>
              <a:spcAft>
                <a:spcPts val="0"/>
              </a:spcAft>
              <a:buNone/>
            </a:pPr>
            <a:r>
              <a:rPr lang="en"/>
              <a:t>With the results we obtained, I am confident that you will be able to make the most informed possible decision. </a:t>
            </a:r>
            <a:endParaRPr/>
          </a:p>
          <a:p>
            <a:pPr indent="0" lvl="0" marL="0" rtl="0" algn="l">
              <a:spcBef>
                <a:spcPts val="1200"/>
              </a:spcBef>
              <a:spcAft>
                <a:spcPts val="0"/>
              </a:spcAft>
              <a:buClr>
                <a:schemeClr val="dk1"/>
              </a:buClr>
              <a:buSzPts val="1100"/>
              <a:buFont typeface="Arial"/>
              <a:buNone/>
            </a:pPr>
            <a:r>
              <a:rPr lang="en"/>
              <a:t>Plus, you will learn more about the community you pick as well as scout any future sites as your business grows!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