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6C137-6E30-416C-8FE7-F3A0F192F6B9}">
  <a:tblStyle styleId="{B966C137-6E30-416C-8FE7-F3A0F192F6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p:restoredTop sz="94660"/>
  </p:normalViewPr>
  <p:slideViewPr>
    <p:cSldViewPr snapToGrid="0" snapToObjects="1">
      <p:cViewPr varScale="1">
        <p:scale>
          <a:sx n="69" d="100"/>
          <a:sy n="69" d="100"/>
        </p:scale>
        <p:origin x="208"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c3208e00f_1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ac3208e00f_1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577956583_0_14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577956583_0_1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7a6ed716_0_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AR" sz="1800">
                <a:solidFill>
                  <a:srgbClr val="434343"/>
                </a:solidFill>
              </a:rPr>
              <a:t>Se definió un conjunto de thresholds en base a variables computadas sobre los datos para identificar anomalías en cada sensor, agrupándolos por el tipo. Si la variable computada para una medida en un tiempo determinado </a:t>
            </a:r>
            <a:r>
              <a:rPr lang="es-AR" sz="1800" i="1">
                <a:solidFill>
                  <a:srgbClr val="434343"/>
                </a:solidFill>
              </a:rPr>
              <a:t>t </a:t>
            </a:r>
            <a:r>
              <a:rPr lang="es-AR" sz="1800">
                <a:solidFill>
                  <a:srgbClr val="434343"/>
                </a:solidFill>
              </a:rPr>
              <a:t>sobrepasa el threshold definido para esta, se etiqueta con un flag como una posible anomalía. </a:t>
            </a:r>
            <a:endParaRPr sz="1800">
              <a:solidFill>
                <a:srgbClr val="434343"/>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s-AR" sz="1800">
                <a:solidFill>
                  <a:srgbClr val="434343"/>
                </a:solidFill>
              </a:rPr>
              <a:t>Estos thresholds se definieron en el proceso de optimización de parámetros, con el objetivo de minimizar los falsos positivos, comportamientos identificados como anómalos cuando en realidad no lo son, y maximizar las detecciones de anomalías reales en los datos de los sensores.</a:t>
            </a:r>
            <a:endParaRPr sz="1800">
              <a:solidFill>
                <a:srgbClr val="434343"/>
              </a:solidFill>
            </a:endParaRPr>
          </a:p>
          <a:p>
            <a:pPr marL="0" lvl="0" indent="0" algn="l" rtl="0">
              <a:spcBef>
                <a:spcPts val="0"/>
              </a:spcBef>
              <a:spcAft>
                <a:spcPts val="0"/>
              </a:spcAft>
              <a:buNone/>
            </a:pPr>
            <a:endParaRPr/>
          </a:p>
        </p:txBody>
      </p:sp>
      <p:sp>
        <p:nvSpPr>
          <p:cNvPr id="165" name="Google Shape;165;g757a6ed716_0_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57a6e8eb4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57a6e8eb4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59e2ebb3c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759e2ebb3c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57a6e8eb4_0_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757a6e8eb4_0_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9e2ebb3c_0_1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759e2ebb3c_0_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57a6ed716_0_1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a:t>Hacer un listado, no un parrafo.</a:t>
            </a:r>
            <a:endParaRPr/>
          </a:p>
        </p:txBody>
      </p:sp>
      <p:sp>
        <p:nvSpPr>
          <p:cNvPr id="207" name="Google Shape;207;g757a6ed716_0_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59bc41436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759bc41436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77956583_0_1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Un gran problema en los sistemas de energía eólica y torres meteorológicas es el costo alto de operación y mantenimiento, debido a su difícil acceso, a menudo en áreas remotas</a:t>
            </a:r>
            <a:endParaRPr sz="1800">
              <a:solidFill>
                <a:srgbClr val="434343"/>
              </a:solidFill>
            </a:endParaRPr>
          </a:p>
          <a:p>
            <a:pPr marL="0" lvl="0" indent="0" algn="l" rtl="0">
              <a:spcBef>
                <a:spcPts val="0"/>
              </a:spcBef>
              <a:spcAft>
                <a:spcPts val="0"/>
              </a:spcAft>
              <a:buNone/>
            </a:pPr>
            <a:r>
              <a:rPr lang="es-AR" sz="1800">
                <a:solidFill>
                  <a:srgbClr val="434343"/>
                </a:solidFill>
              </a:rPr>
              <a:t>Es por eso que el monitoreo contínuo del estado de sus sensores mediante algoritmos de detección de fallas automáticas puede mejorar la confiabilidad y reducir costos de mantenimiento al detectar fallas antes de que lleguen a una etapa catastrófica y al eliminar mantenimiento programado innecesario</a:t>
            </a:r>
            <a:endParaRPr sz="1800">
              <a:solidFill>
                <a:srgbClr val="434343"/>
              </a:solidFill>
            </a:endParaRPr>
          </a:p>
          <a:p>
            <a:pPr marL="0" lvl="0" indent="0" algn="l" rtl="0">
              <a:spcBef>
                <a:spcPts val="0"/>
              </a:spcBef>
              <a:spcAft>
                <a:spcPts val="0"/>
              </a:spcAft>
              <a:buClr>
                <a:schemeClr val="dk1"/>
              </a:buClr>
              <a:buSzPts val="1100"/>
              <a:buFont typeface="Arial"/>
              <a:buNone/>
            </a:pPr>
            <a:endParaRPr sz="1800">
              <a:solidFill>
                <a:srgbClr val="434343"/>
              </a:solidFill>
            </a:endParaRPr>
          </a:p>
        </p:txBody>
      </p:sp>
      <p:sp>
        <p:nvSpPr>
          <p:cNvPr id="94" name="Google Shape;94;g7577956583_0_1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59bc41436_0_1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759bc41436_0_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577956583_0_11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a:t>Fallos no es una mala palabra?</a:t>
            </a:r>
            <a:endParaRPr/>
          </a:p>
          <a:p>
            <a:pPr marL="0" lvl="0" indent="0" algn="l" rtl="0">
              <a:spcBef>
                <a:spcPts val="0"/>
              </a:spcBef>
              <a:spcAft>
                <a:spcPts val="0"/>
              </a:spcAft>
              <a:buNone/>
            </a:pPr>
            <a:endParaRPr/>
          </a:p>
        </p:txBody>
      </p:sp>
      <p:sp>
        <p:nvSpPr>
          <p:cNvPr id="116" name="Google Shape;116;g7577956583_0_1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577956583_0_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La velocidad del viento varía con la altura y depende fundamentalmente de la naturaleza del terreno sobre el cual se desplazan las masas de aire.</a:t>
            </a:r>
            <a:endParaRPr sz="1800">
              <a:solidFill>
                <a:srgbClr val="434343"/>
              </a:solidFill>
            </a:endParaRPr>
          </a:p>
          <a:p>
            <a:pPr marL="0" lvl="0" indent="0" algn="l" rtl="0">
              <a:spcBef>
                <a:spcPts val="0"/>
              </a:spcBef>
              <a:spcAft>
                <a:spcPts val="0"/>
              </a:spcAft>
              <a:buNone/>
            </a:pPr>
            <a:endParaRPr sz="1800">
              <a:solidFill>
                <a:srgbClr val="434343"/>
              </a:solidFill>
            </a:endParaRPr>
          </a:p>
          <a:p>
            <a:pPr marL="0" lvl="0" indent="0" algn="l" rtl="0">
              <a:spcBef>
                <a:spcPts val="0"/>
              </a:spcBef>
              <a:spcAft>
                <a:spcPts val="0"/>
              </a:spcAft>
              <a:buNone/>
            </a:pPr>
            <a:endParaRPr sz="1800">
              <a:solidFill>
                <a:srgbClr val="434343"/>
              </a:solidFill>
            </a:endParaRPr>
          </a:p>
          <a:p>
            <a:pPr marL="0" lvl="0" indent="0" algn="l" rtl="0">
              <a:spcBef>
                <a:spcPts val="0"/>
              </a:spcBef>
              <a:spcAft>
                <a:spcPts val="0"/>
              </a:spcAft>
              <a:buClr>
                <a:schemeClr val="dk1"/>
              </a:buClr>
              <a:buSzPts val="1100"/>
              <a:buFont typeface="Arial"/>
              <a:buNone/>
            </a:pPr>
            <a:r>
              <a:rPr lang="es-AR" sz="1800">
                <a:solidFill>
                  <a:srgbClr val="434343"/>
                </a:solidFill>
              </a:rPr>
              <a:t>Donde V</a:t>
            </a:r>
            <a:r>
              <a:rPr lang="es-AR" sz="1800" baseline="-25000">
                <a:solidFill>
                  <a:srgbClr val="434343"/>
                </a:solidFill>
              </a:rPr>
              <a:t>1 </a:t>
            </a:r>
            <a:r>
              <a:rPr lang="es-AR" sz="1800">
                <a:solidFill>
                  <a:srgbClr val="434343"/>
                </a:solidFill>
              </a:rPr>
              <a:t>&lt; V</a:t>
            </a:r>
            <a:r>
              <a:rPr lang="es-AR" sz="1800" baseline="-25000">
                <a:solidFill>
                  <a:srgbClr val="434343"/>
                </a:solidFill>
              </a:rPr>
              <a:t>2</a:t>
            </a:r>
            <a:r>
              <a:rPr lang="es-AR" sz="1800">
                <a:solidFill>
                  <a:srgbClr val="434343"/>
                </a:solidFill>
              </a:rPr>
              <a:t> representan las velocidades del viento a las alturas h</a:t>
            </a:r>
            <a:r>
              <a:rPr lang="es-AR" sz="1800" baseline="-25000">
                <a:solidFill>
                  <a:srgbClr val="434343"/>
                </a:solidFill>
              </a:rPr>
              <a:t>1</a:t>
            </a:r>
            <a:r>
              <a:rPr lang="es-AR" sz="1800">
                <a:solidFill>
                  <a:srgbClr val="434343"/>
                </a:solidFill>
              </a:rPr>
              <a:t> &lt; h</a:t>
            </a:r>
            <a:r>
              <a:rPr lang="es-AR" sz="1800" baseline="-25000">
                <a:solidFill>
                  <a:srgbClr val="434343"/>
                </a:solidFill>
              </a:rPr>
              <a:t>2</a:t>
            </a:r>
            <a:r>
              <a:rPr lang="es-AR" sz="1800">
                <a:solidFill>
                  <a:srgbClr val="434343"/>
                </a:solidFill>
              </a:rPr>
              <a:t>, respectivamente. El exponente 𝛼 caracteriza al terreno, pudiendo variar entre 0.08 (superficies lisas como hielos, lagunas, etcétera) y 0.40 (sobre terrenos muy accidentados).</a:t>
            </a:r>
            <a:endParaRPr/>
          </a:p>
        </p:txBody>
      </p:sp>
      <p:sp>
        <p:nvSpPr>
          <p:cNvPr id="129" name="Google Shape;129;g7577956583_0_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577956583_0_10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7577956583_0_10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59bc41436_0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759bc41436_0_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5.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emf"/><Relationship Id="rId4" Type="http://schemas.openxmlformats.org/officeDocument/2006/relationships/image" Target="../media/image2.png"/><Relationship Id="rId9"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Opt 1">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 y="857555"/>
            <a:ext cx="1942592" cy="2414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755" y="857555"/>
            <a:ext cx="2592832" cy="241401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9508" y="857555"/>
            <a:ext cx="3153664" cy="2414016"/>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8995" y="857555"/>
            <a:ext cx="2609088" cy="2414016"/>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5888" y="857555"/>
            <a:ext cx="1999488" cy="2414016"/>
          </a:xfrm>
          <a:prstGeom prst="rect">
            <a:avLst/>
          </a:prstGeom>
        </p:spPr>
      </p:pic>
    </p:spTree>
    <p:extLst>
      <p:ext uri="{BB962C8B-B14F-4D97-AF65-F5344CB8AC3E}">
        <p14:creationId xmlns:p14="http://schemas.microsoft.com/office/powerpoint/2010/main" val="14629928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6172200" y="1825625"/>
            <a:ext cx="5181600" cy="3792750"/>
          </a:xfrm>
        </p:spPr>
        <p:txBody>
          <a:bodyPr/>
          <a:lstStyle>
            <a:lvl1pPr marL="0" indent="0">
              <a:buNone/>
              <a:defRPr sz="1200" i="1"/>
            </a:lvl1pPr>
          </a:lstStyle>
          <a:p>
            <a:pPr lvl="0"/>
            <a:r>
              <a:rPr lang="en-US" dirty="0"/>
              <a:t>Insert Object</a:t>
            </a:r>
          </a:p>
        </p:txBody>
      </p:sp>
      <p:sp>
        <p:nvSpPr>
          <p:cNvPr id="14"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14"/>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9"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8215455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6172200" y="3792802"/>
            <a:ext cx="5181600" cy="1825573"/>
          </a:xfrm>
        </p:spPr>
        <p:txBody>
          <a:bodyPr/>
          <a:lstStyle>
            <a:lvl1pPr marL="0" indent="0">
              <a:buNone/>
              <a:defRPr sz="1200" i="1"/>
            </a:lvl1pPr>
          </a:lstStyle>
          <a:p>
            <a:pPr lvl="0"/>
            <a:r>
              <a:rPr lang="en-US" dirty="0"/>
              <a:t>Insert Object</a:t>
            </a:r>
          </a:p>
        </p:txBody>
      </p:sp>
      <p:sp>
        <p:nvSpPr>
          <p:cNvPr id="14"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6172200" y="1825626"/>
            <a:ext cx="5181600" cy="1825573"/>
          </a:xfrm>
        </p:spPr>
        <p:txBody>
          <a:bodyPr/>
          <a:lstStyle>
            <a:lvl1pPr marL="0" indent="0">
              <a:buNone/>
              <a:defRPr sz="1200" i="1"/>
            </a:lvl1pPr>
          </a:lstStyle>
          <a:p>
            <a:pPr lvl="0"/>
            <a:r>
              <a:rPr lang="en-US" dirty="0"/>
              <a:t>Insert Object</a:t>
            </a:r>
          </a:p>
        </p:txBody>
      </p:sp>
      <p:sp>
        <p:nvSpPr>
          <p:cNvPr id="3" name="Slide Number Placeholder 2"/>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7045733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1" name="Content Placeholder 3"/>
          <p:cNvSpPr>
            <a:spLocks noGrp="1"/>
          </p:cNvSpPr>
          <p:nvPr>
            <p:ph sz="half" idx="2" hasCustomPrompt="1"/>
          </p:nvPr>
        </p:nvSpPr>
        <p:spPr>
          <a:xfrm>
            <a:off x="6172200" y="2837469"/>
            <a:ext cx="5181600" cy="2780906"/>
          </a:xfrm>
        </p:spPr>
        <p:txBody>
          <a:bodyPr/>
          <a:lstStyle>
            <a:lvl1pPr marL="0" indent="0">
              <a:buNone/>
              <a:defRPr sz="1200" i="1"/>
            </a:lvl1pPr>
          </a:lstStyle>
          <a:p>
            <a:pPr lvl="0"/>
            <a:r>
              <a:rPr lang="en-US" dirty="0"/>
              <a:t>Insert Object</a:t>
            </a:r>
          </a:p>
        </p:txBody>
      </p:sp>
      <p:sp>
        <p:nvSpPr>
          <p:cNvPr id="13"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172200" y="1825626"/>
            <a:ext cx="5181600" cy="1011843"/>
          </a:xfrm>
        </p:spPr>
        <p:txBody>
          <a:bodyPr>
            <a:no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2"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9339872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1" name="Content Placeholder 3"/>
          <p:cNvSpPr>
            <a:spLocks noGrp="1"/>
          </p:cNvSpPr>
          <p:nvPr>
            <p:ph sz="half" idx="2" hasCustomPrompt="1"/>
          </p:nvPr>
        </p:nvSpPr>
        <p:spPr>
          <a:xfrm>
            <a:off x="838200" y="1815898"/>
            <a:ext cx="5181600" cy="3802265"/>
          </a:xfrm>
        </p:spPr>
        <p:txBody>
          <a:bodyPr/>
          <a:lstStyle>
            <a:lvl1pPr marL="0" indent="0">
              <a:buNone/>
              <a:defRPr sz="1200" i="1"/>
            </a:lvl1pPr>
          </a:lstStyle>
          <a:p>
            <a:pPr lvl="0"/>
            <a:r>
              <a:rPr lang="en-US" dirty="0"/>
              <a:t>Insert Object</a:t>
            </a:r>
          </a:p>
        </p:txBody>
      </p:sp>
      <p:sp>
        <p:nvSpPr>
          <p:cNvPr id="13" name="Text Placeholder 13"/>
          <p:cNvSpPr>
            <a:spLocks noGrp="1"/>
          </p:cNvSpPr>
          <p:nvPr>
            <p:ph type="body" sz="quarter" idx="13"/>
          </p:nvPr>
        </p:nvSpPr>
        <p:spPr>
          <a:xfrm>
            <a:off x="6172200" y="2837468"/>
            <a:ext cx="5181600" cy="27806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172200" y="1825626"/>
            <a:ext cx="5181600" cy="1011843"/>
          </a:xfrm>
        </p:spPr>
        <p:txBody>
          <a:bodyPr>
            <a:no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2"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511410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1" name="Content Placeholder 3"/>
          <p:cNvSpPr>
            <a:spLocks noGrp="1"/>
          </p:cNvSpPr>
          <p:nvPr>
            <p:ph sz="half" idx="2" hasCustomPrompt="1"/>
          </p:nvPr>
        </p:nvSpPr>
        <p:spPr>
          <a:xfrm>
            <a:off x="6172200" y="3807094"/>
            <a:ext cx="5181600" cy="1811281"/>
          </a:xfrm>
        </p:spPr>
        <p:txBody>
          <a:bodyPr/>
          <a:lstStyle>
            <a:lvl1pPr marL="0" indent="0">
              <a:buNone/>
              <a:defRPr sz="1200" i="1"/>
            </a:lvl1pPr>
          </a:lstStyle>
          <a:p>
            <a:pPr lvl="0"/>
            <a:r>
              <a:rPr lang="en-US" dirty="0"/>
              <a:t>Insert Object</a:t>
            </a:r>
          </a:p>
        </p:txBody>
      </p:sp>
      <p:sp>
        <p:nvSpPr>
          <p:cNvPr id="13" name="Text Placeholder 13"/>
          <p:cNvSpPr>
            <a:spLocks noGrp="1"/>
          </p:cNvSpPr>
          <p:nvPr>
            <p:ph type="body" sz="quarter" idx="13"/>
          </p:nvPr>
        </p:nvSpPr>
        <p:spPr>
          <a:xfrm>
            <a:off x="838200" y="1825626"/>
            <a:ext cx="5181600" cy="1833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6172200" y="1847706"/>
            <a:ext cx="5181600" cy="1811281"/>
          </a:xfrm>
        </p:spPr>
        <p:txBody>
          <a:bodyPr/>
          <a:lstStyle>
            <a:lvl1pPr marL="0" indent="0">
              <a:buNone/>
              <a:defRPr sz="1200" i="1"/>
            </a:lvl1pPr>
          </a:lstStyle>
          <a:p>
            <a:pPr lvl="0"/>
            <a:r>
              <a:rPr lang="en-US" dirty="0"/>
              <a:t>Insert Object</a:t>
            </a:r>
          </a:p>
        </p:txBody>
      </p:sp>
      <p:sp>
        <p:nvSpPr>
          <p:cNvPr id="16" name="Content Placeholder 3"/>
          <p:cNvSpPr>
            <a:spLocks noGrp="1"/>
          </p:cNvSpPr>
          <p:nvPr>
            <p:ph sz="half" idx="15" hasCustomPrompt="1"/>
          </p:nvPr>
        </p:nvSpPr>
        <p:spPr>
          <a:xfrm>
            <a:off x="838200" y="3807094"/>
            <a:ext cx="5181600" cy="1811281"/>
          </a:xfrm>
        </p:spPr>
        <p:txBody>
          <a:bodyPr/>
          <a:lstStyle>
            <a:lvl1pPr marL="0" indent="0">
              <a:buNone/>
              <a:defRPr sz="1200" i="1"/>
            </a:lvl1pPr>
          </a:lstStyle>
          <a:p>
            <a:pPr lvl="0"/>
            <a:r>
              <a:rPr lang="en-US" dirty="0"/>
              <a:t>Insert Object</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5"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6679483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838201" y="1825625"/>
            <a:ext cx="4026031"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5052768" y="1825625"/>
            <a:ext cx="6301033" cy="3792538"/>
          </a:xfrm>
        </p:spPr>
        <p:txBody>
          <a:bodyPr>
            <a:normAutofit/>
          </a:bodyPr>
          <a:lstStyle>
            <a:lvl1pPr marL="0" indent="0">
              <a:buNone/>
              <a:defRPr sz="1200" i="1"/>
            </a:lvl1pPr>
          </a:lstStyle>
          <a:p>
            <a:pPr lvl="0"/>
            <a:r>
              <a:rPr lang="en-US" dirty="0"/>
              <a:t>Insert Object</a:t>
            </a:r>
          </a:p>
        </p:txBody>
      </p:sp>
      <p:sp>
        <p:nvSpPr>
          <p:cNvPr id="10" name="Slide Number Placeholder 9"/>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26122925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6172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4788817"/>
            <a:ext cx="5181600" cy="829347"/>
          </a:xfrm>
        </p:spPr>
        <p:txBody>
          <a:bodyPr>
            <a:no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838200" y="1825626"/>
            <a:ext cx="5181600" cy="2963191"/>
          </a:xfrm>
        </p:spPr>
        <p:txBody>
          <a:bodyPr>
            <a:normAutofit/>
          </a:bodyPr>
          <a:lstStyle>
            <a:lvl1pPr marL="0" indent="0">
              <a:buNone/>
              <a:defRPr sz="1200" i="1" baseline="0"/>
            </a:lvl1pPr>
          </a:lstStyle>
          <a:p>
            <a:r>
              <a:rPr lang="en-US" dirty="0"/>
              <a:t>Insert Photo</a:t>
            </a:r>
          </a:p>
        </p:txBody>
      </p:sp>
      <p:sp>
        <p:nvSpPr>
          <p:cNvPr id="4" name="Slide Number Placeholder 3"/>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27120817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402355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838200" y="2837467"/>
            <a:ext cx="10515600" cy="21398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1825626"/>
            <a:ext cx="10515600" cy="1011843"/>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838200" y="4977353"/>
            <a:ext cx="10515600" cy="662890"/>
          </a:xfrm>
        </p:spPr>
        <p:txBody>
          <a:bodyPr>
            <a:normAutofit/>
          </a:bodyPr>
          <a:lstStyle>
            <a:lvl1pPr marL="0" indent="0">
              <a:buNone/>
              <a:defRPr sz="2000" b="1" i="1">
                <a:solidFill>
                  <a:srgbClr val="0066A1"/>
                </a:solidFill>
              </a:defRPr>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7646686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Bullets,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838200" y="4006392"/>
            <a:ext cx="5181600" cy="16117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1825625"/>
            <a:ext cx="10515600" cy="2075235"/>
          </a:xfrm>
        </p:spPr>
        <p:txBody>
          <a:bodyPr numCol="2" spcCol="274320">
            <a:norm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6172200" y="4006391"/>
            <a:ext cx="5181600" cy="1611772"/>
          </a:xfrm>
        </p:spPr>
        <p:txBody>
          <a:bodyPr>
            <a:normAutofit/>
          </a:bodyPr>
          <a:lstStyle>
            <a:lvl1pPr marL="0" indent="0">
              <a:buNone/>
              <a:defRPr sz="1200" i="1" baseline="0"/>
            </a:lvl1pPr>
          </a:lstStyle>
          <a:p>
            <a:r>
              <a:rPr lang="en-US" dirty="0"/>
              <a:t>Insert Photo</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41438816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ation Title Slide Opt 1 Editable">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50" name="Picture Placeholder 49"/>
          <p:cNvSpPr>
            <a:spLocks noGrp="1"/>
          </p:cNvSpPr>
          <p:nvPr>
            <p:ph type="pic" sz="quarter" idx="13" hasCustomPrompt="1"/>
          </p:nvPr>
        </p:nvSpPr>
        <p:spPr>
          <a:xfrm>
            <a:off x="0" y="1044735"/>
            <a:ext cx="2438400" cy="1828800"/>
          </a:xfrm>
          <a:blipFill>
            <a:blip r:embed="rId6"/>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INSERT</a:t>
            </a:r>
            <a:br>
              <a:rPr lang="en-US" dirty="0"/>
            </a:br>
            <a:r>
              <a:rPr lang="en-US" dirty="0"/>
              <a:t> IMAGE </a:t>
            </a:r>
          </a:p>
        </p:txBody>
      </p:sp>
      <p:sp>
        <p:nvSpPr>
          <p:cNvPr id="51" name="Picture Placeholder 49"/>
          <p:cNvSpPr>
            <a:spLocks noGrp="1"/>
          </p:cNvSpPr>
          <p:nvPr>
            <p:ph type="pic" sz="quarter" idx="14" hasCustomPrompt="1"/>
          </p:nvPr>
        </p:nvSpPr>
        <p:spPr>
          <a:xfrm>
            <a:off x="2438400" y="1044735"/>
            <a:ext cx="2438400" cy="1828800"/>
          </a:xfrm>
          <a:blipFill>
            <a:blip r:embed="rId7"/>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2" name="Picture Placeholder 49"/>
          <p:cNvSpPr>
            <a:spLocks noGrp="1"/>
          </p:cNvSpPr>
          <p:nvPr>
            <p:ph type="pic" sz="quarter" idx="15" hasCustomPrompt="1"/>
          </p:nvPr>
        </p:nvSpPr>
        <p:spPr>
          <a:xfrm>
            <a:off x="4876800" y="1044735"/>
            <a:ext cx="2438400" cy="1828800"/>
          </a:xfrm>
          <a:blipFill>
            <a:blip r:embed="rId8"/>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3" name="Picture Placeholder 49"/>
          <p:cNvSpPr>
            <a:spLocks noGrp="1"/>
          </p:cNvSpPr>
          <p:nvPr>
            <p:ph type="pic" sz="quarter" idx="16" hasCustomPrompt="1"/>
          </p:nvPr>
        </p:nvSpPr>
        <p:spPr>
          <a:xfrm>
            <a:off x="7315200" y="1044735"/>
            <a:ext cx="2438400" cy="1828800"/>
          </a:xfrm>
          <a:blipFill>
            <a:blip r:embed="rId9"/>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4" name="Picture Placeholder 49"/>
          <p:cNvSpPr>
            <a:spLocks noGrp="1"/>
          </p:cNvSpPr>
          <p:nvPr>
            <p:ph type="pic" sz="quarter" idx="17" hasCustomPrompt="1"/>
          </p:nvPr>
        </p:nvSpPr>
        <p:spPr>
          <a:xfrm>
            <a:off x="9753600" y="1044735"/>
            <a:ext cx="2438400" cy="1828800"/>
          </a:xfrm>
          <a:blipFill>
            <a:blip r:embed="rId10"/>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9225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s and Imag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838200" y="1825625"/>
            <a:ext cx="6627829" cy="2887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4713402"/>
            <a:ext cx="6627829" cy="904761"/>
          </a:xfrm>
        </p:spPr>
        <p:txBody>
          <a:bodyPr>
            <a:normAutofit/>
          </a:bodyPr>
          <a:lstStyle>
            <a:lvl1pPr marL="0" indent="0">
              <a:buNone/>
              <a:defRPr sz="2000" b="1">
                <a:solidFill>
                  <a:srgbClr val="0066A1"/>
                </a:solidFill>
              </a:defRPr>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7616857" y="1825624"/>
            <a:ext cx="3736943" cy="3792539"/>
          </a:xfrm>
        </p:spPr>
        <p:txBody>
          <a:bodyPr>
            <a:normAutofit/>
          </a:bodyPr>
          <a:lstStyle>
            <a:lvl1pPr marL="0" indent="0">
              <a:buNone/>
              <a:defRPr sz="1200" i="1" baseline="0"/>
            </a:lvl1pPr>
          </a:lstStyle>
          <a:p>
            <a:r>
              <a:rPr lang="en-US" dirty="0"/>
              <a:t>Insert Photo</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9"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64586094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825163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extLst>
      <p:ext uri="{BB962C8B-B14F-4D97-AF65-F5344CB8AC3E}">
        <p14:creationId xmlns:p14="http://schemas.microsoft.com/office/powerpoint/2010/main" val="202689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esentation Title Slide Opt 1_Tagline">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4017" y="6157002"/>
            <a:ext cx="1443529" cy="609304"/>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 y="857555"/>
            <a:ext cx="1942592" cy="2414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755" y="857555"/>
            <a:ext cx="2592832" cy="241401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9508" y="857555"/>
            <a:ext cx="3153664" cy="2414016"/>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8995" y="857555"/>
            <a:ext cx="2609088" cy="2414016"/>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5888" y="857555"/>
            <a:ext cx="1999488" cy="2414016"/>
          </a:xfrm>
          <a:prstGeom prst="rect">
            <a:avLst/>
          </a:prstGeom>
        </p:spPr>
      </p:pic>
    </p:spTree>
    <p:extLst>
      <p:ext uri="{BB962C8B-B14F-4D97-AF65-F5344CB8AC3E}">
        <p14:creationId xmlns:p14="http://schemas.microsoft.com/office/powerpoint/2010/main" val="28268931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esentation Title Slide Opt 1 Tagline Editable">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50" name="Picture Placeholder 49"/>
          <p:cNvSpPr>
            <a:spLocks noGrp="1"/>
          </p:cNvSpPr>
          <p:nvPr>
            <p:ph type="pic" sz="quarter" idx="13" hasCustomPrompt="1"/>
          </p:nvPr>
        </p:nvSpPr>
        <p:spPr>
          <a:xfrm>
            <a:off x="0" y="1044735"/>
            <a:ext cx="2438400" cy="1828800"/>
          </a:xfrm>
          <a:blipFill>
            <a:blip r:embed="rId5"/>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INSERT</a:t>
            </a:r>
            <a:br>
              <a:rPr lang="en-US" dirty="0"/>
            </a:br>
            <a:r>
              <a:rPr lang="en-US" dirty="0"/>
              <a:t> IMAGE </a:t>
            </a:r>
          </a:p>
        </p:txBody>
      </p:sp>
      <p:sp>
        <p:nvSpPr>
          <p:cNvPr id="51" name="Picture Placeholder 49"/>
          <p:cNvSpPr>
            <a:spLocks noGrp="1"/>
          </p:cNvSpPr>
          <p:nvPr>
            <p:ph type="pic" sz="quarter" idx="14" hasCustomPrompt="1"/>
          </p:nvPr>
        </p:nvSpPr>
        <p:spPr>
          <a:xfrm>
            <a:off x="2438400" y="1044735"/>
            <a:ext cx="2438400" cy="1828800"/>
          </a:xfrm>
          <a:blipFill>
            <a:blip r:embed="rId6"/>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2" name="Picture Placeholder 49"/>
          <p:cNvSpPr>
            <a:spLocks noGrp="1"/>
          </p:cNvSpPr>
          <p:nvPr>
            <p:ph type="pic" sz="quarter" idx="15" hasCustomPrompt="1"/>
          </p:nvPr>
        </p:nvSpPr>
        <p:spPr>
          <a:xfrm>
            <a:off x="4876800" y="1044735"/>
            <a:ext cx="2438400" cy="1828800"/>
          </a:xfrm>
          <a:blipFill>
            <a:blip r:embed="rId7"/>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3" name="Picture Placeholder 49"/>
          <p:cNvSpPr>
            <a:spLocks noGrp="1"/>
          </p:cNvSpPr>
          <p:nvPr>
            <p:ph type="pic" sz="quarter" idx="16" hasCustomPrompt="1"/>
          </p:nvPr>
        </p:nvSpPr>
        <p:spPr>
          <a:xfrm>
            <a:off x="7315200" y="1044735"/>
            <a:ext cx="2438400" cy="1828800"/>
          </a:xfrm>
          <a:blipFill>
            <a:blip r:embed="rId8"/>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4" name="Picture Placeholder 49"/>
          <p:cNvSpPr>
            <a:spLocks noGrp="1"/>
          </p:cNvSpPr>
          <p:nvPr>
            <p:ph type="pic" sz="quarter" idx="17" hasCustomPrompt="1"/>
          </p:nvPr>
        </p:nvSpPr>
        <p:spPr>
          <a:xfrm>
            <a:off x="9753600" y="1044735"/>
            <a:ext cx="2438400" cy="1828800"/>
          </a:xfrm>
          <a:blipFill>
            <a:blip r:embed="rId9"/>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4017" y="6157002"/>
            <a:ext cx="1443529" cy="609304"/>
          </a:xfrm>
          <a:prstGeom prst="rect">
            <a:avLst/>
          </a:prstGeom>
        </p:spPr>
      </p:pic>
    </p:spTree>
    <p:extLst>
      <p:ext uri="{BB962C8B-B14F-4D97-AF65-F5344CB8AC3E}">
        <p14:creationId xmlns:p14="http://schemas.microsoft.com/office/powerpoint/2010/main" val="31361861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Title Slide Opt 1">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title" hasCustomPrompt="1"/>
          </p:nvPr>
        </p:nvSpPr>
        <p:spPr>
          <a:xfrm>
            <a:off x="831851" y="3262831"/>
            <a:ext cx="10515600" cy="827758"/>
          </a:xfrm>
        </p:spPr>
        <p:txBody>
          <a:bodyPr anchor="b">
            <a:normAutofit/>
          </a:bodyPr>
          <a:lstStyle>
            <a:lvl1pPr>
              <a:defRPr sz="4400" i="0"/>
            </a:lvl1pPr>
          </a:lstStyle>
          <a:p>
            <a:r>
              <a:rPr lang="en-US" dirty="0"/>
              <a:t>Divider Title</a:t>
            </a:r>
          </a:p>
        </p:txBody>
      </p:sp>
      <p:sp>
        <p:nvSpPr>
          <p:cNvPr id="3" name="Text Placeholder 2"/>
          <p:cNvSpPr>
            <a:spLocks noGrp="1"/>
          </p:cNvSpPr>
          <p:nvPr>
            <p:ph type="body" idx="1" hasCustomPrompt="1"/>
          </p:nvPr>
        </p:nvSpPr>
        <p:spPr>
          <a:xfrm>
            <a:off x="831851" y="4117578"/>
            <a:ext cx="10515600" cy="672450"/>
          </a:xfrm>
        </p:spPr>
        <p:txBody>
          <a:bodyPr>
            <a:normAutofit/>
          </a:bodyPr>
          <a:lstStyle>
            <a:lvl1pPr marL="0" indent="0">
              <a:buNone/>
              <a:defRPr sz="2800" b="1" i="1">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669557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esentation Title Slide Opt 2">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alphaModFix amt="50000"/>
            <a:extLst>
              <a:ext uri="{28A0092B-C50C-407E-A947-70E740481C1C}">
                <a14:useLocalDpi xmlns:a14="http://schemas.microsoft.com/office/drawing/2010/main" val="0"/>
              </a:ext>
            </a:extLst>
          </a:blip>
          <a:srcRect l="10601"/>
          <a:stretch/>
        </p:blipFill>
        <p:spPr>
          <a:xfrm rot="10800000" flipH="1">
            <a:off x="-31667" y="-1"/>
            <a:ext cx="12223667" cy="6858001"/>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title" hasCustomPrompt="1"/>
          </p:nvPr>
        </p:nvSpPr>
        <p:spPr>
          <a:xfrm>
            <a:off x="831851" y="3262831"/>
            <a:ext cx="10515600" cy="827758"/>
          </a:xfrm>
        </p:spPr>
        <p:txBody>
          <a:bodyPr anchor="b">
            <a:normAutofit/>
          </a:bodyPr>
          <a:lstStyle>
            <a:lvl1pPr>
              <a:defRPr sz="4400" i="0" baseline="0"/>
            </a:lvl1pPr>
          </a:lstStyle>
          <a:p>
            <a:r>
              <a:rPr lang="en-US" dirty="0"/>
              <a:t>Presentation Title</a:t>
            </a:r>
          </a:p>
        </p:txBody>
      </p:sp>
      <p:sp>
        <p:nvSpPr>
          <p:cNvPr id="3" name="Text Placeholder 2"/>
          <p:cNvSpPr>
            <a:spLocks noGrp="1"/>
          </p:cNvSpPr>
          <p:nvPr>
            <p:ph type="body" idx="1" hasCustomPrompt="1"/>
          </p:nvPr>
        </p:nvSpPr>
        <p:spPr>
          <a:xfrm>
            <a:off x="831851" y="4117578"/>
            <a:ext cx="10515600" cy="672450"/>
          </a:xfrm>
        </p:spPr>
        <p:txBody>
          <a:bodyPr>
            <a:normAutofit/>
          </a:bodyPr>
          <a:lstStyle>
            <a:lvl1pPr marL="0" indent="0">
              <a:buNone/>
              <a:defRPr sz="2800" b="1" i="1">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a:t>
            </a:r>
          </a:p>
        </p:txBody>
      </p:sp>
      <p:sp>
        <p:nvSpPr>
          <p:cNvPr id="7" name="Slide Number Placeholder 6"/>
          <p:cNvSpPr>
            <a:spLocks noGrp="1"/>
          </p:cNvSpPr>
          <p:nvPr>
            <p:ph type="sldNum" sz="quarter" idx="14"/>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9075" y="494096"/>
            <a:ext cx="1690624" cy="128625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8917" y="1149416"/>
            <a:ext cx="2503424" cy="189585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5" y="-3048"/>
            <a:ext cx="4351527" cy="3328681"/>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28081" y="2921668"/>
            <a:ext cx="3064256" cy="2694432"/>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spTree>
    <p:extLst>
      <p:ext uri="{BB962C8B-B14F-4D97-AF65-F5344CB8AC3E}">
        <p14:creationId xmlns:p14="http://schemas.microsoft.com/office/powerpoint/2010/main" val="37133118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Divider Title Slide Opt 2">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alphaModFix amt="50000"/>
            <a:extLst>
              <a:ext uri="{28A0092B-C50C-407E-A947-70E740481C1C}">
                <a14:useLocalDpi xmlns:a14="http://schemas.microsoft.com/office/drawing/2010/main" val="0"/>
              </a:ext>
            </a:extLst>
          </a:blip>
          <a:srcRect l="10601"/>
          <a:stretch/>
        </p:blipFill>
        <p:spPr>
          <a:xfrm rot="10800000" flipH="1">
            <a:off x="-31667" y="-1"/>
            <a:ext cx="12223667" cy="685800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title" hasCustomPrompt="1"/>
          </p:nvPr>
        </p:nvSpPr>
        <p:spPr>
          <a:xfrm>
            <a:off x="831851" y="3262831"/>
            <a:ext cx="10515600" cy="827758"/>
          </a:xfrm>
        </p:spPr>
        <p:txBody>
          <a:bodyPr anchor="b">
            <a:normAutofit/>
          </a:bodyPr>
          <a:lstStyle>
            <a:lvl1pPr>
              <a:defRPr sz="4400" i="0"/>
            </a:lvl1pPr>
          </a:lstStyle>
          <a:p>
            <a:r>
              <a:rPr lang="en-US" dirty="0"/>
              <a:t>Divider Title</a:t>
            </a:r>
          </a:p>
        </p:txBody>
      </p:sp>
      <p:sp>
        <p:nvSpPr>
          <p:cNvPr id="3" name="Text Placeholder 2"/>
          <p:cNvSpPr>
            <a:spLocks noGrp="1"/>
          </p:cNvSpPr>
          <p:nvPr>
            <p:ph type="body" idx="1" hasCustomPrompt="1"/>
          </p:nvPr>
        </p:nvSpPr>
        <p:spPr>
          <a:xfrm>
            <a:off x="831851" y="4117578"/>
            <a:ext cx="10515600" cy="672450"/>
          </a:xfrm>
        </p:spPr>
        <p:txBody>
          <a:bodyPr>
            <a:normAutofit/>
          </a:bodyPr>
          <a:lstStyle>
            <a:lvl1pPr marL="0" indent="0">
              <a:buNone/>
              <a:defRPr sz="2800" b="1" i="1">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290825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0" name="Text Placeholder 9"/>
          <p:cNvSpPr>
            <a:spLocks noGrp="1"/>
          </p:cNvSpPr>
          <p:nvPr>
            <p:ph type="body" sz="quarter" idx="13"/>
          </p:nvPr>
        </p:nvSpPr>
        <p:spPr>
          <a:xfrm>
            <a:off x="838200" y="1825625"/>
            <a:ext cx="1051560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11"/>
          <p:cNvSpPr>
            <a:spLocks noGrp="1"/>
          </p:cNvSpPr>
          <p:nvPr>
            <p:ph type="sldNum" sz="quarter" idx="14"/>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6"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638452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4"/>
          </p:nvPr>
        </p:nvSpPr>
        <p:spPr>
          <a:xfrm>
            <a:off x="6172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0"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8037455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1" name="Picture 1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Placeholder 1"/>
          <p:cNvSpPr>
            <a:spLocks noGrp="1"/>
          </p:cNvSpPr>
          <p:nvPr>
            <p:ph type="title"/>
          </p:nvPr>
        </p:nvSpPr>
        <p:spPr>
          <a:xfrm>
            <a:off x="838200" y="556181"/>
            <a:ext cx="10515600" cy="553336"/>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838200" y="14288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Slide Number Placeholder 25"/>
          <p:cNvSpPr>
            <a:spLocks noGrp="1"/>
          </p:cNvSpPr>
          <p:nvPr>
            <p:ph type="sldNum" sz="quarter" idx="4"/>
          </p:nvPr>
        </p:nvSpPr>
        <p:spPr>
          <a:xfrm>
            <a:off x="513761" y="6205393"/>
            <a:ext cx="648879" cy="365125"/>
          </a:xfrm>
          <a:prstGeom prst="rect">
            <a:avLst/>
          </a:prstGeom>
        </p:spPr>
        <p:txBody>
          <a:bodyPr vert="horz" lIns="91440" tIns="45720" rIns="91440" bIns="45720" rtlCol="0" anchor="ctr"/>
          <a:lstStyle>
            <a:lvl1pPr algn="l">
              <a:defRPr sz="1200">
                <a:solidFill>
                  <a:schemeClr val="bg1"/>
                </a:solidFill>
              </a:defRPr>
            </a:lvl1p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067090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sldNum="0" hdr="0" ftr="0" dt="0"/>
  <p:txStyles>
    <p:titleStyle>
      <a:lvl1pPr algn="l" defTabSz="914400" rtl="0" eaLnBrk="1" latinLnBrk="0" hangingPunct="1">
        <a:lnSpc>
          <a:spcPct val="90000"/>
        </a:lnSpc>
        <a:spcBef>
          <a:spcPct val="0"/>
        </a:spcBef>
        <a:buNone/>
        <a:defRPr sz="3400" b="1" i="0" kern="1200">
          <a:solidFill>
            <a:srgbClr val="0066A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Clr>
          <a:srgbClr val="0066A1"/>
        </a:buClr>
        <a:buFont typeface="LucidaGrande"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66A1"/>
        </a:buClr>
        <a:buFont typeface="LucidaGrande"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66A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66A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66A1"/>
        </a:buClr>
        <a:buFont typeface="Courier New"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30.jp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10058400" y="1554480"/>
            <a:ext cx="1463040" cy="1463040"/>
          </a:xfrm>
          <a:prstGeom prst="rect">
            <a:avLst/>
          </a:prstGeom>
          <a:noFill/>
          <a:ln>
            <a:noFill/>
          </a:ln>
        </p:spPr>
      </p:pic>
      <p:sp>
        <p:nvSpPr>
          <p:cNvPr id="72" name="Google Shape;72;p15"/>
          <p:cNvSpPr txBox="1"/>
          <p:nvPr/>
        </p:nvSpPr>
        <p:spPr>
          <a:xfrm>
            <a:off x="2850090" y="1554465"/>
            <a:ext cx="6492300" cy="3462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s-AR" sz="4800" b="1" i="0" u="none" strike="noStrike" cap="none">
                <a:solidFill>
                  <a:srgbClr val="434343"/>
                </a:solidFill>
              </a:rPr>
              <a:t>Detección de fallas en sensores de torres meteorológicas</a:t>
            </a:r>
            <a:endParaRPr sz="4800" b="1" strike="noStrike">
              <a:solidFill>
                <a:srgbClr val="434343"/>
              </a:solidFill>
            </a:endParaRPr>
          </a:p>
        </p:txBody>
      </p:sp>
      <p:sp>
        <p:nvSpPr>
          <p:cNvPr id="73" name="Google Shape;73;p15"/>
          <p:cNvSpPr txBox="1"/>
          <p:nvPr/>
        </p:nvSpPr>
        <p:spPr>
          <a:xfrm>
            <a:off x="3558100" y="6284125"/>
            <a:ext cx="5698200" cy="346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AR">
                <a:solidFill>
                  <a:srgbClr val="434343"/>
                </a:solidFill>
              </a:rPr>
              <a:t>Franco Piergallini Guida, Filippo Visco-Comandini, Máximo Iaconis</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1564450" y="2288100"/>
            <a:ext cx="8488200" cy="35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Poner las formulas </a:t>
            </a:r>
            <a:endParaRPr sz="1800">
              <a:solidFill>
                <a:srgbClr val="434343"/>
              </a:solidFill>
            </a:endParaRPr>
          </a:p>
          <a:p>
            <a:pPr marL="0" lvl="0" indent="0" algn="l" rtl="0">
              <a:spcBef>
                <a:spcPts val="0"/>
              </a:spcBef>
              <a:spcAft>
                <a:spcPts val="0"/>
              </a:spcAft>
              <a:buNone/>
            </a:pPr>
            <a:endParaRPr sz="1800">
              <a:solidFill>
                <a:srgbClr val="434343"/>
              </a:solidFill>
            </a:endParaRPr>
          </a:p>
          <a:p>
            <a:pPr marL="457200" lvl="0" indent="-342900" algn="l" rtl="0">
              <a:spcBef>
                <a:spcPts val="0"/>
              </a:spcBef>
              <a:spcAft>
                <a:spcPts val="0"/>
              </a:spcAft>
              <a:buClr>
                <a:srgbClr val="434343"/>
              </a:buClr>
              <a:buSzPts val="1800"/>
              <a:buAutoNum type="arabicPeriod"/>
            </a:pPr>
            <a:r>
              <a:rPr lang="es-AR" sz="1800" b="1" i="1">
                <a:solidFill>
                  <a:srgbClr val="434343"/>
                </a:solidFill>
              </a:rPr>
              <a:t>Ratio: 	</a:t>
            </a:r>
            <a:r>
              <a:rPr lang="es-AR" sz="1800">
                <a:solidFill>
                  <a:srgbClr val="434343"/>
                </a:solidFill>
              </a:rPr>
              <a:t>m</a:t>
            </a:r>
            <a:r>
              <a:rPr lang="es-AR" sz="1800" baseline="-25000">
                <a:solidFill>
                  <a:srgbClr val="434343"/>
                </a:solidFill>
              </a:rPr>
              <a:t>t</a:t>
            </a:r>
            <a:r>
              <a:rPr lang="es-AR" sz="1800" baseline="30000">
                <a:solidFill>
                  <a:srgbClr val="434343"/>
                </a:solidFill>
              </a:rPr>
              <a:t>j </a:t>
            </a:r>
            <a:r>
              <a:rPr lang="es-AR" sz="1800">
                <a:solidFill>
                  <a:srgbClr val="434343"/>
                </a:solidFill>
              </a:rPr>
              <a:t>∣ m</a:t>
            </a:r>
            <a:r>
              <a:rPr lang="es-AR" sz="1800" baseline="-25000">
                <a:solidFill>
                  <a:srgbClr val="434343"/>
                </a:solidFill>
              </a:rPr>
              <a:t>t</a:t>
            </a:r>
            <a:r>
              <a:rPr lang="es-AR" sz="1800" baseline="30000">
                <a:solidFill>
                  <a:srgbClr val="434343"/>
                </a:solidFill>
              </a:rPr>
              <a:t>i</a:t>
            </a:r>
            <a:br>
              <a:rPr lang="es-AR" sz="1800">
                <a:solidFill>
                  <a:srgbClr val="434343"/>
                </a:solidFill>
              </a:rPr>
            </a:br>
            <a:endParaRPr sz="1800">
              <a:solidFill>
                <a:srgbClr val="434343"/>
              </a:solidFill>
            </a:endParaRPr>
          </a:p>
          <a:p>
            <a:pPr marL="457200" lvl="0" indent="-342900" algn="l" rtl="0">
              <a:spcBef>
                <a:spcPts val="0"/>
              </a:spcBef>
              <a:spcAft>
                <a:spcPts val="0"/>
              </a:spcAft>
              <a:buClr>
                <a:srgbClr val="434343"/>
              </a:buClr>
              <a:buSzPts val="1800"/>
              <a:buAutoNum type="arabicPeriod"/>
            </a:pPr>
            <a:r>
              <a:rPr lang="es-AR" sz="1800" b="1" i="1">
                <a:solidFill>
                  <a:srgbClr val="434343"/>
                </a:solidFill>
              </a:rPr>
              <a:t>Correlación Pearson:	</a:t>
            </a:r>
            <a:r>
              <a:rPr lang="es-AR" sz="1800">
                <a:solidFill>
                  <a:srgbClr val="434343"/>
                </a:solidFill>
              </a:rPr>
              <a:t>C</a:t>
            </a:r>
            <a:r>
              <a:rPr lang="es-AR" sz="1800" baseline="-25000">
                <a:solidFill>
                  <a:srgbClr val="434343"/>
                </a:solidFill>
              </a:rPr>
              <a:t>t,w</a:t>
            </a:r>
            <a:r>
              <a:rPr lang="es-AR" sz="1800" baseline="30000">
                <a:solidFill>
                  <a:srgbClr val="434343"/>
                </a:solidFill>
              </a:rPr>
              <a:t>i,j </a:t>
            </a:r>
            <a:r>
              <a:rPr lang="es-AR" sz="1800">
                <a:solidFill>
                  <a:srgbClr val="434343"/>
                </a:solidFill>
              </a:rPr>
              <a:t> = ρ( m</a:t>
            </a:r>
            <a:r>
              <a:rPr lang="es-AR" sz="1800" baseline="-25000">
                <a:solidFill>
                  <a:srgbClr val="434343"/>
                </a:solidFill>
              </a:rPr>
              <a:t>t,w</a:t>
            </a:r>
            <a:r>
              <a:rPr lang="es-AR" sz="1800" baseline="30000">
                <a:solidFill>
                  <a:srgbClr val="434343"/>
                </a:solidFill>
              </a:rPr>
              <a:t>i </a:t>
            </a:r>
            <a:r>
              <a:rPr lang="es-AR" sz="1800">
                <a:solidFill>
                  <a:srgbClr val="434343"/>
                </a:solidFill>
              </a:rPr>
              <a:t>∣ m</a:t>
            </a:r>
            <a:r>
              <a:rPr lang="es-AR" sz="1800" baseline="-25000">
                <a:solidFill>
                  <a:srgbClr val="434343"/>
                </a:solidFill>
              </a:rPr>
              <a:t>t,w</a:t>
            </a:r>
            <a:r>
              <a:rPr lang="es-AR" sz="1800" baseline="30000">
                <a:solidFill>
                  <a:srgbClr val="434343"/>
                </a:solidFill>
              </a:rPr>
              <a:t>j</a:t>
            </a:r>
            <a:r>
              <a:rPr lang="es-AR" sz="1800">
                <a:solidFill>
                  <a:srgbClr val="434343"/>
                </a:solidFill>
              </a:rPr>
              <a:t>  )</a:t>
            </a:r>
            <a:br>
              <a:rPr lang="es-AR" sz="1800">
                <a:solidFill>
                  <a:srgbClr val="434343"/>
                </a:solidFill>
              </a:rPr>
            </a:br>
            <a:endParaRPr sz="1800">
              <a:solidFill>
                <a:srgbClr val="434343"/>
              </a:solidFill>
            </a:endParaRPr>
          </a:p>
          <a:p>
            <a:pPr marL="457200" lvl="0" indent="-342900" algn="l" rtl="0">
              <a:spcBef>
                <a:spcPts val="0"/>
              </a:spcBef>
              <a:spcAft>
                <a:spcPts val="0"/>
              </a:spcAft>
              <a:buClr>
                <a:srgbClr val="434343"/>
              </a:buClr>
              <a:buSzPts val="1800"/>
              <a:buAutoNum type="arabicPeriod"/>
            </a:pPr>
            <a:r>
              <a:rPr lang="es-AR" sz="1800" b="1" i="1">
                <a:solidFill>
                  <a:srgbClr val="434343"/>
                </a:solidFill>
              </a:rPr>
              <a:t>Diferencia:	</a:t>
            </a:r>
            <a:r>
              <a:rPr lang="es-AR" sz="1800">
                <a:solidFill>
                  <a:srgbClr val="434343"/>
                </a:solidFill>
              </a:rPr>
              <a:t>m</a:t>
            </a:r>
            <a:r>
              <a:rPr lang="es-AR" sz="1800" baseline="-25000">
                <a:solidFill>
                  <a:srgbClr val="434343"/>
                </a:solidFill>
              </a:rPr>
              <a:t>t</a:t>
            </a:r>
            <a:r>
              <a:rPr lang="es-AR" sz="1800" baseline="30000">
                <a:solidFill>
                  <a:srgbClr val="434343"/>
                </a:solidFill>
              </a:rPr>
              <a:t>j </a:t>
            </a:r>
            <a:r>
              <a:rPr lang="es-AR" sz="1800">
                <a:solidFill>
                  <a:srgbClr val="434343"/>
                </a:solidFill>
              </a:rPr>
              <a:t>- m</a:t>
            </a:r>
            <a:r>
              <a:rPr lang="es-AR" sz="1800" baseline="-25000">
                <a:solidFill>
                  <a:srgbClr val="434343"/>
                </a:solidFill>
              </a:rPr>
              <a:t>t</a:t>
            </a:r>
            <a:r>
              <a:rPr lang="es-AR" sz="1800" baseline="30000">
                <a:solidFill>
                  <a:srgbClr val="434343"/>
                </a:solidFill>
              </a:rPr>
              <a:t>i</a:t>
            </a:r>
            <a:endParaRPr sz="1800">
              <a:solidFill>
                <a:srgbClr val="434343"/>
              </a:solidFill>
            </a:endParaRPr>
          </a:p>
        </p:txBody>
      </p:sp>
      <p:sp>
        <p:nvSpPr>
          <p:cNvPr id="160" name="Google Shape;160;p24"/>
          <p:cNvSpPr txBox="1"/>
          <p:nvPr/>
        </p:nvSpPr>
        <p:spPr>
          <a:xfrm>
            <a:off x="1716450" y="340525"/>
            <a:ext cx="80589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Comparación de series temporales</a:t>
            </a:r>
            <a:endParaRPr sz="4800" b="1">
              <a:solidFill>
                <a:srgbClr val="434343"/>
              </a:solidFill>
            </a:endParaRPr>
          </a:p>
        </p:txBody>
      </p:sp>
      <p:sp>
        <p:nvSpPr>
          <p:cNvPr id="161" name="Google Shape;161;p24"/>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Detección de fallas</a:t>
            </a:r>
            <a:endParaRPr b="1"/>
          </a:p>
        </p:txBody>
      </p:sp>
      <p:pic>
        <p:nvPicPr>
          <p:cNvPr id="162" name="Google Shape;162;p24"/>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1962600" y="35007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Flagging - parameter tuning</a:t>
            </a:r>
            <a:endParaRPr sz="4800" b="1">
              <a:solidFill>
                <a:srgbClr val="434343"/>
              </a:solidFill>
            </a:endParaRPr>
          </a:p>
        </p:txBody>
      </p:sp>
      <p:sp>
        <p:nvSpPr>
          <p:cNvPr id="168" name="Google Shape;168;p25"/>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Detección de fallas</a:t>
            </a:r>
            <a:endParaRPr b="1"/>
          </a:p>
        </p:txBody>
      </p:sp>
      <p:pic>
        <p:nvPicPr>
          <p:cNvPr id="169" name="Google Shape;169;p25"/>
          <p:cNvPicPr preferRelativeResize="0"/>
          <p:nvPr/>
        </p:nvPicPr>
        <p:blipFill rotWithShape="1">
          <a:blip r:embed="rId3">
            <a:alphaModFix/>
          </a:blip>
          <a:srcRect/>
          <a:stretch/>
        </p:blipFill>
        <p:spPr>
          <a:xfrm>
            <a:off x="101400" y="35655"/>
            <a:ext cx="1463040" cy="1463040"/>
          </a:xfrm>
          <a:prstGeom prst="rect">
            <a:avLst/>
          </a:prstGeom>
          <a:noFill/>
          <a:ln>
            <a:noFill/>
          </a:ln>
        </p:spPr>
      </p:pic>
      <p:pic>
        <p:nvPicPr>
          <p:cNvPr id="170" name="Google Shape;170;p25"/>
          <p:cNvPicPr preferRelativeResize="0"/>
          <p:nvPr/>
        </p:nvPicPr>
        <p:blipFill rotWithShape="1">
          <a:blip r:embed="rId4">
            <a:alphaModFix/>
          </a:blip>
          <a:srcRect l="7595" t="21254" b="9219"/>
          <a:stretch/>
        </p:blipFill>
        <p:spPr>
          <a:xfrm>
            <a:off x="269275" y="2601875"/>
            <a:ext cx="6161249" cy="2980000"/>
          </a:xfrm>
          <a:prstGeom prst="rect">
            <a:avLst/>
          </a:prstGeom>
          <a:noFill/>
          <a:ln>
            <a:noFill/>
          </a:ln>
        </p:spPr>
      </p:pic>
      <p:pic>
        <p:nvPicPr>
          <p:cNvPr id="171" name="Google Shape;171;p25"/>
          <p:cNvPicPr preferRelativeResize="0"/>
          <p:nvPr/>
        </p:nvPicPr>
        <p:blipFill>
          <a:blip r:embed="rId5">
            <a:alphaModFix/>
          </a:blip>
          <a:stretch>
            <a:fillRect/>
          </a:stretch>
        </p:blipFill>
        <p:spPr>
          <a:xfrm>
            <a:off x="6471650" y="2182038"/>
            <a:ext cx="5456675" cy="38196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Lógica - Algoritmos</a:t>
            </a:r>
            <a:endParaRPr sz="4800" b="1">
              <a:solidFill>
                <a:srgbClr val="434343"/>
              </a:solidFill>
            </a:endParaRPr>
          </a:p>
        </p:txBody>
      </p:sp>
      <p:sp>
        <p:nvSpPr>
          <p:cNvPr id="177" name="Google Shape;177;p26"/>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Detección de fallas</a:t>
            </a:r>
            <a:endParaRPr b="1"/>
          </a:p>
        </p:txBody>
      </p:sp>
      <p:pic>
        <p:nvPicPr>
          <p:cNvPr id="178" name="Google Shape;178;p26"/>
          <p:cNvPicPr preferRelativeResize="0"/>
          <p:nvPr/>
        </p:nvPicPr>
        <p:blipFill rotWithShape="1">
          <a:blip r:embed="rId3">
            <a:alphaModFix/>
          </a:blip>
          <a:srcRect/>
          <a:stretch/>
        </p:blipFill>
        <p:spPr>
          <a:xfrm>
            <a:off x="101400" y="35655"/>
            <a:ext cx="1463040" cy="1463040"/>
          </a:xfrm>
          <a:prstGeom prst="rect">
            <a:avLst/>
          </a:prstGeom>
          <a:noFill/>
          <a:ln>
            <a:noFill/>
          </a:ln>
        </p:spPr>
      </p:pic>
      <p:graphicFrame>
        <p:nvGraphicFramePr>
          <p:cNvPr id="179" name="Google Shape;179;p26"/>
          <p:cNvGraphicFramePr/>
          <p:nvPr/>
        </p:nvGraphicFramePr>
        <p:xfrm>
          <a:off x="406425" y="1734000"/>
          <a:ext cx="3000000" cy="3000000"/>
        </p:xfrm>
        <a:graphic>
          <a:graphicData uri="http://schemas.openxmlformats.org/drawingml/2006/table">
            <a:tbl>
              <a:tblPr>
                <a:noFill/>
                <a:tableStyleId>{B966C137-6E30-416C-8FE7-F3A0F192F6B9}</a:tableStyleId>
              </a:tblPr>
              <a:tblGrid>
                <a:gridCol w="1881850">
                  <a:extLst>
                    <a:ext uri="{9D8B030D-6E8A-4147-A177-3AD203B41FA5}">
                      <a16:colId xmlns:a16="http://schemas.microsoft.com/office/drawing/2014/main" val="20000"/>
                    </a:ext>
                  </a:extLst>
                </a:gridCol>
                <a:gridCol w="1031175">
                  <a:extLst>
                    <a:ext uri="{9D8B030D-6E8A-4147-A177-3AD203B41FA5}">
                      <a16:colId xmlns:a16="http://schemas.microsoft.com/office/drawing/2014/main" val="20001"/>
                    </a:ext>
                  </a:extLst>
                </a:gridCol>
                <a:gridCol w="1456525">
                  <a:extLst>
                    <a:ext uri="{9D8B030D-6E8A-4147-A177-3AD203B41FA5}">
                      <a16:colId xmlns:a16="http://schemas.microsoft.com/office/drawing/2014/main" val="20002"/>
                    </a:ext>
                  </a:extLst>
                </a:gridCol>
                <a:gridCol w="1456525">
                  <a:extLst>
                    <a:ext uri="{9D8B030D-6E8A-4147-A177-3AD203B41FA5}">
                      <a16:colId xmlns:a16="http://schemas.microsoft.com/office/drawing/2014/main" val="20003"/>
                    </a:ext>
                  </a:extLst>
                </a:gridCol>
                <a:gridCol w="1456525">
                  <a:extLst>
                    <a:ext uri="{9D8B030D-6E8A-4147-A177-3AD203B41FA5}">
                      <a16:colId xmlns:a16="http://schemas.microsoft.com/office/drawing/2014/main" val="20004"/>
                    </a:ext>
                  </a:extLst>
                </a:gridCol>
                <a:gridCol w="1456525">
                  <a:extLst>
                    <a:ext uri="{9D8B030D-6E8A-4147-A177-3AD203B41FA5}">
                      <a16:colId xmlns:a16="http://schemas.microsoft.com/office/drawing/2014/main" val="20005"/>
                    </a:ext>
                  </a:extLst>
                </a:gridCol>
                <a:gridCol w="1456525">
                  <a:extLst>
                    <a:ext uri="{9D8B030D-6E8A-4147-A177-3AD203B41FA5}">
                      <a16:colId xmlns:a16="http://schemas.microsoft.com/office/drawing/2014/main" val="20006"/>
                    </a:ext>
                  </a:extLst>
                </a:gridCol>
                <a:gridCol w="1456525">
                  <a:extLst>
                    <a:ext uri="{9D8B030D-6E8A-4147-A177-3AD203B41FA5}">
                      <a16:colId xmlns:a16="http://schemas.microsoft.com/office/drawing/2014/main" val="20007"/>
                    </a:ext>
                  </a:extLst>
                </a:gridCol>
              </a:tblGrid>
              <a:tr h="1063475">
                <a:tc>
                  <a:txBody>
                    <a:bodyPr/>
                    <a:lstStyle/>
                    <a:p>
                      <a:pPr marL="0" lvl="0" indent="0" algn="ctr" rtl="0">
                        <a:spcBef>
                          <a:spcPts val="0"/>
                        </a:spcBef>
                        <a:spcAft>
                          <a:spcPts val="0"/>
                        </a:spcAft>
                        <a:buNone/>
                      </a:pPr>
                      <a:r>
                        <a:rPr lang="es-AR" sz="1800" b="1">
                          <a:solidFill>
                            <a:srgbClr val="FFFFFF"/>
                          </a:solidFill>
                        </a:rPr>
                        <a:t>Timestamp</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Ch1</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Ch2</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Correlation</a:t>
                      </a:r>
                      <a:endParaRPr sz="1800" b="1">
                        <a:solidFill>
                          <a:srgbClr val="FFFFFF"/>
                        </a:solidFill>
                      </a:endParaRPr>
                    </a:p>
                  </a:txBody>
                  <a:tcPr marL="91425" marR="91425" marT="91425" marB="91425" anchor="ctr">
                    <a:solidFill>
                      <a:srgbClr val="434343"/>
                    </a:solidFill>
                  </a:tcPr>
                </a:tc>
                <a:tc>
                  <a:txBody>
                    <a:bodyPr/>
                    <a:lstStyle/>
                    <a:p>
                      <a:pPr marL="0" lvl="0" indent="0" algn="l" rtl="0">
                        <a:spcBef>
                          <a:spcPts val="0"/>
                        </a:spcBef>
                        <a:spcAft>
                          <a:spcPts val="0"/>
                        </a:spcAft>
                        <a:buNone/>
                      </a:pPr>
                      <a:r>
                        <a:rPr lang="es-AR" sz="1800" b="1">
                          <a:solidFill>
                            <a:srgbClr val="FFFFFF"/>
                          </a:solidFill>
                        </a:rPr>
                        <a:t>Correlation</a:t>
                      </a:r>
                      <a:endParaRPr sz="1800" b="1">
                        <a:solidFill>
                          <a:srgbClr val="FFFFFF"/>
                        </a:solidFill>
                      </a:endParaRPr>
                    </a:p>
                    <a:p>
                      <a:pPr marL="0" lvl="0" indent="0" algn="ctr" rtl="0">
                        <a:spcBef>
                          <a:spcPts val="0"/>
                        </a:spcBef>
                        <a:spcAft>
                          <a:spcPts val="0"/>
                        </a:spcAft>
                        <a:buNone/>
                      </a:pPr>
                      <a:r>
                        <a:rPr lang="es-AR" sz="1800" b="1">
                          <a:solidFill>
                            <a:srgbClr val="FFFFFF"/>
                          </a:solidFill>
                        </a:rPr>
                        <a:t>Flag</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Ratio</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Ratio</a:t>
                      </a:r>
                      <a:endParaRPr sz="1800" b="1">
                        <a:solidFill>
                          <a:srgbClr val="FFFFFF"/>
                        </a:solidFill>
                      </a:endParaRPr>
                    </a:p>
                    <a:p>
                      <a:pPr marL="0" lvl="0" indent="0" algn="ctr" rtl="0">
                        <a:spcBef>
                          <a:spcPts val="0"/>
                        </a:spcBef>
                        <a:spcAft>
                          <a:spcPts val="0"/>
                        </a:spcAft>
                        <a:buNone/>
                      </a:pPr>
                      <a:r>
                        <a:rPr lang="es-AR" sz="1800" b="1">
                          <a:solidFill>
                            <a:srgbClr val="FFFFFF"/>
                          </a:solidFill>
                        </a:rPr>
                        <a:t>Flag</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Flag</a:t>
                      </a:r>
                      <a:endParaRPr sz="1800" b="1">
                        <a:solidFill>
                          <a:srgbClr val="FFFFFF"/>
                        </a:solidFill>
                      </a:endParaRPr>
                    </a:p>
                  </a:txBody>
                  <a:tcPr marL="91425" marR="91425" marT="91425" marB="91425" anchor="ctr">
                    <a:solidFill>
                      <a:srgbClr val="434343"/>
                    </a:solidFill>
                  </a:tcPr>
                </a:tc>
                <a:extLst>
                  <a:ext uri="{0D108BD9-81ED-4DB2-BD59-A6C34878D82A}">
                    <a16:rowId xmlns:a16="http://schemas.microsoft.com/office/drawing/2014/main" val="10000"/>
                  </a:ext>
                </a:extLst>
              </a:tr>
              <a:tr h="416825">
                <a:tc>
                  <a:txBody>
                    <a:bodyPr/>
                    <a:lstStyle/>
                    <a:p>
                      <a:pPr marL="0" lvl="0" indent="0" algn="ctr" rtl="0">
                        <a:lnSpc>
                          <a:spcPct val="115000"/>
                        </a:lnSpc>
                        <a:spcBef>
                          <a:spcPts val="0"/>
                        </a:spcBef>
                        <a:spcAft>
                          <a:spcPts val="0"/>
                        </a:spcAft>
                        <a:buNone/>
                      </a:pPr>
                      <a:r>
                        <a:rPr lang="es-AR"/>
                        <a:t>2018-01-15 06:50:00</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1.00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1"/>
                  </a:ext>
                </a:extLst>
              </a:tr>
              <a:tr h="432400">
                <a:tc>
                  <a:txBody>
                    <a:bodyPr/>
                    <a:lstStyle/>
                    <a:p>
                      <a:pPr marL="0" lvl="0" indent="0" algn="ctr" rtl="0">
                        <a:spcBef>
                          <a:spcPts val="0"/>
                        </a:spcBef>
                        <a:spcAft>
                          <a:spcPts val="0"/>
                        </a:spcAft>
                        <a:buNone/>
                      </a:pPr>
                      <a:r>
                        <a:rPr lang="es-AR"/>
                        <a:t>2018-01-15 07:00:00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1.00 </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2"/>
                  </a:ext>
                </a:extLst>
              </a:tr>
              <a:tr h="450925">
                <a:tc>
                  <a:txBody>
                    <a:bodyPr/>
                    <a:lstStyle/>
                    <a:p>
                      <a:pPr marL="0" lvl="0" indent="0" algn="ctr" rtl="0">
                        <a:spcBef>
                          <a:spcPts val="0"/>
                        </a:spcBef>
                        <a:spcAft>
                          <a:spcPts val="0"/>
                        </a:spcAft>
                        <a:buNone/>
                      </a:pPr>
                      <a:r>
                        <a:rPr lang="es-AR"/>
                        <a:t>2018-01-15 07:10:00</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7.6</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1.00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3"/>
                  </a:ext>
                </a:extLst>
              </a:tr>
              <a:tr h="395375">
                <a:tc>
                  <a:txBody>
                    <a:bodyPr/>
                    <a:lstStyle/>
                    <a:p>
                      <a:pPr marL="0" lvl="0" indent="0" algn="ctr" rtl="0">
                        <a:spcBef>
                          <a:spcPts val="0"/>
                        </a:spcBef>
                        <a:spcAft>
                          <a:spcPts val="0"/>
                        </a:spcAft>
                        <a:buNone/>
                      </a:pPr>
                      <a:r>
                        <a:rPr lang="es-AR"/>
                        <a:t>2018-01-15 07:20:00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4"/>
                  </a:ext>
                </a:extLst>
              </a:tr>
              <a:tr h="413900">
                <a:tc>
                  <a:txBody>
                    <a:bodyPr/>
                    <a:lstStyle/>
                    <a:p>
                      <a:pPr marL="0" lvl="0" indent="0" algn="ctr" rtl="0">
                        <a:spcBef>
                          <a:spcPts val="0"/>
                        </a:spcBef>
                        <a:spcAft>
                          <a:spcPts val="0"/>
                        </a:spcAft>
                        <a:buNone/>
                      </a:pPr>
                      <a:r>
                        <a:rPr lang="es-AR"/>
                        <a:t>2018-01-15 07:30:00</a:t>
                      </a:r>
                      <a:endParaRPr/>
                    </a:p>
                  </a:txBody>
                  <a:tcPr marL="91425" marR="91425" marT="91425" marB="91425"/>
                </a:tc>
                <a:tc>
                  <a:txBody>
                    <a:bodyPr/>
                    <a:lstStyle/>
                    <a:p>
                      <a:pPr marL="0" lvl="0" indent="0" algn="ctr" rtl="0">
                        <a:spcBef>
                          <a:spcPts val="0"/>
                        </a:spcBef>
                        <a:spcAft>
                          <a:spcPts val="0"/>
                        </a:spcAft>
                        <a:buNone/>
                      </a:pPr>
                      <a:r>
                        <a:rPr lang="es-AR"/>
                        <a:t>3.4</a:t>
                      </a:r>
                      <a:endParaRPr/>
                    </a:p>
                  </a:txBody>
                  <a:tcPr marL="91425" marR="91425" marT="91425" marB="91425"/>
                </a:tc>
                <a:tc>
                  <a:txBody>
                    <a:bodyPr/>
                    <a:lstStyle/>
                    <a:p>
                      <a:pPr marL="0" lvl="0" indent="0" algn="ctr" rtl="0">
                        <a:spcBef>
                          <a:spcPts val="0"/>
                        </a:spcBef>
                        <a:spcAft>
                          <a:spcPts val="0"/>
                        </a:spcAft>
                        <a:buNone/>
                      </a:pPr>
                      <a:r>
                        <a:rPr lang="es-AR"/>
                        <a:t>8.3</a:t>
                      </a:r>
                      <a:endParaRPr/>
                    </a:p>
                  </a:txBody>
                  <a:tcPr marL="91425" marR="91425" marT="91425" marB="91425"/>
                </a:tc>
                <a:tc>
                  <a:txBody>
                    <a:bodyPr/>
                    <a:lstStyle/>
                    <a:p>
                      <a:pPr marL="0" lvl="0" indent="0" algn="ctr" rtl="0">
                        <a:spcBef>
                          <a:spcPts val="0"/>
                        </a:spcBef>
                        <a:spcAft>
                          <a:spcPts val="0"/>
                        </a:spcAft>
                        <a:buNone/>
                      </a:pPr>
                      <a:r>
                        <a:rPr lang="es-AR"/>
                        <a:t>-0.73</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0.41</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5"/>
                  </a:ext>
                </a:extLst>
              </a:tr>
              <a:tr h="450925">
                <a:tc>
                  <a:txBody>
                    <a:bodyPr/>
                    <a:lstStyle/>
                    <a:p>
                      <a:pPr marL="0" lvl="0" indent="0" algn="ctr" rtl="0">
                        <a:spcBef>
                          <a:spcPts val="0"/>
                        </a:spcBef>
                        <a:spcAft>
                          <a:spcPts val="0"/>
                        </a:spcAft>
                        <a:buNone/>
                      </a:pPr>
                      <a:r>
                        <a:rPr lang="es-AR"/>
                        <a:t>2018-01-15 07:40:00</a:t>
                      </a:r>
                      <a:endParaRPr/>
                    </a:p>
                  </a:txBody>
                  <a:tcPr marL="91425" marR="91425" marT="91425" marB="91425"/>
                </a:tc>
                <a:tc>
                  <a:txBody>
                    <a:bodyPr/>
                    <a:lstStyle/>
                    <a:p>
                      <a:pPr marL="0" lvl="0" indent="0" algn="ctr" rtl="0">
                        <a:spcBef>
                          <a:spcPts val="0"/>
                        </a:spcBef>
                        <a:spcAft>
                          <a:spcPts val="0"/>
                        </a:spcAft>
                        <a:buNone/>
                      </a:pPr>
                      <a:r>
                        <a:rPr lang="es-AR"/>
                        <a:t>0.6</a:t>
                      </a:r>
                      <a:endParaRPr/>
                    </a:p>
                  </a:txBody>
                  <a:tcPr marL="91425" marR="91425" marT="91425" marB="91425"/>
                </a:tc>
                <a:tc>
                  <a:txBody>
                    <a:bodyPr/>
                    <a:lstStyle/>
                    <a:p>
                      <a:pPr marL="0" lvl="0" indent="0" algn="ctr" rtl="0">
                        <a:spcBef>
                          <a:spcPts val="0"/>
                        </a:spcBef>
                        <a:spcAft>
                          <a:spcPts val="0"/>
                        </a:spcAft>
                        <a:buNone/>
                      </a:pPr>
                      <a:r>
                        <a:rPr lang="es-AR"/>
                        <a:t>7.8</a:t>
                      </a:r>
                      <a:endParaRPr/>
                    </a:p>
                  </a:txBody>
                  <a:tcPr marL="91425" marR="91425" marT="91425" marB="91425"/>
                </a:tc>
                <a:tc>
                  <a:txBody>
                    <a:bodyPr/>
                    <a:lstStyle/>
                    <a:p>
                      <a:pPr marL="0" lvl="0" indent="0" algn="ctr" rtl="0">
                        <a:spcBef>
                          <a:spcPts val="0"/>
                        </a:spcBef>
                        <a:spcAft>
                          <a:spcPts val="0"/>
                        </a:spcAft>
                        <a:buNone/>
                      </a:pPr>
                      <a:r>
                        <a:rPr lang="es-AR"/>
                        <a:t>-0.23</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0.07</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extLst>
                  <a:ext uri="{0D108BD9-81ED-4DB2-BD59-A6C34878D82A}">
                    <a16:rowId xmlns:a16="http://schemas.microsoft.com/office/drawing/2014/main" val="10006"/>
                  </a:ext>
                </a:extLst>
              </a:tr>
              <a:tr h="478675">
                <a:tc>
                  <a:txBody>
                    <a:bodyPr/>
                    <a:lstStyle/>
                    <a:p>
                      <a:pPr marL="0" lvl="0" indent="0" algn="ctr" rtl="0">
                        <a:spcBef>
                          <a:spcPts val="0"/>
                        </a:spcBef>
                        <a:spcAft>
                          <a:spcPts val="0"/>
                        </a:spcAft>
                        <a:buNone/>
                      </a:pPr>
                      <a:r>
                        <a:rPr lang="es-AR"/>
                        <a:t>2018-01-15 07:50:00</a:t>
                      </a:r>
                      <a:endParaRPr/>
                    </a:p>
                  </a:txBody>
                  <a:tcPr marL="91425" marR="91425" marT="91425" marB="91425"/>
                </a:tc>
                <a:tc>
                  <a:txBody>
                    <a:bodyPr/>
                    <a:lstStyle/>
                    <a:p>
                      <a:pPr marL="0" lvl="0" indent="0" algn="ctr" rtl="0">
                        <a:spcBef>
                          <a:spcPts val="0"/>
                        </a:spcBef>
                        <a:spcAft>
                          <a:spcPts val="0"/>
                        </a:spcAft>
                        <a:buNone/>
                      </a:pPr>
                      <a:r>
                        <a:rPr lang="es-AR"/>
                        <a:t>0.6</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0.44</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0.07</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185" name="Google Shape;185;p27"/>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7"/>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7" name="Google Shape;187;p27"/>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188" name="Google Shape;188;p27"/>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Validación</a:t>
            </a:r>
            <a:endParaRPr sz="2400">
              <a:solidFill>
                <a:srgbClr val="434343"/>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Validación</a:t>
            </a:r>
            <a:endParaRPr sz="4800" b="1">
              <a:solidFill>
                <a:srgbClr val="434343"/>
              </a:solidFill>
            </a:endParaRPr>
          </a:p>
        </p:txBody>
      </p:sp>
      <p:sp>
        <p:nvSpPr>
          <p:cNvPr id="194" name="Google Shape;194;p28"/>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Validación</a:t>
            </a:r>
            <a:endParaRPr b="1"/>
          </a:p>
        </p:txBody>
      </p:sp>
      <p:pic>
        <p:nvPicPr>
          <p:cNvPr id="195" name="Google Shape;195;p28"/>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201" name="Google Shape;201;p29"/>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9"/>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3" name="Google Shape;203;p29"/>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204" name="Google Shape;204;p29"/>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Trabajos futuro</a:t>
            </a:r>
            <a:endParaRPr sz="24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Trabajos futuros</a:t>
            </a:r>
            <a:endParaRPr sz="4800" b="1">
              <a:solidFill>
                <a:srgbClr val="434343"/>
              </a:solidFill>
            </a:endParaRPr>
          </a:p>
        </p:txBody>
      </p:sp>
      <p:sp>
        <p:nvSpPr>
          <p:cNvPr id="210" name="Google Shape;210;p30"/>
          <p:cNvSpPr txBox="1"/>
          <p:nvPr/>
        </p:nvSpPr>
        <p:spPr>
          <a:xfrm>
            <a:off x="1095600" y="2938900"/>
            <a:ext cx="10000800" cy="15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En trabajos futuros investigaremos la forma de integrar otras métricas provistas por SCADA de los sensores, como el Standard Deviation, Minimum and Maximum, al análisis de detección de anomalías en series temporales, como también el potencial de integrar técnicas de machine learning o deep learning al análisis.</a:t>
            </a:r>
            <a:br>
              <a:rPr lang="es-AR" sz="1800">
                <a:solidFill>
                  <a:srgbClr val="434343"/>
                </a:solidFill>
              </a:rPr>
            </a:br>
            <a:endParaRPr sz="1800">
              <a:solidFill>
                <a:srgbClr val="434343"/>
              </a:solidFill>
            </a:endParaRPr>
          </a:p>
        </p:txBody>
      </p:sp>
      <p:sp>
        <p:nvSpPr>
          <p:cNvPr id="211" name="Google Shape;211;p30"/>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Trabajos futuros</a:t>
            </a:r>
            <a:endParaRPr b="1"/>
          </a:p>
        </p:txBody>
      </p:sp>
      <p:pic>
        <p:nvPicPr>
          <p:cNvPr id="212" name="Google Shape;212;p30"/>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79" name="Google Shape;79;p16"/>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6"/>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6"/>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Torres meteorológicas</a:t>
            </a:r>
            <a:endParaRPr sz="240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Fallas en los sensores</a:t>
            </a:r>
            <a:endParaRPr sz="240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Detección de fallas</a:t>
            </a:r>
            <a:endParaRPr sz="240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Validación</a:t>
            </a:r>
            <a:endParaRPr sz="240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Trabajos futuro</a:t>
            </a:r>
            <a:endParaRPr sz="2400">
              <a:solidFill>
                <a:srgbClr val="434343"/>
              </a:solidFill>
            </a:endParaRPr>
          </a:p>
        </p:txBody>
      </p:sp>
      <p:pic>
        <p:nvPicPr>
          <p:cNvPr id="82" name="Google Shape;82;p16"/>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88" name="Google Shape;88;p17"/>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7"/>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0" name="Google Shape;90;p17"/>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91" name="Google Shape;91;p17"/>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Torres meteorológicas</a:t>
            </a:r>
            <a:endParaRPr sz="2400">
              <a:solidFill>
                <a:srgbClr val="434343"/>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Torres meteorológicas</a:t>
            </a:r>
            <a:endParaRPr sz="4800" b="1">
              <a:solidFill>
                <a:srgbClr val="434343"/>
              </a:solidFill>
            </a:endParaRPr>
          </a:p>
        </p:txBody>
      </p:sp>
      <p:pic>
        <p:nvPicPr>
          <p:cNvPr id="97" name="Google Shape;97;p18"/>
          <p:cNvPicPr preferRelativeResize="0"/>
          <p:nvPr/>
        </p:nvPicPr>
        <p:blipFill>
          <a:blip r:embed="rId3">
            <a:alphaModFix/>
          </a:blip>
          <a:stretch>
            <a:fillRect/>
          </a:stretch>
        </p:blipFill>
        <p:spPr>
          <a:xfrm>
            <a:off x="152400" y="1241025"/>
            <a:ext cx="3562644" cy="5464576"/>
          </a:xfrm>
          <a:prstGeom prst="rect">
            <a:avLst/>
          </a:prstGeom>
          <a:noFill/>
          <a:ln>
            <a:noFill/>
          </a:ln>
        </p:spPr>
      </p:pic>
      <p:pic>
        <p:nvPicPr>
          <p:cNvPr id="98" name="Google Shape;98;p18"/>
          <p:cNvPicPr preferRelativeResize="0"/>
          <p:nvPr/>
        </p:nvPicPr>
        <p:blipFill>
          <a:blip r:embed="rId4">
            <a:alphaModFix/>
          </a:blip>
          <a:stretch>
            <a:fillRect/>
          </a:stretch>
        </p:blipFill>
        <p:spPr>
          <a:xfrm>
            <a:off x="8479488" y="4107270"/>
            <a:ext cx="3486150" cy="2286000"/>
          </a:xfrm>
          <a:prstGeom prst="rect">
            <a:avLst/>
          </a:prstGeom>
          <a:noFill/>
          <a:ln>
            <a:noFill/>
          </a:ln>
        </p:spPr>
      </p:pic>
      <p:pic>
        <p:nvPicPr>
          <p:cNvPr id="99" name="Google Shape;99;p18"/>
          <p:cNvPicPr preferRelativeResize="0"/>
          <p:nvPr/>
        </p:nvPicPr>
        <p:blipFill rotWithShape="1">
          <a:blip r:embed="rId5">
            <a:alphaModFix/>
          </a:blip>
          <a:srcRect/>
          <a:stretch/>
        </p:blipFill>
        <p:spPr>
          <a:xfrm>
            <a:off x="101400" y="35655"/>
            <a:ext cx="1463040" cy="1463040"/>
          </a:xfrm>
          <a:prstGeom prst="rect">
            <a:avLst/>
          </a:prstGeom>
          <a:noFill/>
          <a:ln>
            <a:noFill/>
          </a:ln>
        </p:spPr>
      </p:pic>
      <p:sp>
        <p:nvSpPr>
          <p:cNvPr id="100" name="Google Shape;100;p18"/>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Torres meteorológicas</a:t>
            </a:r>
            <a:endParaRPr b="1"/>
          </a:p>
        </p:txBody>
      </p:sp>
      <p:sp>
        <p:nvSpPr>
          <p:cNvPr id="101" name="Google Shape;101;p18"/>
          <p:cNvSpPr txBox="1"/>
          <p:nvPr/>
        </p:nvSpPr>
        <p:spPr>
          <a:xfrm>
            <a:off x="4103650" y="1607650"/>
            <a:ext cx="6384000" cy="15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Configuración estándar de una torre meteorológica</a:t>
            </a:r>
            <a:r>
              <a:rPr lang="es-AR" sz="1800">
                <a:solidFill>
                  <a:srgbClr val="434343"/>
                </a:solidFill>
              </a:rPr>
              <a:t>:</a:t>
            </a:r>
            <a:endParaRPr sz="1800">
              <a:solidFill>
                <a:srgbClr val="434343"/>
              </a:solidFill>
            </a:endParaRPr>
          </a:p>
          <a:p>
            <a:pPr marL="0" lvl="0" indent="0" algn="l" rtl="0">
              <a:spcBef>
                <a:spcPts val="0"/>
              </a:spcBef>
              <a:spcAft>
                <a:spcPts val="0"/>
              </a:spcAft>
              <a:buNone/>
            </a:pPr>
            <a:endParaRPr sz="1800">
              <a:solidFill>
                <a:srgbClr val="434343"/>
              </a:solidFill>
            </a:endParaRPr>
          </a:p>
          <a:p>
            <a:pPr marL="457200" lvl="0" indent="-342900" algn="l" rtl="0">
              <a:spcBef>
                <a:spcPts val="0"/>
              </a:spcBef>
              <a:spcAft>
                <a:spcPts val="0"/>
              </a:spcAft>
              <a:buClr>
                <a:srgbClr val="434343"/>
              </a:buClr>
              <a:buSzPts val="1800"/>
              <a:buChar char="➔"/>
            </a:pPr>
            <a:r>
              <a:rPr lang="es-AR" sz="1800">
                <a:solidFill>
                  <a:srgbClr val="434343"/>
                </a:solidFill>
              </a:rPr>
              <a:t>6 anemómetros (puestos a tres alturas distintas)</a:t>
            </a:r>
            <a:endParaRPr sz="1800">
              <a:solidFill>
                <a:srgbClr val="434343"/>
              </a:solidFill>
            </a:endParaRPr>
          </a:p>
          <a:p>
            <a:pPr marL="457200" lvl="0" indent="-342900" algn="l" rtl="0">
              <a:spcBef>
                <a:spcPts val="0"/>
              </a:spcBef>
              <a:spcAft>
                <a:spcPts val="0"/>
              </a:spcAft>
              <a:buClr>
                <a:srgbClr val="434343"/>
              </a:buClr>
              <a:buSzPts val="1800"/>
              <a:buChar char="➔"/>
            </a:pPr>
            <a:r>
              <a:rPr lang="es-AR" sz="1800">
                <a:solidFill>
                  <a:srgbClr val="434343"/>
                </a:solidFill>
              </a:rPr>
              <a:t>2 veletas (puestas a la misma altura)</a:t>
            </a:r>
            <a:endParaRPr sz="1800">
              <a:solidFill>
                <a:srgbClr val="434343"/>
              </a:solidFill>
            </a:endParaRPr>
          </a:p>
          <a:p>
            <a:pPr marL="457200" lvl="0" indent="-342900" algn="l" rtl="0">
              <a:spcBef>
                <a:spcPts val="0"/>
              </a:spcBef>
              <a:spcAft>
                <a:spcPts val="0"/>
              </a:spcAft>
              <a:buClr>
                <a:srgbClr val="434343"/>
              </a:buClr>
              <a:buSzPts val="1800"/>
              <a:buChar char="➔"/>
            </a:pPr>
            <a:r>
              <a:rPr lang="es-AR" sz="1800">
                <a:solidFill>
                  <a:srgbClr val="434343"/>
                </a:solidFill>
              </a:rPr>
              <a:t>1 data logger (SCADA)</a:t>
            </a:r>
            <a:endParaRPr sz="1800">
              <a:solidFill>
                <a:srgbClr val="434343"/>
              </a:solidFill>
            </a:endParaRPr>
          </a:p>
        </p:txBody>
      </p:sp>
      <p:pic>
        <p:nvPicPr>
          <p:cNvPr id="102" name="Google Shape;102;p18"/>
          <p:cNvPicPr preferRelativeResize="0"/>
          <p:nvPr/>
        </p:nvPicPr>
        <p:blipFill rotWithShape="1">
          <a:blip r:embed="rId6">
            <a:alphaModFix/>
          </a:blip>
          <a:srcRect t="9576" r="68781" b="56538"/>
          <a:stretch/>
        </p:blipFill>
        <p:spPr>
          <a:xfrm>
            <a:off x="5213500" y="3985673"/>
            <a:ext cx="1334250" cy="1380850"/>
          </a:xfrm>
          <a:prstGeom prst="rect">
            <a:avLst/>
          </a:prstGeom>
          <a:noFill/>
          <a:ln>
            <a:noFill/>
          </a:ln>
        </p:spPr>
      </p:pic>
      <p:pic>
        <p:nvPicPr>
          <p:cNvPr id="103" name="Google Shape;103;p18"/>
          <p:cNvPicPr preferRelativeResize="0"/>
          <p:nvPr/>
        </p:nvPicPr>
        <p:blipFill rotWithShape="1">
          <a:blip r:embed="rId6">
            <a:alphaModFix/>
          </a:blip>
          <a:srcRect t="57074" r="72532" b="2152"/>
          <a:stretch/>
        </p:blipFill>
        <p:spPr>
          <a:xfrm>
            <a:off x="3964696" y="3985679"/>
            <a:ext cx="1065036" cy="1507500"/>
          </a:xfrm>
          <a:prstGeom prst="rect">
            <a:avLst/>
          </a:prstGeom>
          <a:noFill/>
          <a:ln>
            <a:noFill/>
          </a:ln>
        </p:spPr>
      </p:pic>
      <p:pic>
        <p:nvPicPr>
          <p:cNvPr id="104" name="Google Shape;104;p18"/>
          <p:cNvPicPr preferRelativeResize="0"/>
          <p:nvPr/>
        </p:nvPicPr>
        <p:blipFill>
          <a:blip r:embed="rId7">
            <a:alphaModFix/>
          </a:blip>
          <a:stretch>
            <a:fillRect/>
          </a:stretch>
        </p:blipFill>
        <p:spPr>
          <a:xfrm>
            <a:off x="10419275" y="2017602"/>
            <a:ext cx="1666600" cy="187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110" name="Google Shape;110;p19"/>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9"/>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2" name="Google Shape;112;p19"/>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113" name="Google Shape;113;p19"/>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Fallas en los sensores</a:t>
            </a:r>
            <a:endParaRPr sz="2400">
              <a:solidFill>
                <a:srgbClr val="434343"/>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rotWithShape="1">
          <a:blip r:embed="rId3">
            <a:alphaModFix/>
          </a:blip>
          <a:srcRect l="7088" t="20055" r="6778" b="9403"/>
          <a:stretch/>
        </p:blipFill>
        <p:spPr>
          <a:xfrm>
            <a:off x="902474" y="1908800"/>
            <a:ext cx="3888099" cy="2047050"/>
          </a:xfrm>
          <a:prstGeom prst="rect">
            <a:avLst/>
          </a:prstGeom>
          <a:noFill/>
          <a:ln>
            <a:noFill/>
          </a:ln>
        </p:spPr>
      </p:pic>
      <p:sp>
        <p:nvSpPr>
          <p:cNvPr id="119" name="Google Shape;119;p20"/>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Fallas en los sensores</a:t>
            </a:r>
            <a:endParaRPr sz="4800" b="1">
              <a:solidFill>
                <a:srgbClr val="434343"/>
              </a:solidFill>
            </a:endParaRPr>
          </a:p>
        </p:txBody>
      </p:sp>
      <p:sp>
        <p:nvSpPr>
          <p:cNvPr id="120" name="Google Shape;120;p20"/>
          <p:cNvSpPr txBox="1"/>
          <p:nvPr/>
        </p:nvSpPr>
        <p:spPr>
          <a:xfrm>
            <a:off x="1564450" y="149870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Fallas mecánicas</a:t>
            </a:r>
            <a:endParaRPr sz="1800">
              <a:solidFill>
                <a:srgbClr val="434343"/>
              </a:solidFill>
            </a:endParaRPr>
          </a:p>
        </p:txBody>
      </p:sp>
      <p:sp>
        <p:nvSpPr>
          <p:cNvPr id="121" name="Google Shape;121;p20"/>
          <p:cNvSpPr txBox="1"/>
          <p:nvPr/>
        </p:nvSpPr>
        <p:spPr>
          <a:xfrm>
            <a:off x="4696313" y="3941350"/>
            <a:ext cx="2289600" cy="4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Fallas de conexión</a:t>
            </a:r>
            <a:endParaRPr sz="1800">
              <a:solidFill>
                <a:srgbClr val="434343"/>
              </a:solidFill>
            </a:endParaRPr>
          </a:p>
        </p:txBody>
      </p:sp>
      <p:sp>
        <p:nvSpPr>
          <p:cNvPr id="122" name="Google Shape;122;p20"/>
          <p:cNvSpPr txBox="1"/>
          <p:nvPr/>
        </p:nvSpPr>
        <p:spPr>
          <a:xfrm>
            <a:off x="8381900" y="1349425"/>
            <a:ext cx="2565300" cy="5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Fallas de calibración</a:t>
            </a:r>
            <a:endParaRPr sz="1800" b="1">
              <a:solidFill>
                <a:srgbClr val="434343"/>
              </a:solidFill>
            </a:endParaRPr>
          </a:p>
          <a:p>
            <a:pPr marL="0" lvl="0" indent="0" algn="l" rtl="0">
              <a:spcBef>
                <a:spcPts val="0"/>
              </a:spcBef>
              <a:spcAft>
                <a:spcPts val="0"/>
              </a:spcAft>
              <a:buNone/>
            </a:pPr>
            <a:endParaRPr sz="1800">
              <a:solidFill>
                <a:srgbClr val="434343"/>
              </a:solidFill>
            </a:endParaRPr>
          </a:p>
        </p:txBody>
      </p:sp>
      <p:sp>
        <p:nvSpPr>
          <p:cNvPr id="123" name="Google Shape;123;p20"/>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Fallas en los sensores</a:t>
            </a:r>
            <a:endParaRPr b="1"/>
          </a:p>
        </p:txBody>
      </p:sp>
      <p:pic>
        <p:nvPicPr>
          <p:cNvPr id="124" name="Google Shape;124;p20"/>
          <p:cNvPicPr preferRelativeResize="0"/>
          <p:nvPr/>
        </p:nvPicPr>
        <p:blipFill rotWithShape="1">
          <a:blip r:embed="rId4">
            <a:alphaModFix/>
          </a:blip>
          <a:srcRect/>
          <a:stretch/>
        </p:blipFill>
        <p:spPr>
          <a:xfrm>
            <a:off x="101400" y="35655"/>
            <a:ext cx="1463040" cy="1463040"/>
          </a:xfrm>
          <a:prstGeom prst="rect">
            <a:avLst/>
          </a:prstGeom>
          <a:noFill/>
          <a:ln>
            <a:noFill/>
          </a:ln>
        </p:spPr>
      </p:pic>
      <p:pic>
        <p:nvPicPr>
          <p:cNvPr id="125" name="Google Shape;125;p20"/>
          <p:cNvPicPr preferRelativeResize="0"/>
          <p:nvPr/>
        </p:nvPicPr>
        <p:blipFill rotWithShape="1">
          <a:blip r:embed="rId5">
            <a:alphaModFix/>
          </a:blip>
          <a:srcRect l="8867" t="20195" r="2014" b="9874"/>
          <a:stretch/>
        </p:blipFill>
        <p:spPr>
          <a:xfrm>
            <a:off x="3720963" y="4413250"/>
            <a:ext cx="4750076" cy="2396175"/>
          </a:xfrm>
          <a:prstGeom prst="rect">
            <a:avLst/>
          </a:prstGeom>
          <a:noFill/>
          <a:ln>
            <a:noFill/>
          </a:ln>
        </p:spPr>
      </p:pic>
      <p:pic>
        <p:nvPicPr>
          <p:cNvPr id="126" name="Google Shape;126;p20"/>
          <p:cNvPicPr preferRelativeResize="0"/>
          <p:nvPr/>
        </p:nvPicPr>
        <p:blipFill rotWithShape="1">
          <a:blip r:embed="rId6">
            <a:alphaModFix/>
          </a:blip>
          <a:srcRect l="8408" t="18895" r="2233" b="9228"/>
          <a:stretch/>
        </p:blipFill>
        <p:spPr>
          <a:xfrm>
            <a:off x="7452875" y="1843575"/>
            <a:ext cx="4634401" cy="239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Perfil vertical del viento</a:t>
            </a:r>
            <a:endParaRPr sz="4800" b="1">
              <a:solidFill>
                <a:srgbClr val="434343"/>
              </a:solidFill>
            </a:endParaRPr>
          </a:p>
        </p:txBody>
      </p:sp>
      <p:sp>
        <p:nvSpPr>
          <p:cNvPr id="132" name="Google Shape;132;p21"/>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Fallas en los sensores</a:t>
            </a:r>
            <a:endParaRPr b="1"/>
          </a:p>
        </p:txBody>
      </p:sp>
      <p:pic>
        <p:nvPicPr>
          <p:cNvPr id="133" name="Google Shape;133;p21"/>
          <p:cNvPicPr preferRelativeResize="0"/>
          <p:nvPr/>
        </p:nvPicPr>
        <p:blipFill rotWithShape="1">
          <a:blip r:embed="rId3">
            <a:alphaModFix/>
          </a:blip>
          <a:srcRect/>
          <a:stretch/>
        </p:blipFill>
        <p:spPr>
          <a:xfrm>
            <a:off x="101400" y="35655"/>
            <a:ext cx="1463040" cy="1463040"/>
          </a:xfrm>
          <a:prstGeom prst="rect">
            <a:avLst/>
          </a:prstGeom>
          <a:noFill/>
          <a:ln>
            <a:noFill/>
          </a:ln>
        </p:spPr>
      </p:pic>
      <p:pic>
        <p:nvPicPr>
          <p:cNvPr id="134" name="Google Shape;134;p21"/>
          <p:cNvPicPr preferRelativeResize="0"/>
          <p:nvPr/>
        </p:nvPicPr>
        <p:blipFill>
          <a:blip r:embed="rId4">
            <a:alphaModFix/>
          </a:blip>
          <a:stretch>
            <a:fillRect/>
          </a:stretch>
        </p:blipFill>
        <p:spPr>
          <a:xfrm>
            <a:off x="7088713" y="2769063"/>
            <a:ext cx="2375775" cy="1319875"/>
          </a:xfrm>
          <a:prstGeom prst="rect">
            <a:avLst/>
          </a:prstGeom>
          <a:noFill/>
          <a:ln>
            <a:noFill/>
          </a:ln>
        </p:spPr>
      </p:pic>
      <p:pic>
        <p:nvPicPr>
          <p:cNvPr id="135" name="Google Shape;135;p21" descr="Wind Speed Chart" title="Wind Speed Chart"/>
          <p:cNvPicPr preferRelativeResize="0"/>
          <p:nvPr/>
        </p:nvPicPr>
        <p:blipFill>
          <a:blip r:embed="rId5">
            <a:alphaModFix/>
          </a:blip>
          <a:stretch>
            <a:fillRect/>
          </a:stretch>
        </p:blipFill>
        <p:spPr>
          <a:xfrm>
            <a:off x="1411425" y="2167425"/>
            <a:ext cx="3931150" cy="3931150"/>
          </a:xfrm>
          <a:prstGeom prst="rect">
            <a:avLst/>
          </a:prstGeom>
          <a:noFill/>
          <a:ln>
            <a:noFill/>
          </a:ln>
        </p:spPr>
      </p:pic>
      <p:sp>
        <p:nvSpPr>
          <p:cNvPr id="136" name="Google Shape;136;p21"/>
          <p:cNvSpPr txBox="1"/>
          <p:nvPr/>
        </p:nvSpPr>
        <p:spPr>
          <a:xfrm>
            <a:off x="6839500" y="4626450"/>
            <a:ext cx="38130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a:t>V_i son las velocidades del viento, </a:t>
            </a:r>
            <a:endParaRPr/>
          </a:p>
          <a:p>
            <a:pPr marL="0" lvl="0" indent="0" algn="l" rtl="0">
              <a:spcBef>
                <a:spcPts val="0"/>
              </a:spcBef>
              <a:spcAft>
                <a:spcPts val="0"/>
              </a:spcAft>
              <a:buNone/>
            </a:pPr>
            <a:r>
              <a:rPr lang="es-AR"/>
              <a:t>h_i son las alturas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Series temporales</a:t>
            </a:r>
            <a:endParaRPr sz="4800" b="1">
              <a:solidFill>
                <a:srgbClr val="434343"/>
              </a:solidFill>
            </a:endParaRPr>
          </a:p>
        </p:txBody>
      </p:sp>
      <p:sp>
        <p:nvSpPr>
          <p:cNvPr id="142" name="Google Shape;142;p22"/>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Fallas en los sensores</a:t>
            </a:r>
            <a:endParaRPr b="1"/>
          </a:p>
        </p:txBody>
      </p:sp>
      <p:pic>
        <p:nvPicPr>
          <p:cNvPr id="143" name="Google Shape;143;p22"/>
          <p:cNvPicPr preferRelativeResize="0"/>
          <p:nvPr/>
        </p:nvPicPr>
        <p:blipFill rotWithShape="1">
          <a:blip r:embed="rId3">
            <a:alphaModFix/>
          </a:blip>
          <a:srcRect/>
          <a:stretch/>
        </p:blipFill>
        <p:spPr>
          <a:xfrm>
            <a:off x="101400" y="35655"/>
            <a:ext cx="1463040" cy="1463040"/>
          </a:xfrm>
          <a:prstGeom prst="rect">
            <a:avLst/>
          </a:prstGeom>
          <a:noFill/>
          <a:ln>
            <a:noFill/>
          </a:ln>
        </p:spPr>
      </p:pic>
      <p:pic>
        <p:nvPicPr>
          <p:cNvPr id="144" name="Google Shape;144;p22"/>
          <p:cNvPicPr preferRelativeResize="0"/>
          <p:nvPr/>
        </p:nvPicPr>
        <p:blipFill rotWithShape="1">
          <a:blip r:embed="rId4">
            <a:alphaModFix/>
          </a:blip>
          <a:srcRect l="8349" t="19758" b="9344"/>
          <a:stretch/>
        </p:blipFill>
        <p:spPr>
          <a:xfrm>
            <a:off x="502575" y="2550946"/>
            <a:ext cx="5846125" cy="2907375"/>
          </a:xfrm>
          <a:prstGeom prst="rect">
            <a:avLst/>
          </a:prstGeom>
          <a:noFill/>
          <a:ln>
            <a:noFill/>
          </a:ln>
        </p:spPr>
      </p:pic>
      <p:graphicFrame>
        <p:nvGraphicFramePr>
          <p:cNvPr id="145" name="Google Shape;145;p22"/>
          <p:cNvGraphicFramePr/>
          <p:nvPr/>
        </p:nvGraphicFramePr>
        <p:xfrm>
          <a:off x="6783475" y="3052138"/>
          <a:ext cx="3000000" cy="3000000"/>
        </p:xfrm>
        <a:graphic>
          <a:graphicData uri="http://schemas.openxmlformats.org/drawingml/2006/table">
            <a:tbl>
              <a:tblPr>
                <a:noFill/>
                <a:tableStyleId>{B966C137-6E30-416C-8FE7-F3A0F192F6B9}</a:tableStyleId>
              </a:tblPr>
              <a:tblGrid>
                <a:gridCol w="1625750">
                  <a:extLst>
                    <a:ext uri="{9D8B030D-6E8A-4147-A177-3AD203B41FA5}">
                      <a16:colId xmlns:a16="http://schemas.microsoft.com/office/drawing/2014/main" val="20000"/>
                    </a:ext>
                  </a:extLst>
                </a:gridCol>
                <a:gridCol w="1345575">
                  <a:extLst>
                    <a:ext uri="{9D8B030D-6E8A-4147-A177-3AD203B41FA5}">
                      <a16:colId xmlns:a16="http://schemas.microsoft.com/office/drawing/2014/main" val="20001"/>
                    </a:ext>
                  </a:extLst>
                </a:gridCol>
                <a:gridCol w="1429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AR" sz="1800" b="1">
                          <a:solidFill>
                            <a:srgbClr val="FFFFFF"/>
                          </a:solidFill>
                        </a:rPr>
                        <a:t>Timestamp</a:t>
                      </a:r>
                      <a:endParaRPr sz="1800" b="1">
                        <a:solidFill>
                          <a:srgbClr val="FFFFFF"/>
                        </a:solidFill>
                      </a:endParaRPr>
                    </a:p>
                  </a:txBody>
                  <a:tcPr marL="91425" marR="91425" marT="91425" marB="91425">
                    <a:solidFill>
                      <a:srgbClr val="434343"/>
                    </a:solidFill>
                  </a:tcPr>
                </a:tc>
                <a:tc>
                  <a:txBody>
                    <a:bodyPr/>
                    <a:lstStyle/>
                    <a:p>
                      <a:pPr marL="0" lvl="0" indent="0" algn="ctr" rtl="0">
                        <a:spcBef>
                          <a:spcPts val="0"/>
                        </a:spcBef>
                        <a:spcAft>
                          <a:spcPts val="0"/>
                        </a:spcAft>
                        <a:buNone/>
                      </a:pPr>
                      <a:r>
                        <a:rPr lang="es-AR" sz="1800" b="1">
                          <a:solidFill>
                            <a:srgbClr val="FFFFFF"/>
                          </a:solidFill>
                        </a:rPr>
                        <a:t>Ch1 (m/s)</a:t>
                      </a:r>
                      <a:endParaRPr sz="1800" b="1">
                        <a:solidFill>
                          <a:srgbClr val="FFFFFF"/>
                        </a:solidFill>
                      </a:endParaRPr>
                    </a:p>
                  </a:txBody>
                  <a:tcPr marL="91425" marR="91425" marT="91425" marB="91425">
                    <a:solidFill>
                      <a:srgbClr val="434343"/>
                    </a:solidFill>
                  </a:tcPr>
                </a:tc>
                <a:tc>
                  <a:txBody>
                    <a:bodyPr/>
                    <a:lstStyle/>
                    <a:p>
                      <a:pPr marL="0" lvl="0" indent="0" algn="ctr" rtl="0">
                        <a:spcBef>
                          <a:spcPts val="0"/>
                        </a:spcBef>
                        <a:spcAft>
                          <a:spcPts val="0"/>
                        </a:spcAft>
                        <a:buNone/>
                      </a:pPr>
                      <a:r>
                        <a:rPr lang="es-AR" sz="1800" b="1">
                          <a:solidFill>
                            <a:srgbClr val="FFFFFF"/>
                          </a:solidFill>
                        </a:rPr>
                        <a:t>Ch2 (m/s)</a:t>
                      </a:r>
                      <a:endParaRPr sz="1800" b="1">
                        <a:solidFill>
                          <a:srgbClr val="FFFFFF"/>
                        </a:solidFill>
                      </a:endParaRPr>
                    </a:p>
                  </a:txBody>
                  <a:tcPr marL="91425" marR="91425" marT="91425" marB="91425">
                    <a:solidFill>
                      <a:srgbClr val="43434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AR"/>
                        <a:t>2016-12-21 23:00</a:t>
                      </a:r>
                      <a:endParaRPr/>
                    </a:p>
                  </a:txBody>
                  <a:tcPr marL="91425" marR="91425" marT="91425" marB="91425"/>
                </a:tc>
                <a:tc>
                  <a:txBody>
                    <a:bodyPr/>
                    <a:lstStyle/>
                    <a:p>
                      <a:pPr marL="0" lvl="0" indent="0" algn="ctr" rtl="0">
                        <a:spcBef>
                          <a:spcPts val="0"/>
                        </a:spcBef>
                        <a:spcAft>
                          <a:spcPts val="0"/>
                        </a:spcAft>
                        <a:buNone/>
                      </a:pPr>
                      <a:r>
                        <a:rPr lang="es-AR"/>
                        <a:t>4.3</a:t>
                      </a:r>
                      <a:endParaRPr/>
                    </a:p>
                  </a:txBody>
                  <a:tcPr marL="91425" marR="91425" marT="91425" marB="91425"/>
                </a:tc>
                <a:tc>
                  <a:txBody>
                    <a:bodyPr/>
                    <a:lstStyle/>
                    <a:p>
                      <a:pPr marL="0" lvl="0" indent="0" algn="ctr" rtl="0">
                        <a:spcBef>
                          <a:spcPts val="0"/>
                        </a:spcBef>
                        <a:spcAft>
                          <a:spcPts val="0"/>
                        </a:spcAft>
                        <a:buNone/>
                      </a:pPr>
                      <a:r>
                        <a:rPr lang="es-AR"/>
                        <a:t>4.3</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AR">
                          <a:solidFill>
                            <a:schemeClr val="dk1"/>
                          </a:solidFill>
                        </a:rPr>
                        <a:t>2016-12-21 23:10</a:t>
                      </a:r>
                      <a:endParaRPr/>
                    </a:p>
                  </a:txBody>
                  <a:tcPr marL="91425" marR="91425" marT="91425" marB="91425"/>
                </a:tc>
                <a:tc>
                  <a:txBody>
                    <a:bodyPr/>
                    <a:lstStyle/>
                    <a:p>
                      <a:pPr marL="0" lvl="0" indent="0" algn="ctr" rtl="0">
                        <a:spcBef>
                          <a:spcPts val="0"/>
                        </a:spcBef>
                        <a:spcAft>
                          <a:spcPts val="0"/>
                        </a:spcAft>
                        <a:buNone/>
                      </a:pPr>
                      <a:r>
                        <a:rPr lang="es-AR"/>
                        <a:t>5.1</a:t>
                      </a:r>
                      <a:endParaRPr/>
                    </a:p>
                  </a:txBody>
                  <a:tcPr marL="91425" marR="91425" marT="91425" marB="91425"/>
                </a:tc>
                <a:tc>
                  <a:txBody>
                    <a:bodyPr/>
                    <a:lstStyle/>
                    <a:p>
                      <a:pPr marL="0" lvl="0" indent="0" algn="ctr" rtl="0">
                        <a:spcBef>
                          <a:spcPts val="0"/>
                        </a:spcBef>
                        <a:spcAft>
                          <a:spcPts val="0"/>
                        </a:spcAft>
                        <a:buNone/>
                      </a:pPr>
                      <a:r>
                        <a:rPr lang="es-AR"/>
                        <a:t>5.1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AR">
                          <a:solidFill>
                            <a:schemeClr val="dk1"/>
                          </a:solidFill>
                        </a:rPr>
                        <a:t>2016-12-21 23:20</a:t>
                      </a:r>
                      <a:endParaRPr/>
                    </a:p>
                  </a:txBody>
                  <a:tcPr marL="91425" marR="91425" marT="91425" marB="91425"/>
                </a:tc>
                <a:tc>
                  <a:txBody>
                    <a:bodyPr/>
                    <a:lstStyle/>
                    <a:p>
                      <a:pPr marL="0" lvl="0" indent="0" algn="ctr" rtl="0">
                        <a:spcBef>
                          <a:spcPts val="0"/>
                        </a:spcBef>
                        <a:spcAft>
                          <a:spcPts val="0"/>
                        </a:spcAft>
                        <a:buNone/>
                      </a:pPr>
                      <a:r>
                        <a:rPr lang="es-AR"/>
                        <a:t>5.2</a:t>
                      </a:r>
                      <a:endParaRPr/>
                    </a:p>
                  </a:txBody>
                  <a:tcPr marL="91425" marR="91425" marT="91425" marB="91425"/>
                </a:tc>
                <a:tc>
                  <a:txBody>
                    <a:bodyPr/>
                    <a:lstStyle/>
                    <a:p>
                      <a:pPr marL="0" lvl="0" indent="0" algn="ctr" rtl="0">
                        <a:spcBef>
                          <a:spcPts val="0"/>
                        </a:spcBef>
                        <a:spcAft>
                          <a:spcPts val="0"/>
                        </a:spcAft>
                        <a:buNone/>
                      </a:pPr>
                      <a:r>
                        <a:rPr lang="es-AR"/>
                        <a:t>5.2</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AR">
                          <a:solidFill>
                            <a:schemeClr val="dk1"/>
                          </a:solidFill>
                        </a:rPr>
                        <a:t>2016-12-21 23:30</a:t>
                      </a:r>
                      <a:endParaRPr/>
                    </a:p>
                  </a:txBody>
                  <a:tcPr marL="91425" marR="91425" marT="91425" marB="91425"/>
                </a:tc>
                <a:tc>
                  <a:txBody>
                    <a:bodyPr/>
                    <a:lstStyle/>
                    <a:p>
                      <a:pPr marL="0" lvl="0" indent="0" algn="ctr" rtl="0">
                        <a:spcBef>
                          <a:spcPts val="0"/>
                        </a:spcBef>
                        <a:spcAft>
                          <a:spcPts val="0"/>
                        </a:spcAft>
                        <a:buNone/>
                      </a:pPr>
                      <a:r>
                        <a:rPr lang="es-AR"/>
                        <a:t>5.0</a:t>
                      </a:r>
                      <a:endParaRPr/>
                    </a:p>
                  </a:txBody>
                  <a:tcPr marL="91425" marR="91425" marT="91425" marB="91425"/>
                </a:tc>
                <a:tc>
                  <a:txBody>
                    <a:bodyPr/>
                    <a:lstStyle/>
                    <a:p>
                      <a:pPr marL="0" lvl="0" indent="0" algn="ctr" rtl="0">
                        <a:spcBef>
                          <a:spcPts val="0"/>
                        </a:spcBef>
                        <a:spcAft>
                          <a:spcPts val="0"/>
                        </a:spcAft>
                        <a:buNone/>
                      </a:pPr>
                      <a:r>
                        <a:rPr lang="es-AR"/>
                        <a:t>5.0</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151" name="Google Shape;151;p23"/>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3"/>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3" name="Google Shape;153;p23"/>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154" name="Google Shape;154;p23"/>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Detección de fallas</a:t>
            </a:r>
            <a:endParaRPr sz="2400">
              <a:solidFill>
                <a:srgbClr val="434343"/>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theme/theme1.xml><?xml version="1.0" encoding="utf-8"?>
<a:theme xmlns:a="http://schemas.openxmlformats.org/drawingml/2006/main" name="iEEE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EEEtheme" id="{F29926B2-B889-5A4C-BD9A-41ACD534FA95}" vid="{9B7C6DD2-0858-2A46-AE39-F76461D241D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661</Words>
  <Application>Microsoft Macintosh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LucidaGrande</vt:lpstr>
      <vt:lpstr>Times New Roman</vt:lpstr>
      <vt:lpstr>Wingdings</vt:lpstr>
      <vt:lpstr>iEEEtheme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Filippo V</cp:lastModifiedBy>
  <cp:revision>1</cp:revision>
  <dcterms:modified xsi:type="dcterms:W3CDTF">2020-11-17T19:30:44Z</dcterms:modified>
</cp:coreProperties>
</file>