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00C7E1-7962-4E1A-B88E-42416C6FFDAA}">
  <a:tblStyle styleId="{5300C7E1-7962-4E1A-B88E-42416C6FFD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77956583_0_14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7577956583_0_1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7a6ed716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AR" sz="1800">
                <a:solidFill>
                  <a:srgbClr val="434343"/>
                </a:solidFill>
              </a:rPr>
              <a:t>Se definió un conjunto de thresholds en base a variables computadas sobre los datos para identificar anomalías en cada sensor, agrupándolos por el tipo. Si la variable computada para una medida en un tiempo determinado </a:t>
            </a:r>
            <a:r>
              <a:rPr i="1" lang="es-AR" sz="1800">
                <a:solidFill>
                  <a:srgbClr val="434343"/>
                </a:solidFill>
              </a:rPr>
              <a:t>t </a:t>
            </a:r>
            <a:r>
              <a:rPr lang="es-AR" sz="1800">
                <a:solidFill>
                  <a:srgbClr val="434343"/>
                </a:solidFill>
              </a:rPr>
              <a:t>sobrepasa el threshold definido para esta, se etiqueta con un flag como una posible anomalía. </a:t>
            </a:r>
            <a:endParaRPr sz="1800">
              <a:solidFill>
                <a:srgbClr val="43434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AR" sz="1800">
                <a:solidFill>
                  <a:srgbClr val="434343"/>
                </a:solidFill>
              </a:rPr>
              <a:t>Estos thresholds se definieron en el proceso de optimización de parámetros, con el objetivo de minimizar los falsos positivos, comportamientos identificados como anómalos cuando en realidad no lo son, y maximizar las detecciones de anomalías reales en los datos de los sensores.</a:t>
            </a:r>
            <a:endParaRPr sz="1800">
              <a:solidFill>
                <a:srgbClr val="434343"/>
              </a:solidFill>
            </a:endParaRPr>
          </a:p>
          <a:p>
            <a:pPr indent="0" lvl="0" marL="0" rtl="0" algn="l">
              <a:spcBef>
                <a:spcPts val="0"/>
              </a:spcBef>
              <a:spcAft>
                <a:spcPts val="0"/>
              </a:spcAft>
              <a:buNone/>
            </a:pPr>
            <a:r>
              <a:t/>
            </a:r>
            <a:endParaRPr/>
          </a:p>
        </p:txBody>
      </p:sp>
      <p:sp>
        <p:nvSpPr>
          <p:cNvPr id="158" name="Google Shape;158;g757a6ed716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7a6e8eb4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757a6e8eb4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59e2ebb3c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759e2ebb3c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7a6e8eb4_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757a6e8eb4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9e2ebb3c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759e2ebb3c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57a6ed716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a:t>Hacer un listado, no un parrafo.</a:t>
            </a:r>
            <a:endParaRPr/>
          </a:p>
        </p:txBody>
      </p:sp>
      <p:sp>
        <p:nvSpPr>
          <p:cNvPr id="200" name="Google Shape;200;g757a6ed716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9bc41436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759bc41436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77956583_0_1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434343"/>
                </a:solidFill>
              </a:rPr>
              <a:t>Un gran problema en los sistemas de energía eólica y torres meteorológicas es el costo alto de operación y mantenimiento, debido a su difícil acceso, a menudo en áreas remotas</a:t>
            </a:r>
            <a:endParaRPr sz="1800">
              <a:solidFill>
                <a:srgbClr val="434343"/>
              </a:solidFill>
            </a:endParaRPr>
          </a:p>
          <a:p>
            <a:pPr indent="0" lvl="0" marL="0" rtl="0" algn="l">
              <a:spcBef>
                <a:spcPts val="0"/>
              </a:spcBef>
              <a:spcAft>
                <a:spcPts val="0"/>
              </a:spcAft>
              <a:buNone/>
            </a:pPr>
            <a:r>
              <a:rPr lang="es-AR" sz="1800">
                <a:solidFill>
                  <a:srgbClr val="434343"/>
                </a:solidFill>
              </a:rPr>
              <a:t>Es por eso que el monitoreo contínuo del estado de sus sensores mediante algoritmos de detección de fallas automáticas puede mejorar la confiabilidad y reducir costos de mantenimiento al detectar fallas antes de que lleguen a una etapa catastrófica y al eliminar mantenimiento programado innecesario</a:t>
            </a:r>
            <a:endParaRPr sz="1800">
              <a:solidFill>
                <a:srgbClr val="434343"/>
              </a:solidFill>
            </a:endParaRPr>
          </a:p>
          <a:p>
            <a:pPr indent="0" lvl="0" marL="0" rtl="0" algn="l">
              <a:spcBef>
                <a:spcPts val="0"/>
              </a:spcBef>
              <a:spcAft>
                <a:spcPts val="0"/>
              </a:spcAft>
              <a:buClr>
                <a:schemeClr val="dk1"/>
              </a:buClr>
              <a:buSzPts val="1100"/>
              <a:buFont typeface="Arial"/>
              <a:buNone/>
            </a:pPr>
            <a:r>
              <a:t/>
            </a:r>
            <a:endParaRPr sz="1800">
              <a:solidFill>
                <a:srgbClr val="434343"/>
              </a:solidFill>
            </a:endParaRPr>
          </a:p>
        </p:txBody>
      </p:sp>
      <p:sp>
        <p:nvSpPr>
          <p:cNvPr id="87" name="Google Shape;87;g7577956583_0_1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9bc41436_0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759bc41436_0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77956583_0_1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a:t>Fallos no es una mala palabra?</a:t>
            </a:r>
            <a:endParaRPr/>
          </a:p>
          <a:p>
            <a:pPr indent="0" lvl="0" marL="0" rtl="0" algn="l">
              <a:spcBef>
                <a:spcPts val="0"/>
              </a:spcBef>
              <a:spcAft>
                <a:spcPts val="0"/>
              </a:spcAft>
              <a:buNone/>
            </a:pPr>
            <a:r>
              <a:t/>
            </a:r>
            <a:endParaRPr/>
          </a:p>
        </p:txBody>
      </p:sp>
      <p:sp>
        <p:nvSpPr>
          <p:cNvPr id="109" name="Google Shape;109;g7577956583_0_1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77956583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434343"/>
                </a:solidFill>
              </a:rPr>
              <a:t>La velocidad del viento varía con la altura y depende fundamentalmente de la naturaleza del terreno sobre el cual se desplazan las masas de aire.</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Clr>
                <a:schemeClr val="dk1"/>
              </a:buClr>
              <a:buSzPts val="1100"/>
              <a:buFont typeface="Arial"/>
              <a:buNone/>
            </a:pPr>
            <a:r>
              <a:rPr lang="es-AR" sz="1800">
                <a:solidFill>
                  <a:srgbClr val="434343"/>
                </a:solidFill>
              </a:rPr>
              <a:t>Donde V</a:t>
            </a:r>
            <a:r>
              <a:rPr baseline="-25000" lang="es-AR" sz="1800">
                <a:solidFill>
                  <a:srgbClr val="434343"/>
                </a:solidFill>
              </a:rPr>
              <a:t>1 </a:t>
            </a:r>
            <a:r>
              <a:rPr lang="es-AR" sz="1800">
                <a:solidFill>
                  <a:srgbClr val="434343"/>
                </a:solidFill>
              </a:rPr>
              <a:t>&lt; V</a:t>
            </a:r>
            <a:r>
              <a:rPr baseline="-25000" lang="es-AR" sz="1800">
                <a:solidFill>
                  <a:srgbClr val="434343"/>
                </a:solidFill>
              </a:rPr>
              <a:t>2</a:t>
            </a:r>
            <a:r>
              <a:rPr lang="es-AR" sz="1800">
                <a:solidFill>
                  <a:srgbClr val="434343"/>
                </a:solidFill>
              </a:rPr>
              <a:t> representan las velocidades del viento a las alturas h</a:t>
            </a:r>
            <a:r>
              <a:rPr baseline="-25000" lang="es-AR" sz="1800">
                <a:solidFill>
                  <a:srgbClr val="434343"/>
                </a:solidFill>
              </a:rPr>
              <a:t>1</a:t>
            </a:r>
            <a:r>
              <a:rPr lang="es-AR" sz="1800">
                <a:solidFill>
                  <a:srgbClr val="434343"/>
                </a:solidFill>
              </a:rPr>
              <a:t> &lt; h</a:t>
            </a:r>
            <a:r>
              <a:rPr baseline="-25000" lang="es-AR" sz="1800">
                <a:solidFill>
                  <a:srgbClr val="434343"/>
                </a:solidFill>
              </a:rPr>
              <a:t>2</a:t>
            </a:r>
            <a:r>
              <a:rPr lang="es-AR" sz="1800">
                <a:solidFill>
                  <a:srgbClr val="434343"/>
                </a:solidFill>
              </a:rPr>
              <a:t>, respectivamente. El exponente 𝛼 caracteriza al terreno, pudiendo variar entre 0.08 (superficies lisas como hielos, lagunas, etcétera) y 0.40 (sobre terrenos muy accidentados).</a:t>
            </a:r>
            <a:endParaRPr/>
          </a:p>
        </p:txBody>
      </p:sp>
      <p:sp>
        <p:nvSpPr>
          <p:cNvPr id="122" name="Google Shape;122;g7577956583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77956583_0_10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7577956583_0_10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9bc41436_0_5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759bc41436_0_5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0" r="0" t="0"/>
          <a:stretch/>
        </p:blipFill>
        <p:spPr>
          <a:xfrm>
            <a:off x="360" y="0"/>
            <a:ext cx="12191760" cy="6858720"/>
          </a:xfrm>
          <a:prstGeom prst="rect">
            <a:avLst/>
          </a:prstGeom>
          <a:noFill/>
          <a:ln>
            <a:noFill/>
          </a:ln>
        </p:spPr>
      </p:pic>
      <p:pic>
        <p:nvPicPr>
          <p:cNvPr id="64" name="Google Shape;64;p14"/>
          <p:cNvPicPr preferRelativeResize="0"/>
          <p:nvPr/>
        </p:nvPicPr>
        <p:blipFill rotWithShape="1">
          <a:blip r:embed="rId4">
            <a:alphaModFix/>
          </a:blip>
          <a:srcRect b="0" l="0" r="0" t="0"/>
          <a:stretch/>
        </p:blipFill>
        <p:spPr>
          <a:xfrm>
            <a:off x="10058400" y="1554480"/>
            <a:ext cx="1463040" cy="1463040"/>
          </a:xfrm>
          <a:prstGeom prst="rect">
            <a:avLst/>
          </a:prstGeom>
          <a:noFill/>
          <a:ln>
            <a:noFill/>
          </a:ln>
        </p:spPr>
      </p:pic>
      <p:sp>
        <p:nvSpPr>
          <p:cNvPr id="65" name="Google Shape;65;p14"/>
          <p:cNvSpPr txBox="1"/>
          <p:nvPr/>
        </p:nvSpPr>
        <p:spPr>
          <a:xfrm>
            <a:off x="2850090" y="1554465"/>
            <a:ext cx="6492300" cy="3462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i="0" lang="es-AR" sz="4800" u="none" cap="none" strike="noStrike">
                <a:solidFill>
                  <a:srgbClr val="434343"/>
                </a:solidFill>
              </a:rPr>
              <a:t>Detección de fallas en sensores de torres meteorológicas</a:t>
            </a:r>
            <a:endParaRPr b="1" sz="4800" strike="noStrike">
              <a:solidFill>
                <a:srgbClr val="434343"/>
              </a:solidFill>
            </a:endParaRPr>
          </a:p>
        </p:txBody>
      </p:sp>
      <p:sp>
        <p:nvSpPr>
          <p:cNvPr id="66" name="Google Shape;66;p14"/>
          <p:cNvSpPr txBox="1"/>
          <p:nvPr/>
        </p:nvSpPr>
        <p:spPr>
          <a:xfrm>
            <a:off x="3558100" y="6284125"/>
            <a:ext cx="56982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AR">
                <a:solidFill>
                  <a:srgbClr val="434343"/>
                </a:solidFill>
              </a:rPr>
              <a:t>Franco Piergallini Guida, Filippo Visco-Comandini, Máximo Iaconis</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nvSpPr>
        <p:spPr>
          <a:xfrm>
            <a:off x="1564450" y="2288100"/>
            <a:ext cx="8488200" cy="3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434343"/>
                </a:solidFill>
              </a:rPr>
              <a:t>Poner las formulas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AutoNum type="arabicPeriod"/>
            </a:pPr>
            <a:r>
              <a:rPr b="1" i="1" lang="es-AR" sz="1800">
                <a:solidFill>
                  <a:srgbClr val="434343"/>
                </a:solidFill>
              </a:rPr>
              <a:t>Ratio: 	</a:t>
            </a:r>
            <a:r>
              <a:rPr lang="es-AR" sz="1800">
                <a:solidFill>
                  <a:srgbClr val="434343"/>
                </a:solidFill>
              </a:rPr>
              <a:t>m</a:t>
            </a:r>
            <a:r>
              <a:rPr baseline="-25000" lang="es-AR" sz="1800">
                <a:solidFill>
                  <a:srgbClr val="434343"/>
                </a:solidFill>
              </a:rPr>
              <a:t>t</a:t>
            </a:r>
            <a:r>
              <a:rPr baseline="30000" lang="es-AR" sz="1800">
                <a:solidFill>
                  <a:srgbClr val="434343"/>
                </a:solidFill>
              </a:rPr>
              <a:t>j </a:t>
            </a:r>
            <a:r>
              <a:rPr lang="es-AR" sz="1800">
                <a:solidFill>
                  <a:srgbClr val="434343"/>
                </a:solidFill>
              </a:rPr>
              <a:t>∣ m</a:t>
            </a:r>
            <a:r>
              <a:rPr baseline="-25000" lang="es-AR" sz="1800">
                <a:solidFill>
                  <a:srgbClr val="434343"/>
                </a:solidFill>
              </a:rPr>
              <a:t>t</a:t>
            </a:r>
            <a:r>
              <a:rPr baseline="30000" lang="es-AR" sz="1800">
                <a:solidFill>
                  <a:srgbClr val="434343"/>
                </a:solidFill>
              </a:rPr>
              <a:t>i</a:t>
            </a:r>
            <a:br>
              <a:rPr lang="es-AR" sz="1800">
                <a:solidFill>
                  <a:srgbClr val="434343"/>
                </a:solidFill>
              </a:rPr>
            </a:br>
            <a:endParaRPr sz="1800">
              <a:solidFill>
                <a:srgbClr val="434343"/>
              </a:solidFill>
            </a:endParaRPr>
          </a:p>
          <a:p>
            <a:pPr indent="-342900" lvl="0" marL="457200" rtl="0" algn="l">
              <a:spcBef>
                <a:spcPts val="0"/>
              </a:spcBef>
              <a:spcAft>
                <a:spcPts val="0"/>
              </a:spcAft>
              <a:buClr>
                <a:srgbClr val="434343"/>
              </a:buClr>
              <a:buSzPts val="1800"/>
              <a:buAutoNum type="arabicPeriod"/>
            </a:pPr>
            <a:r>
              <a:rPr b="1" i="1" lang="es-AR" sz="1800">
                <a:solidFill>
                  <a:srgbClr val="434343"/>
                </a:solidFill>
              </a:rPr>
              <a:t>Correlación Pearson:	</a:t>
            </a:r>
            <a:r>
              <a:rPr lang="es-AR" sz="1800">
                <a:solidFill>
                  <a:srgbClr val="434343"/>
                </a:solidFill>
              </a:rPr>
              <a:t>C</a:t>
            </a:r>
            <a:r>
              <a:rPr baseline="-25000" lang="es-AR" sz="1800">
                <a:solidFill>
                  <a:srgbClr val="434343"/>
                </a:solidFill>
              </a:rPr>
              <a:t>t,w</a:t>
            </a:r>
            <a:r>
              <a:rPr baseline="30000" lang="es-AR" sz="1800">
                <a:solidFill>
                  <a:srgbClr val="434343"/>
                </a:solidFill>
              </a:rPr>
              <a:t>i,j </a:t>
            </a:r>
            <a:r>
              <a:rPr lang="es-AR" sz="1800">
                <a:solidFill>
                  <a:srgbClr val="434343"/>
                </a:solidFill>
              </a:rPr>
              <a:t> = ρ( m</a:t>
            </a:r>
            <a:r>
              <a:rPr baseline="-25000" lang="es-AR" sz="1800">
                <a:solidFill>
                  <a:srgbClr val="434343"/>
                </a:solidFill>
              </a:rPr>
              <a:t>t,w</a:t>
            </a:r>
            <a:r>
              <a:rPr baseline="30000" lang="es-AR" sz="1800">
                <a:solidFill>
                  <a:srgbClr val="434343"/>
                </a:solidFill>
              </a:rPr>
              <a:t>i </a:t>
            </a:r>
            <a:r>
              <a:rPr lang="es-AR" sz="1800">
                <a:solidFill>
                  <a:srgbClr val="434343"/>
                </a:solidFill>
              </a:rPr>
              <a:t>∣ m</a:t>
            </a:r>
            <a:r>
              <a:rPr baseline="-25000" lang="es-AR" sz="1800">
                <a:solidFill>
                  <a:srgbClr val="434343"/>
                </a:solidFill>
              </a:rPr>
              <a:t>t,w</a:t>
            </a:r>
            <a:r>
              <a:rPr baseline="30000" lang="es-AR" sz="1800">
                <a:solidFill>
                  <a:srgbClr val="434343"/>
                </a:solidFill>
              </a:rPr>
              <a:t>j</a:t>
            </a:r>
            <a:r>
              <a:rPr lang="es-AR" sz="1800">
                <a:solidFill>
                  <a:srgbClr val="434343"/>
                </a:solidFill>
              </a:rPr>
              <a:t>  )</a:t>
            </a:r>
            <a:br>
              <a:rPr lang="es-AR" sz="1800">
                <a:solidFill>
                  <a:srgbClr val="434343"/>
                </a:solidFill>
              </a:rPr>
            </a:br>
            <a:endParaRPr sz="1800">
              <a:solidFill>
                <a:srgbClr val="434343"/>
              </a:solidFill>
            </a:endParaRPr>
          </a:p>
          <a:p>
            <a:pPr indent="-342900" lvl="0" marL="457200" rtl="0" algn="l">
              <a:spcBef>
                <a:spcPts val="0"/>
              </a:spcBef>
              <a:spcAft>
                <a:spcPts val="0"/>
              </a:spcAft>
              <a:buClr>
                <a:srgbClr val="434343"/>
              </a:buClr>
              <a:buSzPts val="1800"/>
              <a:buAutoNum type="arabicPeriod"/>
            </a:pPr>
            <a:r>
              <a:rPr b="1" i="1" lang="es-AR" sz="1800">
                <a:solidFill>
                  <a:srgbClr val="434343"/>
                </a:solidFill>
              </a:rPr>
              <a:t>Diferencia:	</a:t>
            </a:r>
            <a:r>
              <a:rPr lang="es-AR" sz="1800">
                <a:solidFill>
                  <a:srgbClr val="434343"/>
                </a:solidFill>
              </a:rPr>
              <a:t>m</a:t>
            </a:r>
            <a:r>
              <a:rPr baseline="-25000" lang="es-AR" sz="1800">
                <a:solidFill>
                  <a:srgbClr val="434343"/>
                </a:solidFill>
              </a:rPr>
              <a:t>t</a:t>
            </a:r>
            <a:r>
              <a:rPr baseline="30000" lang="es-AR" sz="1800">
                <a:solidFill>
                  <a:srgbClr val="434343"/>
                </a:solidFill>
              </a:rPr>
              <a:t>j </a:t>
            </a:r>
            <a:r>
              <a:rPr lang="es-AR" sz="1800">
                <a:solidFill>
                  <a:srgbClr val="434343"/>
                </a:solidFill>
              </a:rPr>
              <a:t>- m</a:t>
            </a:r>
            <a:r>
              <a:rPr baseline="-25000" lang="es-AR" sz="1800">
                <a:solidFill>
                  <a:srgbClr val="434343"/>
                </a:solidFill>
              </a:rPr>
              <a:t>t</a:t>
            </a:r>
            <a:r>
              <a:rPr baseline="30000" lang="es-AR" sz="1800">
                <a:solidFill>
                  <a:srgbClr val="434343"/>
                </a:solidFill>
              </a:rPr>
              <a:t>i</a:t>
            </a:r>
            <a:endParaRPr sz="1800">
              <a:solidFill>
                <a:srgbClr val="434343"/>
              </a:solidFill>
            </a:endParaRPr>
          </a:p>
        </p:txBody>
      </p:sp>
      <p:sp>
        <p:nvSpPr>
          <p:cNvPr id="153" name="Google Shape;153;p23"/>
          <p:cNvSpPr txBox="1"/>
          <p:nvPr/>
        </p:nvSpPr>
        <p:spPr>
          <a:xfrm>
            <a:off x="1716450" y="340525"/>
            <a:ext cx="80589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Comparación de series temporales</a:t>
            </a:r>
            <a:endParaRPr b="1" sz="4800">
              <a:solidFill>
                <a:srgbClr val="434343"/>
              </a:solidFill>
            </a:endParaRPr>
          </a:p>
        </p:txBody>
      </p:sp>
      <p:sp>
        <p:nvSpPr>
          <p:cNvPr id="154" name="Google Shape;154;p23"/>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Detección de fallas</a:t>
            </a:r>
            <a:endParaRPr b="1"/>
          </a:p>
        </p:txBody>
      </p:sp>
      <p:pic>
        <p:nvPicPr>
          <p:cNvPr id="155" name="Google Shape;155;p23"/>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nvSpPr>
        <p:spPr>
          <a:xfrm>
            <a:off x="1962600" y="35007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Flagging - parameter tuning</a:t>
            </a:r>
            <a:endParaRPr b="1" sz="4800">
              <a:solidFill>
                <a:srgbClr val="434343"/>
              </a:solidFill>
            </a:endParaRPr>
          </a:p>
        </p:txBody>
      </p:sp>
      <p:sp>
        <p:nvSpPr>
          <p:cNvPr id="161" name="Google Shape;161;p24"/>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Detección de fallas</a:t>
            </a:r>
            <a:endParaRPr b="1"/>
          </a:p>
        </p:txBody>
      </p:sp>
      <p:pic>
        <p:nvPicPr>
          <p:cNvPr id="162" name="Google Shape;162;p24"/>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pic>
        <p:nvPicPr>
          <p:cNvPr id="163" name="Google Shape;163;p24"/>
          <p:cNvPicPr preferRelativeResize="0"/>
          <p:nvPr/>
        </p:nvPicPr>
        <p:blipFill rotWithShape="1">
          <a:blip r:embed="rId4">
            <a:alphaModFix/>
          </a:blip>
          <a:srcRect b="9219" l="7595" r="0" t="21254"/>
          <a:stretch/>
        </p:blipFill>
        <p:spPr>
          <a:xfrm>
            <a:off x="269275" y="2601875"/>
            <a:ext cx="6161249" cy="2980000"/>
          </a:xfrm>
          <a:prstGeom prst="rect">
            <a:avLst/>
          </a:prstGeom>
          <a:noFill/>
          <a:ln>
            <a:noFill/>
          </a:ln>
        </p:spPr>
      </p:pic>
      <p:pic>
        <p:nvPicPr>
          <p:cNvPr id="164" name="Google Shape;164;p24"/>
          <p:cNvPicPr preferRelativeResize="0"/>
          <p:nvPr/>
        </p:nvPicPr>
        <p:blipFill>
          <a:blip r:embed="rId5">
            <a:alphaModFix/>
          </a:blip>
          <a:stretch>
            <a:fillRect/>
          </a:stretch>
        </p:blipFill>
        <p:spPr>
          <a:xfrm>
            <a:off x="6471650" y="2182038"/>
            <a:ext cx="5456675" cy="38196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Lógica - </a:t>
            </a:r>
            <a:r>
              <a:rPr b="1" lang="es-AR" sz="4800">
                <a:solidFill>
                  <a:srgbClr val="434343"/>
                </a:solidFill>
              </a:rPr>
              <a:t>Algoritmos</a:t>
            </a:r>
            <a:endParaRPr b="1" sz="4800">
              <a:solidFill>
                <a:srgbClr val="434343"/>
              </a:solidFill>
            </a:endParaRPr>
          </a:p>
        </p:txBody>
      </p:sp>
      <p:sp>
        <p:nvSpPr>
          <p:cNvPr id="170" name="Google Shape;170;p25"/>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Detección de fallas</a:t>
            </a:r>
            <a:endParaRPr b="1"/>
          </a:p>
        </p:txBody>
      </p:sp>
      <p:pic>
        <p:nvPicPr>
          <p:cNvPr id="171" name="Google Shape;171;p25"/>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graphicFrame>
        <p:nvGraphicFramePr>
          <p:cNvPr id="172" name="Google Shape;172;p25"/>
          <p:cNvGraphicFramePr/>
          <p:nvPr/>
        </p:nvGraphicFramePr>
        <p:xfrm>
          <a:off x="406425" y="1734000"/>
          <a:ext cx="3000000" cy="3000000"/>
        </p:xfrm>
        <a:graphic>
          <a:graphicData uri="http://schemas.openxmlformats.org/drawingml/2006/table">
            <a:tbl>
              <a:tblPr>
                <a:noFill/>
                <a:tableStyleId>{5300C7E1-7962-4E1A-B88E-42416C6FFDAA}</a:tableStyleId>
              </a:tblPr>
              <a:tblGrid>
                <a:gridCol w="1881850"/>
                <a:gridCol w="1031175"/>
                <a:gridCol w="1456525"/>
                <a:gridCol w="1456525"/>
                <a:gridCol w="1456525"/>
                <a:gridCol w="1456525"/>
                <a:gridCol w="1456525"/>
                <a:gridCol w="1456525"/>
              </a:tblGrid>
              <a:tr h="1063475">
                <a:tc>
                  <a:txBody>
                    <a:bodyPr/>
                    <a:lstStyle/>
                    <a:p>
                      <a:pPr indent="0" lvl="0" marL="0" rtl="0" algn="ctr">
                        <a:spcBef>
                          <a:spcPts val="0"/>
                        </a:spcBef>
                        <a:spcAft>
                          <a:spcPts val="0"/>
                        </a:spcAft>
                        <a:buNone/>
                      </a:pPr>
                      <a:r>
                        <a:rPr b="1" lang="es-AR" sz="1800">
                          <a:solidFill>
                            <a:srgbClr val="FFFFFF"/>
                          </a:solidFill>
                        </a:rPr>
                        <a:t>Timestamp</a:t>
                      </a:r>
                      <a:endParaRPr b="1" sz="18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s-AR" sz="1800">
                          <a:solidFill>
                            <a:srgbClr val="FFFFFF"/>
                          </a:solidFill>
                        </a:rPr>
                        <a:t>Ch1</a:t>
                      </a:r>
                      <a:endParaRPr b="1" sz="18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s-AR" sz="1800">
                          <a:solidFill>
                            <a:srgbClr val="FFFFFF"/>
                          </a:solidFill>
                        </a:rPr>
                        <a:t>Ch2</a:t>
                      </a:r>
                      <a:endParaRPr b="1" sz="18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s-AR" sz="1800">
                          <a:solidFill>
                            <a:srgbClr val="FFFFFF"/>
                          </a:solidFill>
                        </a:rPr>
                        <a:t>Correlation</a:t>
                      </a:r>
                      <a:endParaRPr b="1" sz="1800">
                        <a:solidFill>
                          <a:srgbClr val="FFFFFF"/>
                        </a:solidFill>
                      </a:endParaRPr>
                    </a:p>
                  </a:txBody>
                  <a:tcPr marT="91425" marB="91425" marR="91425" marL="91425" anchor="ctr">
                    <a:solidFill>
                      <a:srgbClr val="434343"/>
                    </a:solidFill>
                  </a:tcPr>
                </a:tc>
                <a:tc>
                  <a:txBody>
                    <a:bodyPr/>
                    <a:lstStyle/>
                    <a:p>
                      <a:pPr indent="0" lvl="0" marL="0" rtl="0" algn="l">
                        <a:spcBef>
                          <a:spcPts val="0"/>
                        </a:spcBef>
                        <a:spcAft>
                          <a:spcPts val="0"/>
                        </a:spcAft>
                        <a:buNone/>
                      </a:pPr>
                      <a:r>
                        <a:rPr b="1" lang="es-AR" sz="1800">
                          <a:solidFill>
                            <a:srgbClr val="FFFFFF"/>
                          </a:solidFill>
                        </a:rPr>
                        <a:t>Correlation</a:t>
                      </a:r>
                      <a:endParaRPr b="1" sz="1800">
                        <a:solidFill>
                          <a:srgbClr val="FFFFFF"/>
                        </a:solidFill>
                      </a:endParaRPr>
                    </a:p>
                    <a:p>
                      <a:pPr indent="0" lvl="0" marL="0" rtl="0" algn="ctr">
                        <a:spcBef>
                          <a:spcPts val="0"/>
                        </a:spcBef>
                        <a:spcAft>
                          <a:spcPts val="0"/>
                        </a:spcAft>
                        <a:buNone/>
                      </a:pPr>
                      <a:r>
                        <a:rPr b="1" lang="es-AR" sz="1800">
                          <a:solidFill>
                            <a:srgbClr val="FFFFFF"/>
                          </a:solidFill>
                        </a:rPr>
                        <a:t>Flag</a:t>
                      </a:r>
                      <a:endParaRPr b="1" sz="18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s-AR" sz="1800">
                          <a:solidFill>
                            <a:srgbClr val="FFFFFF"/>
                          </a:solidFill>
                        </a:rPr>
                        <a:t>Ratio</a:t>
                      </a:r>
                      <a:endParaRPr b="1" sz="18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s-AR" sz="1800">
                          <a:solidFill>
                            <a:srgbClr val="FFFFFF"/>
                          </a:solidFill>
                        </a:rPr>
                        <a:t>Ratio</a:t>
                      </a:r>
                      <a:endParaRPr b="1" sz="1800">
                        <a:solidFill>
                          <a:srgbClr val="FFFFFF"/>
                        </a:solidFill>
                      </a:endParaRPr>
                    </a:p>
                    <a:p>
                      <a:pPr indent="0" lvl="0" marL="0" rtl="0" algn="ctr">
                        <a:spcBef>
                          <a:spcPts val="0"/>
                        </a:spcBef>
                        <a:spcAft>
                          <a:spcPts val="0"/>
                        </a:spcAft>
                        <a:buNone/>
                      </a:pPr>
                      <a:r>
                        <a:rPr b="1" lang="es-AR" sz="1800">
                          <a:solidFill>
                            <a:srgbClr val="FFFFFF"/>
                          </a:solidFill>
                        </a:rPr>
                        <a:t>Flag</a:t>
                      </a:r>
                      <a:endParaRPr b="1" sz="18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s-AR" sz="1800">
                          <a:solidFill>
                            <a:srgbClr val="FFFFFF"/>
                          </a:solidFill>
                        </a:rPr>
                        <a:t>Flag</a:t>
                      </a:r>
                      <a:endParaRPr b="1" sz="1800">
                        <a:solidFill>
                          <a:srgbClr val="FFFFFF"/>
                        </a:solidFill>
                      </a:endParaRPr>
                    </a:p>
                  </a:txBody>
                  <a:tcPr marT="91425" marB="91425" marR="91425" marL="91425" anchor="ctr">
                    <a:solidFill>
                      <a:srgbClr val="434343"/>
                    </a:solidFill>
                  </a:tcPr>
                </a:tc>
              </a:tr>
              <a:tr h="416825">
                <a:tc>
                  <a:txBody>
                    <a:bodyPr/>
                    <a:lstStyle/>
                    <a:p>
                      <a:pPr indent="0" lvl="0" marL="0" rtl="0" algn="ctr">
                        <a:lnSpc>
                          <a:spcPct val="115000"/>
                        </a:lnSpc>
                        <a:spcBef>
                          <a:spcPts val="0"/>
                        </a:spcBef>
                        <a:spcAft>
                          <a:spcPts val="0"/>
                        </a:spcAft>
                        <a:buNone/>
                      </a:pPr>
                      <a:r>
                        <a:rPr lang="es-AR"/>
                        <a:t>2018-01-15 06:50:00</a:t>
                      </a:r>
                      <a:endParaRPr/>
                    </a:p>
                  </a:txBody>
                  <a:tcPr marT="91425" marB="91425" marR="91425" marL="91425"/>
                </a:tc>
                <a:tc>
                  <a:txBody>
                    <a:bodyPr/>
                    <a:lstStyle/>
                    <a:p>
                      <a:pPr indent="0" lvl="0" marL="0" rtl="0" algn="ctr">
                        <a:spcBef>
                          <a:spcPts val="0"/>
                        </a:spcBef>
                        <a:spcAft>
                          <a:spcPts val="0"/>
                        </a:spcAft>
                        <a:buNone/>
                      </a:pPr>
                      <a:r>
                        <a:rPr lang="es-AR"/>
                        <a:t>7.7</a:t>
                      </a:r>
                      <a:endParaRPr/>
                    </a:p>
                  </a:txBody>
                  <a:tcPr marT="91425" marB="91425" marR="91425" marL="91425"/>
                </a:tc>
                <a:tc>
                  <a:txBody>
                    <a:bodyPr/>
                    <a:lstStyle/>
                    <a:p>
                      <a:pPr indent="0" lvl="0" marL="0" rtl="0" algn="ctr">
                        <a:spcBef>
                          <a:spcPts val="0"/>
                        </a:spcBef>
                        <a:spcAft>
                          <a:spcPts val="0"/>
                        </a:spcAft>
                        <a:buNone/>
                      </a:pPr>
                      <a:r>
                        <a:rPr lang="es-AR"/>
                        <a:t>7.7</a:t>
                      </a:r>
                      <a:endParaRPr/>
                    </a:p>
                  </a:txBody>
                  <a:tcPr marT="91425" marB="91425" marR="91425" marL="91425"/>
                </a:tc>
                <a:tc>
                  <a:txBody>
                    <a:bodyPr/>
                    <a:lstStyle/>
                    <a:p>
                      <a:pPr indent="0" lvl="0" marL="0" rtl="0" algn="ctr">
                        <a:spcBef>
                          <a:spcPts val="0"/>
                        </a:spcBef>
                        <a:spcAft>
                          <a:spcPts val="0"/>
                        </a:spcAft>
                        <a:buNone/>
                      </a:pPr>
                      <a:r>
                        <a:rPr lang="es-AR"/>
                        <a:t>0.99</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1.00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r>
              <a:tr h="432400">
                <a:tc>
                  <a:txBody>
                    <a:bodyPr/>
                    <a:lstStyle/>
                    <a:p>
                      <a:pPr indent="0" lvl="0" marL="0" rtl="0" algn="ctr">
                        <a:spcBef>
                          <a:spcPts val="0"/>
                        </a:spcBef>
                        <a:spcAft>
                          <a:spcPts val="0"/>
                        </a:spcAft>
                        <a:buNone/>
                      </a:pPr>
                      <a:r>
                        <a:rPr lang="es-AR"/>
                        <a:t>2018-01-15 07:00:00</a:t>
                      </a:r>
                      <a:endParaRPr/>
                    </a:p>
                  </a:txBody>
                  <a:tcPr marT="91425" marB="91425" marR="91425" marL="91425"/>
                </a:tc>
                <a:tc>
                  <a:txBody>
                    <a:bodyPr/>
                    <a:lstStyle/>
                    <a:p>
                      <a:pPr indent="0" lvl="0" marL="0" rtl="0" algn="ctr">
                        <a:spcBef>
                          <a:spcPts val="0"/>
                        </a:spcBef>
                        <a:spcAft>
                          <a:spcPts val="0"/>
                        </a:spcAft>
                        <a:buNone/>
                      </a:pPr>
                      <a:r>
                        <a:rPr lang="es-AR"/>
                        <a:t>8.0</a:t>
                      </a:r>
                      <a:endParaRPr/>
                    </a:p>
                  </a:txBody>
                  <a:tcPr marT="91425" marB="91425" marR="91425" marL="91425"/>
                </a:tc>
                <a:tc>
                  <a:txBody>
                    <a:bodyPr/>
                    <a:lstStyle/>
                    <a:p>
                      <a:pPr indent="0" lvl="0" marL="0" rtl="0" algn="ctr">
                        <a:spcBef>
                          <a:spcPts val="0"/>
                        </a:spcBef>
                        <a:spcAft>
                          <a:spcPts val="0"/>
                        </a:spcAft>
                        <a:buNone/>
                      </a:pPr>
                      <a:r>
                        <a:rPr lang="es-AR"/>
                        <a:t>8.0</a:t>
                      </a:r>
                      <a:endParaRPr/>
                    </a:p>
                  </a:txBody>
                  <a:tcPr marT="91425" marB="91425" marR="91425" marL="91425"/>
                </a:tc>
                <a:tc>
                  <a:txBody>
                    <a:bodyPr/>
                    <a:lstStyle/>
                    <a:p>
                      <a:pPr indent="0" lvl="0" marL="0" rtl="0" algn="ctr">
                        <a:spcBef>
                          <a:spcPts val="0"/>
                        </a:spcBef>
                        <a:spcAft>
                          <a:spcPts val="0"/>
                        </a:spcAft>
                        <a:buNone/>
                      </a:pPr>
                      <a:r>
                        <a:rPr lang="es-AR"/>
                        <a:t>0.99</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1.00 </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r>
              <a:tr h="450925">
                <a:tc>
                  <a:txBody>
                    <a:bodyPr/>
                    <a:lstStyle/>
                    <a:p>
                      <a:pPr indent="0" lvl="0" marL="0" rtl="0" algn="ctr">
                        <a:spcBef>
                          <a:spcPts val="0"/>
                        </a:spcBef>
                        <a:spcAft>
                          <a:spcPts val="0"/>
                        </a:spcAft>
                        <a:buNone/>
                      </a:pPr>
                      <a:r>
                        <a:rPr lang="es-AR"/>
                        <a:t>2018-01-15 07:10:00</a:t>
                      </a:r>
                      <a:endParaRPr/>
                    </a:p>
                  </a:txBody>
                  <a:tcPr marT="91425" marB="91425" marR="91425" marL="91425"/>
                </a:tc>
                <a:tc>
                  <a:txBody>
                    <a:bodyPr/>
                    <a:lstStyle/>
                    <a:p>
                      <a:pPr indent="0" lvl="0" marL="0" rtl="0" algn="ctr">
                        <a:spcBef>
                          <a:spcPts val="0"/>
                        </a:spcBef>
                        <a:spcAft>
                          <a:spcPts val="0"/>
                        </a:spcAft>
                        <a:buNone/>
                      </a:pPr>
                      <a:r>
                        <a:rPr lang="es-AR"/>
                        <a:t>7.7</a:t>
                      </a:r>
                      <a:endParaRPr/>
                    </a:p>
                  </a:txBody>
                  <a:tcPr marT="91425" marB="91425" marR="91425" marL="91425"/>
                </a:tc>
                <a:tc>
                  <a:txBody>
                    <a:bodyPr/>
                    <a:lstStyle/>
                    <a:p>
                      <a:pPr indent="0" lvl="0" marL="0" rtl="0" algn="ctr">
                        <a:spcBef>
                          <a:spcPts val="0"/>
                        </a:spcBef>
                        <a:spcAft>
                          <a:spcPts val="0"/>
                        </a:spcAft>
                        <a:buNone/>
                      </a:pPr>
                      <a:r>
                        <a:rPr lang="es-AR"/>
                        <a:t>7.6</a:t>
                      </a:r>
                      <a:endParaRPr/>
                    </a:p>
                  </a:txBody>
                  <a:tcPr marT="91425" marB="91425" marR="91425" marL="91425"/>
                </a:tc>
                <a:tc>
                  <a:txBody>
                    <a:bodyPr/>
                    <a:lstStyle/>
                    <a:p>
                      <a:pPr indent="0" lvl="0" marL="0" rtl="0" algn="ctr">
                        <a:spcBef>
                          <a:spcPts val="0"/>
                        </a:spcBef>
                        <a:spcAft>
                          <a:spcPts val="0"/>
                        </a:spcAft>
                        <a:buNone/>
                      </a:pPr>
                      <a:r>
                        <a:rPr lang="es-AR"/>
                        <a:t>0.99</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1.00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r>
              <a:tr h="395375">
                <a:tc>
                  <a:txBody>
                    <a:bodyPr/>
                    <a:lstStyle/>
                    <a:p>
                      <a:pPr indent="0" lvl="0" marL="0" rtl="0" algn="ctr">
                        <a:spcBef>
                          <a:spcPts val="0"/>
                        </a:spcBef>
                        <a:spcAft>
                          <a:spcPts val="0"/>
                        </a:spcAft>
                        <a:buNone/>
                      </a:pPr>
                      <a:r>
                        <a:rPr lang="es-AR"/>
                        <a:t>2018-01-15 07:20:00</a:t>
                      </a:r>
                      <a:endParaRPr/>
                    </a:p>
                  </a:txBody>
                  <a:tcPr marT="91425" marB="91425" marR="91425" marL="91425"/>
                </a:tc>
                <a:tc>
                  <a:txBody>
                    <a:bodyPr/>
                    <a:lstStyle/>
                    <a:p>
                      <a:pPr indent="0" lvl="0" marL="0" rtl="0" algn="ctr">
                        <a:spcBef>
                          <a:spcPts val="0"/>
                        </a:spcBef>
                        <a:spcAft>
                          <a:spcPts val="0"/>
                        </a:spcAft>
                        <a:buNone/>
                      </a:pPr>
                      <a:r>
                        <a:rPr lang="es-AR"/>
                        <a:t>8.0</a:t>
                      </a:r>
                      <a:endParaRPr/>
                    </a:p>
                  </a:txBody>
                  <a:tcPr marT="91425" marB="91425" marR="91425" marL="91425"/>
                </a:tc>
                <a:tc>
                  <a:txBody>
                    <a:bodyPr/>
                    <a:lstStyle/>
                    <a:p>
                      <a:pPr indent="0" lvl="0" marL="0" rtl="0" algn="ctr">
                        <a:spcBef>
                          <a:spcPts val="0"/>
                        </a:spcBef>
                        <a:spcAft>
                          <a:spcPts val="0"/>
                        </a:spcAft>
                        <a:buNone/>
                      </a:pPr>
                      <a:r>
                        <a:rPr lang="es-AR"/>
                        <a:t>8.0</a:t>
                      </a:r>
                      <a:endParaRPr/>
                    </a:p>
                  </a:txBody>
                  <a:tcPr marT="91425" marB="91425" marR="91425" marL="91425"/>
                </a:tc>
                <a:tc>
                  <a:txBody>
                    <a:bodyPr/>
                    <a:lstStyle/>
                    <a:p>
                      <a:pPr indent="0" lvl="0" marL="0" rtl="0" algn="ctr">
                        <a:spcBef>
                          <a:spcPts val="0"/>
                        </a:spcBef>
                        <a:spcAft>
                          <a:spcPts val="0"/>
                        </a:spcAft>
                        <a:buNone/>
                      </a:pPr>
                      <a:r>
                        <a:rPr lang="es-AR"/>
                        <a:t>0.99</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0.99</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r>
              <a:tr h="413900">
                <a:tc>
                  <a:txBody>
                    <a:bodyPr/>
                    <a:lstStyle/>
                    <a:p>
                      <a:pPr indent="0" lvl="0" marL="0" rtl="0" algn="ctr">
                        <a:spcBef>
                          <a:spcPts val="0"/>
                        </a:spcBef>
                        <a:spcAft>
                          <a:spcPts val="0"/>
                        </a:spcAft>
                        <a:buNone/>
                      </a:pPr>
                      <a:r>
                        <a:rPr lang="es-AR"/>
                        <a:t>2018-01-15 07:30:00</a:t>
                      </a:r>
                      <a:endParaRPr/>
                    </a:p>
                  </a:txBody>
                  <a:tcPr marT="91425" marB="91425" marR="91425" marL="91425"/>
                </a:tc>
                <a:tc>
                  <a:txBody>
                    <a:bodyPr/>
                    <a:lstStyle/>
                    <a:p>
                      <a:pPr indent="0" lvl="0" marL="0" rtl="0" algn="ctr">
                        <a:spcBef>
                          <a:spcPts val="0"/>
                        </a:spcBef>
                        <a:spcAft>
                          <a:spcPts val="0"/>
                        </a:spcAft>
                        <a:buNone/>
                      </a:pPr>
                      <a:r>
                        <a:rPr lang="es-AR"/>
                        <a:t>3.4</a:t>
                      </a:r>
                      <a:endParaRPr/>
                    </a:p>
                  </a:txBody>
                  <a:tcPr marT="91425" marB="91425" marR="91425" marL="91425"/>
                </a:tc>
                <a:tc>
                  <a:txBody>
                    <a:bodyPr/>
                    <a:lstStyle/>
                    <a:p>
                      <a:pPr indent="0" lvl="0" marL="0" rtl="0" algn="ctr">
                        <a:spcBef>
                          <a:spcPts val="0"/>
                        </a:spcBef>
                        <a:spcAft>
                          <a:spcPts val="0"/>
                        </a:spcAft>
                        <a:buNone/>
                      </a:pPr>
                      <a:r>
                        <a:rPr lang="es-AR"/>
                        <a:t>8.3</a:t>
                      </a:r>
                      <a:endParaRPr/>
                    </a:p>
                  </a:txBody>
                  <a:tcPr marT="91425" marB="91425" marR="91425" marL="91425"/>
                </a:tc>
                <a:tc>
                  <a:txBody>
                    <a:bodyPr/>
                    <a:lstStyle/>
                    <a:p>
                      <a:pPr indent="0" lvl="0" marL="0" rtl="0" algn="ctr">
                        <a:spcBef>
                          <a:spcPts val="0"/>
                        </a:spcBef>
                        <a:spcAft>
                          <a:spcPts val="0"/>
                        </a:spcAft>
                        <a:buNone/>
                      </a:pPr>
                      <a:r>
                        <a:rPr lang="es-AR"/>
                        <a:t>-0.73</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c>
                  <a:txBody>
                    <a:bodyPr/>
                    <a:lstStyle/>
                    <a:p>
                      <a:pPr indent="0" lvl="0" marL="0" rtl="0" algn="ctr">
                        <a:spcBef>
                          <a:spcPts val="0"/>
                        </a:spcBef>
                        <a:spcAft>
                          <a:spcPts val="0"/>
                        </a:spcAft>
                        <a:buNone/>
                      </a:pPr>
                      <a:r>
                        <a:rPr lang="es-AR"/>
                        <a:t>0.41</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c>
                  <a:txBody>
                    <a:bodyPr/>
                    <a:lstStyle/>
                    <a:p>
                      <a:pPr indent="0" lvl="0" marL="0" rtl="0" algn="ctr">
                        <a:spcBef>
                          <a:spcPts val="0"/>
                        </a:spcBef>
                        <a:spcAft>
                          <a:spcPts val="0"/>
                        </a:spcAft>
                        <a:buNone/>
                      </a:pPr>
                      <a:r>
                        <a:rPr lang="es-AR"/>
                        <a:t>0</a:t>
                      </a:r>
                      <a:endParaRPr/>
                    </a:p>
                  </a:txBody>
                  <a:tcPr marT="91425" marB="91425" marR="91425" marL="91425"/>
                </a:tc>
              </a:tr>
              <a:tr h="450925">
                <a:tc>
                  <a:txBody>
                    <a:bodyPr/>
                    <a:lstStyle/>
                    <a:p>
                      <a:pPr indent="0" lvl="0" marL="0" rtl="0" algn="ctr">
                        <a:spcBef>
                          <a:spcPts val="0"/>
                        </a:spcBef>
                        <a:spcAft>
                          <a:spcPts val="0"/>
                        </a:spcAft>
                        <a:buNone/>
                      </a:pPr>
                      <a:r>
                        <a:rPr lang="es-AR"/>
                        <a:t>2018-01-15 07:40:00</a:t>
                      </a:r>
                      <a:endParaRPr/>
                    </a:p>
                  </a:txBody>
                  <a:tcPr marT="91425" marB="91425" marR="91425" marL="91425"/>
                </a:tc>
                <a:tc>
                  <a:txBody>
                    <a:bodyPr/>
                    <a:lstStyle/>
                    <a:p>
                      <a:pPr indent="0" lvl="0" marL="0" rtl="0" algn="ctr">
                        <a:spcBef>
                          <a:spcPts val="0"/>
                        </a:spcBef>
                        <a:spcAft>
                          <a:spcPts val="0"/>
                        </a:spcAft>
                        <a:buNone/>
                      </a:pPr>
                      <a:r>
                        <a:rPr lang="es-AR"/>
                        <a:t>0.6</a:t>
                      </a:r>
                      <a:endParaRPr/>
                    </a:p>
                  </a:txBody>
                  <a:tcPr marT="91425" marB="91425" marR="91425" marL="91425"/>
                </a:tc>
                <a:tc>
                  <a:txBody>
                    <a:bodyPr/>
                    <a:lstStyle/>
                    <a:p>
                      <a:pPr indent="0" lvl="0" marL="0" rtl="0" algn="ctr">
                        <a:spcBef>
                          <a:spcPts val="0"/>
                        </a:spcBef>
                        <a:spcAft>
                          <a:spcPts val="0"/>
                        </a:spcAft>
                        <a:buNone/>
                      </a:pPr>
                      <a:r>
                        <a:rPr lang="es-AR"/>
                        <a:t>7.8</a:t>
                      </a:r>
                      <a:endParaRPr/>
                    </a:p>
                  </a:txBody>
                  <a:tcPr marT="91425" marB="91425" marR="91425" marL="91425"/>
                </a:tc>
                <a:tc>
                  <a:txBody>
                    <a:bodyPr/>
                    <a:lstStyle/>
                    <a:p>
                      <a:pPr indent="0" lvl="0" marL="0" rtl="0" algn="ctr">
                        <a:spcBef>
                          <a:spcPts val="0"/>
                        </a:spcBef>
                        <a:spcAft>
                          <a:spcPts val="0"/>
                        </a:spcAft>
                        <a:buNone/>
                      </a:pPr>
                      <a:r>
                        <a:rPr lang="es-AR"/>
                        <a:t>-0.23</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c>
                  <a:txBody>
                    <a:bodyPr/>
                    <a:lstStyle/>
                    <a:p>
                      <a:pPr indent="0" lvl="0" marL="0" rtl="0" algn="ctr">
                        <a:spcBef>
                          <a:spcPts val="0"/>
                        </a:spcBef>
                        <a:spcAft>
                          <a:spcPts val="0"/>
                        </a:spcAft>
                        <a:buNone/>
                      </a:pPr>
                      <a:r>
                        <a:rPr lang="es-AR"/>
                        <a:t>0.07</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r>
              <a:tr h="478675">
                <a:tc>
                  <a:txBody>
                    <a:bodyPr/>
                    <a:lstStyle/>
                    <a:p>
                      <a:pPr indent="0" lvl="0" marL="0" rtl="0" algn="ctr">
                        <a:spcBef>
                          <a:spcPts val="0"/>
                        </a:spcBef>
                        <a:spcAft>
                          <a:spcPts val="0"/>
                        </a:spcAft>
                        <a:buNone/>
                      </a:pPr>
                      <a:r>
                        <a:rPr lang="es-AR"/>
                        <a:t>2018-01-15 07:50:00</a:t>
                      </a:r>
                      <a:endParaRPr/>
                    </a:p>
                  </a:txBody>
                  <a:tcPr marT="91425" marB="91425" marR="91425" marL="91425"/>
                </a:tc>
                <a:tc>
                  <a:txBody>
                    <a:bodyPr/>
                    <a:lstStyle/>
                    <a:p>
                      <a:pPr indent="0" lvl="0" marL="0" rtl="0" algn="ctr">
                        <a:spcBef>
                          <a:spcPts val="0"/>
                        </a:spcBef>
                        <a:spcAft>
                          <a:spcPts val="0"/>
                        </a:spcAft>
                        <a:buNone/>
                      </a:pPr>
                      <a:r>
                        <a:rPr lang="es-AR"/>
                        <a:t>0.6</a:t>
                      </a:r>
                      <a:endParaRPr/>
                    </a:p>
                  </a:txBody>
                  <a:tcPr marT="91425" marB="91425" marR="91425" marL="91425"/>
                </a:tc>
                <a:tc>
                  <a:txBody>
                    <a:bodyPr/>
                    <a:lstStyle/>
                    <a:p>
                      <a:pPr indent="0" lvl="0" marL="0" rtl="0" algn="ctr">
                        <a:spcBef>
                          <a:spcPts val="0"/>
                        </a:spcBef>
                        <a:spcAft>
                          <a:spcPts val="0"/>
                        </a:spcAft>
                        <a:buNone/>
                      </a:pPr>
                      <a:r>
                        <a:rPr lang="es-AR"/>
                        <a:t>7.7</a:t>
                      </a:r>
                      <a:endParaRPr/>
                    </a:p>
                  </a:txBody>
                  <a:tcPr marT="91425" marB="91425" marR="91425" marL="91425"/>
                </a:tc>
                <a:tc>
                  <a:txBody>
                    <a:bodyPr/>
                    <a:lstStyle/>
                    <a:p>
                      <a:pPr indent="0" lvl="0" marL="0" rtl="0" algn="ctr">
                        <a:spcBef>
                          <a:spcPts val="0"/>
                        </a:spcBef>
                        <a:spcAft>
                          <a:spcPts val="0"/>
                        </a:spcAft>
                        <a:buNone/>
                      </a:pPr>
                      <a:r>
                        <a:rPr lang="es-AR"/>
                        <a:t>0.44</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c>
                  <a:txBody>
                    <a:bodyPr/>
                    <a:lstStyle/>
                    <a:p>
                      <a:pPr indent="0" lvl="0" marL="0" rtl="0" algn="ctr">
                        <a:spcBef>
                          <a:spcPts val="0"/>
                        </a:spcBef>
                        <a:spcAft>
                          <a:spcPts val="0"/>
                        </a:spcAft>
                        <a:buNone/>
                      </a:pPr>
                      <a:r>
                        <a:rPr lang="es-AR"/>
                        <a:t>0.07</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c>
                  <a:txBody>
                    <a:bodyPr/>
                    <a:lstStyle/>
                    <a:p>
                      <a:pPr indent="0" lvl="0" marL="0" rtl="0" algn="ctr">
                        <a:spcBef>
                          <a:spcPts val="0"/>
                        </a:spcBef>
                        <a:spcAft>
                          <a:spcPts val="0"/>
                        </a:spcAft>
                        <a:buNone/>
                      </a:pPr>
                      <a:r>
                        <a:rPr lang="es-AR"/>
                        <a:t>1</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Agenda</a:t>
            </a:r>
            <a:endParaRPr b="1" sz="4800">
              <a:solidFill>
                <a:srgbClr val="434343"/>
              </a:solidFill>
            </a:endParaRPr>
          </a:p>
        </p:txBody>
      </p:sp>
      <p:sp>
        <p:nvSpPr>
          <p:cNvPr id="178" name="Google Shape;178;p26"/>
          <p:cNvSpPr txBox="1"/>
          <p:nvPr/>
        </p:nvSpPr>
        <p:spPr>
          <a:xfrm>
            <a:off x="2991150" y="2142500"/>
            <a:ext cx="5509500" cy="30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2991150" y="1855575"/>
            <a:ext cx="5509500" cy="3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6"/>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
        <p:nvSpPr>
          <p:cNvPr id="181" name="Google Shape;181;p26"/>
          <p:cNvSpPr txBox="1"/>
          <p:nvPr/>
        </p:nvSpPr>
        <p:spPr>
          <a:xfrm>
            <a:off x="3688650" y="2065025"/>
            <a:ext cx="4114500" cy="3825900"/>
          </a:xfrm>
          <a:prstGeom prst="rect">
            <a:avLst/>
          </a:prstGeom>
          <a:noFill/>
          <a:ln>
            <a:noFill/>
          </a:ln>
        </p:spPr>
        <p:txBody>
          <a:bodyPr anchorCtr="0" anchor="ctr" bIns="91425" lIns="91425" spcFirstLastPara="1" rIns="91425" wrap="square" tIns="91425">
            <a:noAutofit/>
          </a:bodyPr>
          <a:lstStyle/>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Validación</a:t>
            </a:r>
            <a:endParaRPr sz="2400">
              <a:solidFill>
                <a:srgbClr val="434343"/>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Validación</a:t>
            </a:r>
            <a:endParaRPr b="1" sz="4800">
              <a:solidFill>
                <a:srgbClr val="434343"/>
              </a:solidFill>
            </a:endParaRPr>
          </a:p>
        </p:txBody>
      </p:sp>
      <p:sp>
        <p:nvSpPr>
          <p:cNvPr id="187" name="Google Shape;187;p27"/>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Validación</a:t>
            </a:r>
            <a:endParaRPr b="1"/>
          </a:p>
        </p:txBody>
      </p:sp>
      <p:pic>
        <p:nvPicPr>
          <p:cNvPr id="188" name="Google Shape;188;p27"/>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Agenda</a:t>
            </a:r>
            <a:endParaRPr b="1" sz="4800">
              <a:solidFill>
                <a:srgbClr val="434343"/>
              </a:solidFill>
            </a:endParaRPr>
          </a:p>
        </p:txBody>
      </p:sp>
      <p:sp>
        <p:nvSpPr>
          <p:cNvPr id="194" name="Google Shape;194;p28"/>
          <p:cNvSpPr txBox="1"/>
          <p:nvPr/>
        </p:nvSpPr>
        <p:spPr>
          <a:xfrm>
            <a:off x="2991150" y="2142500"/>
            <a:ext cx="5509500" cy="30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txBox="1"/>
          <p:nvPr/>
        </p:nvSpPr>
        <p:spPr>
          <a:xfrm>
            <a:off x="2991150" y="1855575"/>
            <a:ext cx="5509500" cy="3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8"/>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
        <p:nvSpPr>
          <p:cNvPr id="197" name="Google Shape;197;p28"/>
          <p:cNvSpPr txBox="1"/>
          <p:nvPr/>
        </p:nvSpPr>
        <p:spPr>
          <a:xfrm>
            <a:off x="3688650" y="2065025"/>
            <a:ext cx="4114500" cy="3825900"/>
          </a:xfrm>
          <a:prstGeom prst="rect">
            <a:avLst/>
          </a:prstGeom>
          <a:noFill/>
          <a:ln>
            <a:noFill/>
          </a:ln>
        </p:spPr>
        <p:txBody>
          <a:bodyPr anchorCtr="0" anchor="ctr" bIns="91425" lIns="91425" spcFirstLastPara="1" rIns="91425" wrap="square" tIns="91425">
            <a:noAutofit/>
          </a:bodyPr>
          <a:lstStyle/>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Trabajos futuro</a:t>
            </a:r>
            <a:endParaRPr sz="24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Trabajos futuros</a:t>
            </a:r>
            <a:endParaRPr b="1" sz="4800">
              <a:solidFill>
                <a:srgbClr val="434343"/>
              </a:solidFill>
            </a:endParaRPr>
          </a:p>
        </p:txBody>
      </p:sp>
      <p:sp>
        <p:nvSpPr>
          <p:cNvPr id="203" name="Google Shape;203;p29"/>
          <p:cNvSpPr txBox="1"/>
          <p:nvPr/>
        </p:nvSpPr>
        <p:spPr>
          <a:xfrm>
            <a:off x="1095600" y="2938900"/>
            <a:ext cx="10000800" cy="15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434343"/>
                </a:solidFill>
              </a:rPr>
              <a:t>En trabajos futuros investigaremos la forma de integrar otras métricas provistas por SCADA de los sensores, como el Standard Deviation, Minimum and Maximum, al análisis de detección de anomalías en series temporales, como también el potencial de integrar técnicas de machine learning o deep learning al análisis.</a:t>
            </a:r>
            <a:br>
              <a:rPr lang="es-AR" sz="1800">
                <a:solidFill>
                  <a:srgbClr val="434343"/>
                </a:solidFill>
              </a:rPr>
            </a:br>
            <a:endParaRPr sz="1800">
              <a:solidFill>
                <a:srgbClr val="434343"/>
              </a:solidFill>
            </a:endParaRPr>
          </a:p>
        </p:txBody>
      </p:sp>
      <p:sp>
        <p:nvSpPr>
          <p:cNvPr id="204" name="Google Shape;204;p29"/>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Trabajos futuros</a:t>
            </a:r>
            <a:endParaRPr b="1"/>
          </a:p>
        </p:txBody>
      </p:sp>
      <p:pic>
        <p:nvPicPr>
          <p:cNvPr id="205" name="Google Shape;205;p29"/>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Agenda</a:t>
            </a:r>
            <a:endParaRPr b="1" sz="4800">
              <a:solidFill>
                <a:srgbClr val="434343"/>
              </a:solidFill>
            </a:endParaRPr>
          </a:p>
        </p:txBody>
      </p:sp>
      <p:sp>
        <p:nvSpPr>
          <p:cNvPr id="72" name="Google Shape;72;p15"/>
          <p:cNvSpPr txBox="1"/>
          <p:nvPr/>
        </p:nvSpPr>
        <p:spPr>
          <a:xfrm>
            <a:off x="2991150" y="2142500"/>
            <a:ext cx="5509500" cy="30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2991150" y="1855575"/>
            <a:ext cx="5509500" cy="3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688650" y="2065025"/>
            <a:ext cx="4114500" cy="3825900"/>
          </a:xfrm>
          <a:prstGeom prst="rect">
            <a:avLst/>
          </a:prstGeom>
          <a:noFill/>
          <a:ln>
            <a:noFill/>
          </a:ln>
        </p:spPr>
        <p:txBody>
          <a:bodyPr anchorCtr="0" anchor="ctr" bIns="91425" lIns="91425" spcFirstLastPara="1" rIns="91425" wrap="square" tIns="91425">
            <a:noAutofit/>
          </a:bodyPr>
          <a:lstStyle/>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Torres meteorológicas</a:t>
            </a:r>
            <a:endParaRPr sz="2400">
              <a:solidFill>
                <a:srgbClr val="434343"/>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Fallas en los sensores</a:t>
            </a:r>
            <a:endParaRPr sz="2400">
              <a:solidFill>
                <a:srgbClr val="434343"/>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Detección de fallas</a:t>
            </a:r>
            <a:endParaRPr sz="2400">
              <a:solidFill>
                <a:srgbClr val="434343"/>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Validación</a:t>
            </a:r>
            <a:endParaRPr sz="2400">
              <a:solidFill>
                <a:srgbClr val="434343"/>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Trabajos futuro</a:t>
            </a:r>
            <a:endParaRPr sz="2400">
              <a:solidFill>
                <a:srgbClr val="434343"/>
              </a:solidFill>
            </a:endParaRPr>
          </a:p>
        </p:txBody>
      </p:sp>
      <p:pic>
        <p:nvPicPr>
          <p:cNvPr id="75" name="Google Shape;75;p15"/>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Agenda</a:t>
            </a:r>
            <a:endParaRPr b="1" sz="4800">
              <a:solidFill>
                <a:srgbClr val="434343"/>
              </a:solidFill>
            </a:endParaRPr>
          </a:p>
        </p:txBody>
      </p:sp>
      <p:sp>
        <p:nvSpPr>
          <p:cNvPr id="81" name="Google Shape;81;p16"/>
          <p:cNvSpPr txBox="1"/>
          <p:nvPr/>
        </p:nvSpPr>
        <p:spPr>
          <a:xfrm>
            <a:off x="2991150" y="2142500"/>
            <a:ext cx="5509500" cy="30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2991150" y="1855575"/>
            <a:ext cx="5509500" cy="3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
        <p:nvSpPr>
          <p:cNvPr id="84" name="Google Shape;84;p16"/>
          <p:cNvSpPr txBox="1"/>
          <p:nvPr/>
        </p:nvSpPr>
        <p:spPr>
          <a:xfrm>
            <a:off x="3688650" y="2065025"/>
            <a:ext cx="4114500" cy="3825900"/>
          </a:xfrm>
          <a:prstGeom prst="rect">
            <a:avLst/>
          </a:prstGeom>
          <a:noFill/>
          <a:ln>
            <a:noFill/>
          </a:ln>
        </p:spPr>
        <p:txBody>
          <a:bodyPr anchorCtr="0" anchor="ctr" bIns="91425" lIns="91425" spcFirstLastPara="1" rIns="91425" wrap="square" tIns="91425">
            <a:noAutofit/>
          </a:bodyPr>
          <a:lstStyle/>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Torres meteorológicas</a:t>
            </a:r>
            <a:endParaRPr sz="2400">
              <a:solidFill>
                <a:srgbClr val="434343"/>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Torres meteorológicas</a:t>
            </a:r>
            <a:endParaRPr b="1" sz="4800">
              <a:solidFill>
                <a:srgbClr val="434343"/>
              </a:solidFill>
            </a:endParaRPr>
          </a:p>
        </p:txBody>
      </p:sp>
      <p:pic>
        <p:nvPicPr>
          <p:cNvPr id="90" name="Google Shape;90;p17"/>
          <p:cNvPicPr preferRelativeResize="0"/>
          <p:nvPr/>
        </p:nvPicPr>
        <p:blipFill>
          <a:blip r:embed="rId3">
            <a:alphaModFix/>
          </a:blip>
          <a:stretch>
            <a:fillRect/>
          </a:stretch>
        </p:blipFill>
        <p:spPr>
          <a:xfrm>
            <a:off x="152400" y="1241025"/>
            <a:ext cx="3562644" cy="5464576"/>
          </a:xfrm>
          <a:prstGeom prst="rect">
            <a:avLst/>
          </a:prstGeom>
          <a:noFill/>
          <a:ln>
            <a:noFill/>
          </a:ln>
        </p:spPr>
      </p:pic>
      <p:pic>
        <p:nvPicPr>
          <p:cNvPr id="91" name="Google Shape;91;p17"/>
          <p:cNvPicPr preferRelativeResize="0"/>
          <p:nvPr/>
        </p:nvPicPr>
        <p:blipFill>
          <a:blip r:embed="rId4">
            <a:alphaModFix/>
          </a:blip>
          <a:stretch>
            <a:fillRect/>
          </a:stretch>
        </p:blipFill>
        <p:spPr>
          <a:xfrm>
            <a:off x="8479488" y="4107270"/>
            <a:ext cx="3486150" cy="2286000"/>
          </a:xfrm>
          <a:prstGeom prst="rect">
            <a:avLst/>
          </a:prstGeom>
          <a:noFill/>
          <a:ln>
            <a:noFill/>
          </a:ln>
        </p:spPr>
      </p:pic>
      <p:pic>
        <p:nvPicPr>
          <p:cNvPr id="92" name="Google Shape;92;p17"/>
          <p:cNvPicPr preferRelativeResize="0"/>
          <p:nvPr/>
        </p:nvPicPr>
        <p:blipFill rotWithShape="1">
          <a:blip r:embed="rId5">
            <a:alphaModFix/>
          </a:blip>
          <a:srcRect b="0" l="0" r="0" t="0"/>
          <a:stretch/>
        </p:blipFill>
        <p:spPr>
          <a:xfrm>
            <a:off x="101400" y="35655"/>
            <a:ext cx="1463040" cy="1463040"/>
          </a:xfrm>
          <a:prstGeom prst="rect">
            <a:avLst/>
          </a:prstGeom>
          <a:noFill/>
          <a:ln>
            <a:noFill/>
          </a:ln>
        </p:spPr>
      </p:pic>
      <p:sp>
        <p:nvSpPr>
          <p:cNvPr id="93" name="Google Shape;93;p17"/>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Torres meteorológicas</a:t>
            </a:r>
            <a:endParaRPr b="1"/>
          </a:p>
        </p:txBody>
      </p:sp>
      <p:sp>
        <p:nvSpPr>
          <p:cNvPr id="94" name="Google Shape;94;p17"/>
          <p:cNvSpPr txBox="1"/>
          <p:nvPr/>
        </p:nvSpPr>
        <p:spPr>
          <a:xfrm>
            <a:off x="4103650" y="1607650"/>
            <a:ext cx="6384000" cy="15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solidFill>
                  <a:srgbClr val="434343"/>
                </a:solidFill>
              </a:rPr>
              <a:t>Configuración estándar de una torre meteorológica</a:t>
            </a:r>
            <a:r>
              <a:rPr lang="es-AR" sz="1800">
                <a:solidFill>
                  <a:srgbClr val="434343"/>
                </a:solidFill>
              </a:rPr>
              <a:t>:</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s-AR" sz="1800">
                <a:solidFill>
                  <a:srgbClr val="434343"/>
                </a:solidFill>
              </a:rPr>
              <a:t>6 anemómetros (puestos a tres alturas distintas)</a:t>
            </a:r>
            <a:endParaRPr sz="1800">
              <a:solidFill>
                <a:srgbClr val="434343"/>
              </a:solidFill>
            </a:endParaRPr>
          </a:p>
          <a:p>
            <a:pPr indent="-342900" lvl="0" marL="457200" rtl="0" algn="l">
              <a:spcBef>
                <a:spcPts val="0"/>
              </a:spcBef>
              <a:spcAft>
                <a:spcPts val="0"/>
              </a:spcAft>
              <a:buClr>
                <a:srgbClr val="434343"/>
              </a:buClr>
              <a:buSzPts val="1800"/>
              <a:buChar char="➔"/>
            </a:pPr>
            <a:r>
              <a:rPr lang="es-AR" sz="1800">
                <a:solidFill>
                  <a:srgbClr val="434343"/>
                </a:solidFill>
              </a:rPr>
              <a:t>2 veletas </a:t>
            </a:r>
            <a:r>
              <a:rPr lang="es-AR" sz="1800">
                <a:solidFill>
                  <a:srgbClr val="434343"/>
                </a:solidFill>
              </a:rPr>
              <a:t>(puestas a la misma altura)</a:t>
            </a:r>
            <a:endParaRPr sz="1800">
              <a:solidFill>
                <a:srgbClr val="434343"/>
              </a:solidFill>
            </a:endParaRPr>
          </a:p>
          <a:p>
            <a:pPr indent="-342900" lvl="0" marL="457200" rtl="0" algn="l">
              <a:spcBef>
                <a:spcPts val="0"/>
              </a:spcBef>
              <a:spcAft>
                <a:spcPts val="0"/>
              </a:spcAft>
              <a:buClr>
                <a:srgbClr val="434343"/>
              </a:buClr>
              <a:buSzPts val="1800"/>
              <a:buChar char="➔"/>
            </a:pPr>
            <a:r>
              <a:rPr lang="es-AR" sz="1800">
                <a:solidFill>
                  <a:srgbClr val="434343"/>
                </a:solidFill>
              </a:rPr>
              <a:t>1 data logger (SCADA)</a:t>
            </a:r>
            <a:endParaRPr sz="1800">
              <a:solidFill>
                <a:srgbClr val="434343"/>
              </a:solidFill>
            </a:endParaRPr>
          </a:p>
        </p:txBody>
      </p:sp>
      <p:pic>
        <p:nvPicPr>
          <p:cNvPr id="95" name="Google Shape;95;p17"/>
          <p:cNvPicPr preferRelativeResize="0"/>
          <p:nvPr/>
        </p:nvPicPr>
        <p:blipFill rotWithShape="1">
          <a:blip r:embed="rId6">
            <a:alphaModFix/>
          </a:blip>
          <a:srcRect b="56538" l="0" r="68781" t="9576"/>
          <a:stretch/>
        </p:blipFill>
        <p:spPr>
          <a:xfrm>
            <a:off x="5213500" y="3985673"/>
            <a:ext cx="1334250" cy="1380850"/>
          </a:xfrm>
          <a:prstGeom prst="rect">
            <a:avLst/>
          </a:prstGeom>
          <a:noFill/>
          <a:ln>
            <a:noFill/>
          </a:ln>
        </p:spPr>
      </p:pic>
      <p:pic>
        <p:nvPicPr>
          <p:cNvPr id="96" name="Google Shape;96;p17"/>
          <p:cNvPicPr preferRelativeResize="0"/>
          <p:nvPr/>
        </p:nvPicPr>
        <p:blipFill rotWithShape="1">
          <a:blip r:embed="rId7">
            <a:alphaModFix/>
          </a:blip>
          <a:srcRect b="2152" l="0" r="72532" t="57074"/>
          <a:stretch/>
        </p:blipFill>
        <p:spPr>
          <a:xfrm>
            <a:off x="3964696" y="3985679"/>
            <a:ext cx="1065036" cy="1507500"/>
          </a:xfrm>
          <a:prstGeom prst="rect">
            <a:avLst/>
          </a:prstGeom>
          <a:noFill/>
          <a:ln>
            <a:noFill/>
          </a:ln>
        </p:spPr>
      </p:pic>
      <p:pic>
        <p:nvPicPr>
          <p:cNvPr id="97" name="Google Shape;97;p17"/>
          <p:cNvPicPr preferRelativeResize="0"/>
          <p:nvPr/>
        </p:nvPicPr>
        <p:blipFill>
          <a:blip r:embed="rId8">
            <a:alphaModFix/>
          </a:blip>
          <a:stretch>
            <a:fillRect/>
          </a:stretch>
        </p:blipFill>
        <p:spPr>
          <a:xfrm>
            <a:off x="10419275" y="2017602"/>
            <a:ext cx="1666600" cy="187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Agenda</a:t>
            </a:r>
            <a:endParaRPr b="1" sz="4800">
              <a:solidFill>
                <a:srgbClr val="434343"/>
              </a:solidFill>
            </a:endParaRPr>
          </a:p>
        </p:txBody>
      </p:sp>
      <p:sp>
        <p:nvSpPr>
          <p:cNvPr id="103" name="Google Shape;103;p18"/>
          <p:cNvSpPr txBox="1"/>
          <p:nvPr/>
        </p:nvSpPr>
        <p:spPr>
          <a:xfrm>
            <a:off x="2991150" y="2142500"/>
            <a:ext cx="5509500" cy="30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2991150" y="1855575"/>
            <a:ext cx="5509500" cy="3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8"/>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
        <p:nvSpPr>
          <p:cNvPr id="106" name="Google Shape;106;p18"/>
          <p:cNvSpPr txBox="1"/>
          <p:nvPr/>
        </p:nvSpPr>
        <p:spPr>
          <a:xfrm>
            <a:off x="3688650" y="2065025"/>
            <a:ext cx="4114500" cy="3825900"/>
          </a:xfrm>
          <a:prstGeom prst="rect">
            <a:avLst/>
          </a:prstGeom>
          <a:noFill/>
          <a:ln>
            <a:noFill/>
          </a:ln>
        </p:spPr>
        <p:txBody>
          <a:bodyPr anchorCtr="0" anchor="ctr" bIns="91425" lIns="91425" spcFirstLastPara="1" rIns="91425" wrap="square" tIns="91425">
            <a:noAutofit/>
          </a:bodyPr>
          <a:lstStyle/>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Fallas en los sensores</a:t>
            </a:r>
            <a:endParaRPr sz="2400">
              <a:solidFill>
                <a:srgbClr val="434343"/>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Detección de fallas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9403" l="7088" r="6778" t="20055"/>
          <a:stretch/>
        </p:blipFill>
        <p:spPr>
          <a:xfrm>
            <a:off x="902474" y="1908800"/>
            <a:ext cx="3888099" cy="2047050"/>
          </a:xfrm>
          <a:prstGeom prst="rect">
            <a:avLst/>
          </a:prstGeom>
          <a:noFill/>
          <a:ln>
            <a:noFill/>
          </a:ln>
        </p:spPr>
      </p:pic>
      <p:sp>
        <p:nvSpPr>
          <p:cNvPr id="112" name="Google Shape;112;p19"/>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Fallas en los sensores</a:t>
            </a:r>
            <a:endParaRPr b="1" sz="4800">
              <a:solidFill>
                <a:srgbClr val="434343"/>
              </a:solidFill>
            </a:endParaRPr>
          </a:p>
        </p:txBody>
      </p:sp>
      <p:sp>
        <p:nvSpPr>
          <p:cNvPr id="113" name="Google Shape;113;p19"/>
          <p:cNvSpPr txBox="1"/>
          <p:nvPr/>
        </p:nvSpPr>
        <p:spPr>
          <a:xfrm>
            <a:off x="1564450" y="149870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solidFill>
                  <a:srgbClr val="434343"/>
                </a:solidFill>
              </a:rPr>
              <a:t>Fallas mecánicas</a:t>
            </a:r>
            <a:endParaRPr sz="1800">
              <a:solidFill>
                <a:srgbClr val="434343"/>
              </a:solidFill>
            </a:endParaRPr>
          </a:p>
        </p:txBody>
      </p:sp>
      <p:sp>
        <p:nvSpPr>
          <p:cNvPr id="114" name="Google Shape;114;p19"/>
          <p:cNvSpPr txBox="1"/>
          <p:nvPr/>
        </p:nvSpPr>
        <p:spPr>
          <a:xfrm>
            <a:off x="4696313" y="3941350"/>
            <a:ext cx="22896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solidFill>
                  <a:srgbClr val="434343"/>
                </a:solidFill>
              </a:rPr>
              <a:t>Fallas de conexión</a:t>
            </a:r>
            <a:endParaRPr sz="1800">
              <a:solidFill>
                <a:srgbClr val="434343"/>
              </a:solidFill>
            </a:endParaRPr>
          </a:p>
        </p:txBody>
      </p:sp>
      <p:sp>
        <p:nvSpPr>
          <p:cNvPr id="115" name="Google Shape;115;p19"/>
          <p:cNvSpPr txBox="1"/>
          <p:nvPr/>
        </p:nvSpPr>
        <p:spPr>
          <a:xfrm>
            <a:off x="8381900" y="1349425"/>
            <a:ext cx="2565300" cy="5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solidFill>
                  <a:srgbClr val="434343"/>
                </a:solidFill>
              </a:rPr>
              <a:t>Fallas de calibración</a:t>
            </a:r>
            <a:endParaRPr b="1" sz="1800">
              <a:solidFill>
                <a:srgbClr val="434343"/>
              </a:solidFill>
            </a:endParaRPr>
          </a:p>
          <a:p>
            <a:pPr indent="0" lvl="0" marL="0" rtl="0" algn="l">
              <a:spcBef>
                <a:spcPts val="0"/>
              </a:spcBef>
              <a:spcAft>
                <a:spcPts val="0"/>
              </a:spcAft>
              <a:buNone/>
            </a:pPr>
            <a:r>
              <a:t/>
            </a:r>
            <a:endParaRPr sz="1800">
              <a:solidFill>
                <a:srgbClr val="434343"/>
              </a:solidFill>
            </a:endParaRPr>
          </a:p>
        </p:txBody>
      </p:sp>
      <p:sp>
        <p:nvSpPr>
          <p:cNvPr id="116" name="Google Shape;116;p19"/>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Fallas en los sensores</a:t>
            </a:r>
            <a:endParaRPr b="1"/>
          </a:p>
        </p:txBody>
      </p:sp>
      <p:pic>
        <p:nvPicPr>
          <p:cNvPr id="117" name="Google Shape;117;p19"/>
          <p:cNvPicPr preferRelativeResize="0"/>
          <p:nvPr/>
        </p:nvPicPr>
        <p:blipFill rotWithShape="1">
          <a:blip r:embed="rId4">
            <a:alphaModFix/>
          </a:blip>
          <a:srcRect b="0" l="0" r="0" t="0"/>
          <a:stretch/>
        </p:blipFill>
        <p:spPr>
          <a:xfrm>
            <a:off x="101400" y="35655"/>
            <a:ext cx="1463040" cy="1463040"/>
          </a:xfrm>
          <a:prstGeom prst="rect">
            <a:avLst/>
          </a:prstGeom>
          <a:noFill/>
          <a:ln>
            <a:noFill/>
          </a:ln>
        </p:spPr>
      </p:pic>
      <p:pic>
        <p:nvPicPr>
          <p:cNvPr id="118" name="Google Shape;118;p19"/>
          <p:cNvPicPr preferRelativeResize="0"/>
          <p:nvPr/>
        </p:nvPicPr>
        <p:blipFill rotWithShape="1">
          <a:blip r:embed="rId5">
            <a:alphaModFix/>
          </a:blip>
          <a:srcRect b="9874" l="8867" r="2014" t="20195"/>
          <a:stretch/>
        </p:blipFill>
        <p:spPr>
          <a:xfrm>
            <a:off x="3720963" y="4413250"/>
            <a:ext cx="4750076" cy="2396175"/>
          </a:xfrm>
          <a:prstGeom prst="rect">
            <a:avLst/>
          </a:prstGeom>
          <a:noFill/>
          <a:ln>
            <a:noFill/>
          </a:ln>
        </p:spPr>
      </p:pic>
      <p:pic>
        <p:nvPicPr>
          <p:cNvPr id="119" name="Google Shape;119;p19"/>
          <p:cNvPicPr preferRelativeResize="0"/>
          <p:nvPr/>
        </p:nvPicPr>
        <p:blipFill rotWithShape="1">
          <a:blip r:embed="rId6">
            <a:alphaModFix/>
          </a:blip>
          <a:srcRect b="9228" l="8408" r="2233" t="18895"/>
          <a:stretch/>
        </p:blipFill>
        <p:spPr>
          <a:xfrm>
            <a:off x="7452875" y="1843575"/>
            <a:ext cx="4634401" cy="239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Perfil vertical del viento</a:t>
            </a:r>
            <a:endParaRPr b="1" sz="4800">
              <a:solidFill>
                <a:srgbClr val="434343"/>
              </a:solidFill>
            </a:endParaRPr>
          </a:p>
        </p:txBody>
      </p:sp>
      <p:sp>
        <p:nvSpPr>
          <p:cNvPr id="125" name="Google Shape;125;p20"/>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Fallas en los sensores</a:t>
            </a:r>
            <a:endParaRPr b="1"/>
          </a:p>
        </p:txBody>
      </p:sp>
      <p:pic>
        <p:nvPicPr>
          <p:cNvPr id="126" name="Google Shape;126;p20"/>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pic>
        <p:nvPicPr>
          <p:cNvPr id="127" name="Google Shape;127;p20"/>
          <p:cNvPicPr preferRelativeResize="0"/>
          <p:nvPr/>
        </p:nvPicPr>
        <p:blipFill>
          <a:blip r:embed="rId4">
            <a:alphaModFix/>
          </a:blip>
          <a:stretch>
            <a:fillRect/>
          </a:stretch>
        </p:blipFill>
        <p:spPr>
          <a:xfrm>
            <a:off x="7088713" y="2769063"/>
            <a:ext cx="2375775" cy="1319875"/>
          </a:xfrm>
          <a:prstGeom prst="rect">
            <a:avLst/>
          </a:prstGeom>
          <a:noFill/>
          <a:ln>
            <a:noFill/>
          </a:ln>
        </p:spPr>
      </p:pic>
      <p:pic>
        <p:nvPicPr>
          <p:cNvPr descr="Wind Speed Chart" id="128" name="Google Shape;128;p20" title="Wind Speed Chart"/>
          <p:cNvPicPr preferRelativeResize="0"/>
          <p:nvPr/>
        </p:nvPicPr>
        <p:blipFill>
          <a:blip r:embed="rId5">
            <a:alphaModFix/>
          </a:blip>
          <a:stretch>
            <a:fillRect/>
          </a:stretch>
        </p:blipFill>
        <p:spPr>
          <a:xfrm>
            <a:off x="1411425" y="2167425"/>
            <a:ext cx="3931150" cy="3931150"/>
          </a:xfrm>
          <a:prstGeom prst="rect">
            <a:avLst/>
          </a:prstGeom>
          <a:noFill/>
          <a:ln>
            <a:noFill/>
          </a:ln>
        </p:spPr>
      </p:pic>
      <p:sp>
        <p:nvSpPr>
          <p:cNvPr id="129" name="Google Shape;129;p20"/>
          <p:cNvSpPr txBox="1"/>
          <p:nvPr/>
        </p:nvSpPr>
        <p:spPr>
          <a:xfrm>
            <a:off x="6839500" y="4626450"/>
            <a:ext cx="38130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V_i son las velocidades del viento, </a:t>
            </a:r>
            <a:endParaRPr/>
          </a:p>
          <a:p>
            <a:pPr indent="0" lvl="0" marL="0" rtl="0" algn="l">
              <a:spcBef>
                <a:spcPts val="0"/>
              </a:spcBef>
              <a:spcAft>
                <a:spcPts val="0"/>
              </a:spcAft>
              <a:buNone/>
            </a:pPr>
            <a:r>
              <a:rPr lang="es-AR"/>
              <a:t>h_i son las alturas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Series temporales</a:t>
            </a:r>
            <a:endParaRPr b="1" sz="4800">
              <a:solidFill>
                <a:srgbClr val="434343"/>
              </a:solidFill>
            </a:endParaRPr>
          </a:p>
        </p:txBody>
      </p:sp>
      <p:sp>
        <p:nvSpPr>
          <p:cNvPr id="135" name="Google Shape;135;p21"/>
          <p:cNvSpPr txBox="1"/>
          <p:nvPr/>
        </p:nvSpPr>
        <p:spPr>
          <a:xfrm>
            <a:off x="9842225" y="35650"/>
            <a:ext cx="2349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a:t>Fallas en los sensores</a:t>
            </a:r>
            <a:endParaRPr b="1"/>
          </a:p>
        </p:txBody>
      </p:sp>
      <p:pic>
        <p:nvPicPr>
          <p:cNvPr id="136" name="Google Shape;136;p21"/>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pic>
        <p:nvPicPr>
          <p:cNvPr id="137" name="Google Shape;137;p21"/>
          <p:cNvPicPr preferRelativeResize="0"/>
          <p:nvPr/>
        </p:nvPicPr>
        <p:blipFill rotWithShape="1">
          <a:blip r:embed="rId4">
            <a:alphaModFix/>
          </a:blip>
          <a:srcRect b="9344" l="8349" r="0" t="19758"/>
          <a:stretch/>
        </p:blipFill>
        <p:spPr>
          <a:xfrm>
            <a:off x="502575" y="2550946"/>
            <a:ext cx="5846125" cy="2907375"/>
          </a:xfrm>
          <a:prstGeom prst="rect">
            <a:avLst/>
          </a:prstGeom>
          <a:noFill/>
          <a:ln>
            <a:noFill/>
          </a:ln>
        </p:spPr>
      </p:pic>
      <p:graphicFrame>
        <p:nvGraphicFramePr>
          <p:cNvPr id="138" name="Google Shape;138;p21"/>
          <p:cNvGraphicFramePr/>
          <p:nvPr/>
        </p:nvGraphicFramePr>
        <p:xfrm>
          <a:off x="6783475" y="3052138"/>
          <a:ext cx="3000000" cy="3000000"/>
        </p:xfrm>
        <a:graphic>
          <a:graphicData uri="http://schemas.openxmlformats.org/drawingml/2006/table">
            <a:tbl>
              <a:tblPr>
                <a:noFill/>
                <a:tableStyleId>{5300C7E1-7962-4E1A-B88E-42416C6FFDAA}</a:tableStyleId>
              </a:tblPr>
              <a:tblGrid>
                <a:gridCol w="1625750"/>
                <a:gridCol w="1345575"/>
                <a:gridCol w="1429075"/>
              </a:tblGrid>
              <a:tr h="381000">
                <a:tc>
                  <a:txBody>
                    <a:bodyPr/>
                    <a:lstStyle/>
                    <a:p>
                      <a:pPr indent="0" lvl="0" marL="0" rtl="0" algn="ctr">
                        <a:spcBef>
                          <a:spcPts val="0"/>
                        </a:spcBef>
                        <a:spcAft>
                          <a:spcPts val="0"/>
                        </a:spcAft>
                        <a:buNone/>
                      </a:pPr>
                      <a:r>
                        <a:rPr b="1" lang="es-AR" sz="1800">
                          <a:solidFill>
                            <a:srgbClr val="FFFFFF"/>
                          </a:solidFill>
                        </a:rPr>
                        <a:t>Timestamp</a:t>
                      </a:r>
                      <a:endParaRPr b="1" sz="1800">
                        <a:solidFill>
                          <a:srgbClr val="FFFFFF"/>
                        </a:solidFill>
                      </a:endParaRPr>
                    </a:p>
                  </a:txBody>
                  <a:tcPr marT="91425" marB="91425" marR="91425" marL="91425">
                    <a:solidFill>
                      <a:srgbClr val="434343"/>
                    </a:solidFill>
                  </a:tcPr>
                </a:tc>
                <a:tc>
                  <a:txBody>
                    <a:bodyPr/>
                    <a:lstStyle/>
                    <a:p>
                      <a:pPr indent="0" lvl="0" marL="0" rtl="0" algn="ctr">
                        <a:spcBef>
                          <a:spcPts val="0"/>
                        </a:spcBef>
                        <a:spcAft>
                          <a:spcPts val="0"/>
                        </a:spcAft>
                        <a:buNone/>
                      </a:pPr>
                      <a:r>
                        <a:rPr b="1" lang="es-AR" sz="1800">
                          <a:solidFill>
                            <a:srgbClr val="FFFFFF"/>
                          </a:solidFill>
                        </a:rPr>
                        <a:t>Ch1 (m/s)</a:t>
                      </a:r>
                      <a:endParaRPr b="1" sz="1800">
                        <a:solidFill>
                          <a:srgbClr val="FFFFFF"/>
                        </a:solidFill>
                      </a:endParaRPr>
                    </a:p>
                  </a:txBody>
                  <a:tcPr marT="91425" marB="91425" marR="91425" marL="91425">
                    <a:solidFill>
                      <a:srgbClr val="434343"/>
                    </a:solidFill>
                  </a:tcPr>
                </a:tc>
                <a:tc>
                  <a:txBody>
                    <a:bodyPr/>
                    <a:lstStyle/>
                    <a:p>
                      <a:pPr indent="0" lvl="0" marL="0" rtl="0" algn="ctr">
                        <a:spcBef>
                          <a:spcPts val="0"/>
                        </a:spcBef>
                        <a:spcAft>
                          <a:spcPts val="0"/>
                        </a:spcAft>
                        <a:buNone/>
                      </a:pPr>
                      <a:r>
                        <a:rPr b="1" lang="es-AR" sz="1800">
                          <a:solidFill>
                            <a:srgbClr val="FFFFFF"/>
                          </a:solidFill>
                        </a:rPr>
                        <a:t>Ch2 (m/s)</a:t>
                      </a:r>
                      <a:endParaRPr b="1" sz="1800">
                        <a:solidFill>
                          <a:srgbClr val="FFFFFF"/>
                        </a:solidFill>
                      </a:endParaRPr>
                    </a:p>
                  </a:txBody>
                  <a:tcPr marT="91425" marB="91425" marR="91425" marL="91425">
                    <a:solidFill>
                      <a:srgbClr val="434343"/>
                    </a:solidFill>
                  </a:tcPr>
                </a:tc>
              </a:tr>
              <a:tr h="381000">
                <a:tc>
                  <a:txBody>
                    <a:bodyPr/>
                    <a:lstStyle/>
                    <a:p>
                      <a:pPr indent="0" lvl="0" marL="0" rtl="0" algn="ctr">
                        <a:spcBef>
                          <a:spcPts val="0"/>
                        </a:spcBef>
                        <a:spcAft>
                          <a:spcPts val="0"/>
                        </a:spcAft>
                        <a:buNone/>
                      </a:pPr>
                      <a:r>
                        <a:rPr lang="es-AR"/>
                        <a:t>2016-12-21 23:00</a:t>
                      </a:r>
                      <a:endParaRPr/>
                    </a:p>
                  </a:txBody>
                  <a:tcPr marT="91425" marB="91425" marR="91425" marL="91425"/>
                </a:tc>
                <a:tc>
                  <a:txBody>
                    <a:bodyPr/>
                    <a:lstStyle/>
                    <a:p>
                      <a:pPr indent="0" lvl="0" marL="0" rtl="0" algn="ctr">
                        <a:spcBef>
                          <a:spcPts val="0"/>
                        </a:spcBef>
                        <a:spcAft>
                          <a:spcPts val="0"/>
                        </a:spcAft>
                        <a:buNone/>
                      </a:pPr>
                      <a:r>
                        <a:rPr lang="es-AR"/>
                        <a:t>4.3</a:t>
                      </a:r>
                      <a:endParaRPr/>
                    </a:p>
                  </a:txBody>
                  <a:tcPr marT="91425" marB="91425" marR="91425" marL="91425"/>
                </a:tc>
                <a:tc>
                  <a:txBody>
                    <a:bodyPr/>
                    <a:lstStyle/>
                    <a:p>
                      <a:pPr indent="0" lvl="0" marL="0" rtl="0" algn="ctr">
                        <a:spcBef>
                          <a:spcPts val="0"/>
                        </a:spcBef>
                        <a:spcAft>
                          <a:spcPts val="0"/>
                        </a:spcAft>
                        <a:buNone/>
                      </a:pPr>
                      <a:r>
                        <a:rPr lang="es-AR"/>
                        <a:t>4.3</a:t>
                      </a:r>
                      <a:endParaRPr/>
                    </a:p>
                  </a:txBody>
                  <a:tcPr marT="91425" marB="91425" marR="91425" marL="91425"/>
                </a:tc>
              </a:tr>
              <a:tr h="396200">
                <a:tc>
                  <a:txBody>
                    <a:bodyPr/>
                    <a:lstStyle/>
                    <a:p>
                      <a:pPr indent="0" lvl="0" marL="0" rtl="0" algn="ctr">
                        <a:spcBef>
                          <a:spcPts val="0"/>
                        </a:spcBef>
                        <a:spcAft>
                          <a:spcPts val="0"/>
                        </a:spcAft>
                        <a:buNone/>
                      </a:pPr>
                      <a:r>
                        <a:rPr lang="es-AR">
                          <a:solidFill>
                            <a:schemeClr val="dk1"/>
                          </a:solidFill>
                        </a:rPr>
                        <a:t>2016-12-21 23:10</a:t>
                      </a:r>
                      <a:endParaRPr/>
                    </a:p>
                  </a:txBody>
                  <a:tcPr marT="91425" marB="91425" marR="91425" marL="91425"/>
                </a:tc>
                <a:tc>
                  <a:txBody>
                    <a:bodyPr/>
                    <a:lstStyle/>
                    <a:p>
                      <a:pPr indent="0" lvl="0" marL="0" rtl="0" algn="ctr">
                        <a:spcBef>
                          <a:spcPts val="0"/>
                        </a:spcBef>
                        <a:spcAft>
                          <a:spcPts val="0"/>
                        </a:spcAft>
                        <a:buNone/>
                      </a:pPr>
                      <a:r>
                        <a:rPr lang="es-AR"/>
                        <a:t>5.1</a:t>
                      </a:r>
                      <a:endParaRPr/>
                    </a:p>
                  </a:txBody>
                  <a:tcPr marT="91425" marB="91425" marR="91425" marL="91425"/>
                </a:tc>
                <a:tc>
                  <a:txBody>
                    <a:bodyPr/>
                    <a:lstStyle/>
                    <a:p>
                      <a:pPr indent="0" lvl="0" marL="0" rtl="0" algn="ctr">
                        <a:spcBef>
                          <a:spcPts val="0"/>
                        </a:spcBef>
                        <a:spcAft>
                          <a:spcPts val="0"/>
                        </a:spcAft>
                        <a:buNone/>
                      </a:pPr>
                      <a:r>
                        <a:rPr lang="es-AR"/>
                        <a:t>5.1</a:t>
                      </a:r>
                      <a:endParaRPr/>
                    </a:p>
                  </a:txBody>
                  <a:tcPr marT="91425" marB="91425" marR="91425" marL="91425"/>
                </a:tc>
              </a:tr>
              <a:tr h="381000">
                <a:tc>
                  <a:txBody>
                    <a:bodyPr/>
                    <a:lstStyle/>
                    <a:p>
                      <a:pPr indent="0" lvl="0" marL="0" rtl="0" algn="ctr">
                        <a:spcBef>
                          <a:spcPts val="0"/>
                        </a:spcBef>
                        <a:spcAft>
                          <a:spcPts val="0"/>
                        </a:spcAft>
                        <a:buNone/>
                      </a:pPr>
                      <a:r>
                        <a:rPr lang="es-AR">
                          <a:solidFill>
                            <a:schemeClr val="dk1"/>
                          </a:solidFill>
                        </a:rPr>
                        <a:t>2016-12-21 23:20</a:t>
                      </a:r>
                      <a:endParaRPr/>
                    </a:p>
                  </a:txBody>
                  <a:tcPr marT="91425" marB="91425" marR="91425" marL="91425"/>
                </a:tc>
                <a:tc>
                  <a:txBody>
                    <a:bodyPr/>
                    <a:lstStyle/>
                    <a:p>
                      <a:pPr indent="0" lvl="0" marL="0" rtl="0" algn="ctr">
                        <a:spcBef>
                          <a:spcPts val="0"/>
                        </a:spcBef>
                        <a:spcAft>
                          <a:spcPts val="0"/>
                        </a:spcAft>
                        <a:buNone/>
                      </a:pPr>
                      <a:r>
                        <a:rPr lang="es-AR"/>
                        <a:t>5.2</a:t>
                      </a:r>
                      <a:endParaRPr/>
                    </a:p>
                  </a:txBody>
                  <a:tcPr marT="91425" marB="91425" marR="91425" marL="91425"/>
                </a:tc>
                <a:tc>
                  <a:txBody>
                    <a:bodyPr/>
                    <a:lstStyle/>
                    <a:p>
                      <a:pPr indent="0" lvl="0" marL="0" rtl="0" algn="ctr">
                        <a:spcBef>
                          <a:spcPts val="0"/>
                        </a:spcBef>
                        <a:spcAft>
                          <a:spcPts val="0"/>
                        </a:spcAft>
                        <a:buNone/>
                      </a:pPr>
                      <a:r>
                        <a:rPr lang="es-AR"/>
                        <a:t>5.2</a:t>
                      </a:r>
                      <a:endParaRPr/>
                    </a:p>
                  </a:txBody>
                  <a:tcPr marT="91425" marB="91425" marR="91425" marL="91425"/>
                </a:tc>
              </a:tr>
              <a:tr h="381000">
                <a:tc>
                  <a:txBody>
                    <a:bodyPr/>
                    <a:lstStyle/>
                    <a:p>
                      <a:pPr indent="0" lvl="0" marL="0" rtl="0" algn="ctr">
                        <a:spcBef>
                          <a:spcPts val="0"/>
                        </a:spcBef>
                        <a:spcAft>
                          <a:spcPts val="0"/>
                        </a:spcAft>
                        <a:buNone/>
                      </a:pPr>
                      <a:r>
                        <a:rPr lang="es-AR">
                          <a:solidFill>
                            <a:schemeClr val="dk1"/>
                          </a:solidFill>
                        </a:rPr>
                        <a:t>2016-12-21 23:30</a:t>
                      </a:r>
                      <a:endParaRPr/>
                    </a:p>
                  </a:txBody>
                  <a:tcPr marT="91425" marB="91425" marR="91425" marL="91425"/>
                </a:tc>
                <a:tc>
                  <a:txBody>
                    <a:bodyPr/>
                    <a:lstStyle/>
                    <a:p>
                      <a:pPr indent="0" lvl="0" marL="0" rtl="0" algn="ctr">
                        <a:spcBef>
                          <a:spcPts val="0"/>
                        </a:spcBef>
                        <a:spcAft>
                          <a:spcPts val="0"/>
                        </a:spcAft>
                        <a:buNone/>
                      </a:pPr>
                      <a:r>
                        <a:rPr lang="es-AR"/>
                        <a:t>5.0</a:t>
                      </a:r>
                      <a:endParaRPr/>
                    </a:p>
                  </a:txBody>
                  <a:tcPr marT="91425" marB="91425" marR="91425" marL="91425"/>
                </a:tc>
                <a:tc>
                  <a:txBody>
                    <a:bodyPr/>
                    <a:lstStyle/>
                    <a:p>
                      <a:pPr indent="0" lvl="0" marL="0" rtl="0" algn="ctr">
                        <a:spcBef>
                          <a:spcPts val="0"/>
                        </a:spcBef>
                        <a:spcAft>
                          <a:spcPts val="0"/>
                        </a:spcAft>
                        <a:buNone/>
                      </a:pPr>
                      <a:r>
                        <a:rPr lang="es-AR"/>
                        <a:t>5.0</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nvSpPr>
        <p:spPr>
          <a:xfrm>
            <a:off x="1962600" y="445725"/>
            <a:ext cx="7566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800">
                <a:solidFill>
                  <a:srgbClr val="434343"/>
                </a:solidFill>
              </a:rPr>
              <a:t>Agenda</a:t>
            </a:r>
            <a:endParaRPr b="1" sz="4800">
              <a:solidFill>
                <a:srgbClr val="434343"/>
              </a:solidFill>
            </a:endParaRPr>
          </a:p>
        </p:txBody>
      </p:sp>
      <p:sp>
        <p:nvSpPr>
          <p:cNvPr id="144" name="Google Shape;144;p22"/>
          <p:cNvSpPr txBox="1"/>
          <p:nvPr/>
        </p:nvSpPr>
        <p:spPr>
          <a:xfrm>
            <a:off x="2991150" y="2142500"/>
            <a:ext cx="5509500" cy="30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2991150" y="1855575"/>
            <a:ext cx="5509500" cy="3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2"/>
          <p:cNvPicPr preferRelativeResize="0"/>
          <p:nvPr/>
        </p:nvPicPr>
        <p:blipFill rotWithShape="1">
          <a:blip r:embed="rId3">
            <a:alphaModFix/>
          </a:blip>
          <a:srcRect b="0" l="0" r="0" t="0"/>
          <a:stretch/>
        </p:blipFill>
        <p:spPr>
          <a:xfrm>
            <a:off x="101400" y="35655"/>
            <a:ext cx="1463040" cy="1463040"/>
          </a:xfrm>
          <a:prstGeom prst="rect">
            <a:avLst/>
          </a:prstGeom>
          <a:noFill/>
          <a:ln>
            <a:noFill/>
          </a:ln>
        </p:spPr>
      </p:pic>
      <p:sp>
        <p:nvSpPr>
          <p:cNvPr id="147" name="Google Shape;147;p22"/>
          <p:cNvSpPr txBox="1"/>
          <p:nvPr/>
        </p:nvSpPr>
        <p:spPr>
          <a:xfrm>
            <a:off x="3688650" y="2065025"/>
            <a:ext cx="4114500" cy="3825900"/>
          </a:xfrm>
          <a:prstGeom prst="rect">
            <a:avLst/>
          </a:prstGeom>
          <a:noFill/>
          <a:ln>
            <a:noFill/>
          </a:ln>
        </p:spPr>
        <p:txBody>
          <a:bodyPr anchorCtr="0" anchor="ctr" bIns="91425" lIns="91425" spcFirstLastPara="1" rIns="91425" wrap="square" tIns="91425">
            <a:noAutofit/>
          </a:bodyPr>
          <a:lstStyle/>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Torres meteorológicas</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Fallas en los sensores</a:t>
            </a:r>
            <a:endParaRPr sz="2400">
              <a:solidFill>
                <a:srgbClr val="B7B7B7"/>
              </a:solidFill>
            </a:endParaRPr>
          </a:p>
          <a:p>
            <a:pPr indent="-381000" lvl="0" marL="457200" rtl="0" algn="just">
              <a:lnSpc>
                <a:spcPct val="200000"/>
              </a:lnSpc>
              <a:spcBef>
                <a:spcPts val="0"/>
              </a:spcBef>
              <a:spcAft>
                <a:spcPts val="0"/>
              </a:spcAft>
              <a:buClr>
                <a:srgbClr val="434343"/>
              </a:buClr>
              <a:buSzPts val="2400"/>
              <a:buChar char="●"/>
            </a:pPr>
            <a:r>
              <a:rPr lang="es-AR" sz="2400">
                <a:solidFill>
                  <a:srgbClr val="434343"/>
                </a:solidFill>
              </a:rPr>
              <a:t>Detección de fallas</a:t>
            </a:r>
            <a:endParaRPr sz="2400">
              <a:solidFill>
                <a:srgbClr val="434343"/>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Validación</a:t>
            </a:r>
            <a:endParaRPr sz="2400">
              <a:solidFill>
                <a:srgbClr val="B7B7B7"/>
              </a:solidFill>
            </a:endParaRPr>
          </a:p>
          <a:p>
            <a:pPr indent="-381000" lvl="0" marL="457200" rtl="0" algn="just">
              <a:lnSpc>
                <a:spcPct val="200000"/>
              </a:lnSpc>
              <a:spcBef>
                <a:spcPts val="0"/>
              </a:spcBef>
              <a:spcAft>
                <a:spcPts val="0"/>
              </a:spcAft>
              <a:buClr>
                <a:srgbClr val="B7B7B7"/>
              </a:buClr>
              <a:buSzPts val="2400"/>
              <a:buChar char="●"/>
            </a:pPr>
            <a:r>
              <a:rPr lang="es-AR" sz="2400">
                <a:solidFill>
                  <a:srgbClr val="B7B7B7"/>
                </a:solidFill>
              </a:rPr>
              <a:t>Trabajos futuro</a:t>
            </a:r>
            <a:endParaRPr sz="2400">
              <a:solidFill>
                <a:srgbClr val="B7B7B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