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4" r:id="rId8"/>
    <p:sldId id="261" r:id="rId9"/>
    <p:sldId id="266" r:id="rId10"/>
    <p:sldId id="265" r:id="rId11"/>
    <p:sldId id="267" r:id="rId12"/>
    <p:sldId id="268" r:id="rId13"/>
    <p:sldId id="269"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5EC3F-E2BD-9536-7CD7-680924A41C3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851385EB-D4C7-1C21-D295-62A0B8092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1BAD576-CC34-6511-5DC4-8289A24F7697}"/>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5" name="Marcador de Posição do Rodapé 4">
            <a:extLst>
              <a:ext uri="{FF2B5EF4-FFF2-40B4-BE49-F238E27FC236}">
                <a16:creationId xmlns:a16="http://schemas.microsoft.com/office/drawing/2014/main" id="{0A3CCFF7-44ED-A7E9-9BC2-DF78CA6498C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6D23DE3-1F0B-9F3E-20F0-5DA20C9A9A6C}"/>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50592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D9CBC-EF14-7807-C50B-7AC8AD49AB71}"/>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670407A-9930-5AC8-EE26-DBCD0EC45EF9}"/>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6C21000-A739-65F4-3958-6DC6D03874D7}"/>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5" name="Marcador de Posição do Rodapé 4">
            <a:extLst>
              <a:ext uri="{FF2B5EF4-FFF2-40B4-BE49-F238E27FC236}">
                <a16:creationId xmlns:a16="http://schemas.microsoft.com/office/drawing/2014/main" id="{E757B55E-31D1-D885-7E9C-E74EE131C38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3FDCAF8-8461-D28E-FE4A-3A029367C4A3}"/>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170629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CE064D7-1037-1926-D893-3DD87F7156B7}"/>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E674682-C22C-BA1C-7BF1-ADF65535183E}"/>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3509E3F-144A-16C3-DFC4-76D17C1FAA43}"/>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5" name="Marcador de Posição do Rodapé 4">
            <a:extLst>
              <a:ext uri="{FF2B5EF4-FFF2-40B4-BE49-F238E27FC236}">
                <a16:creationId xmlns:a16="http://schemas.microsoft.com/office/drawing/2014/main" id="{FCD64FE6-3E87-9097-9005-D37303EE964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5FD9EB3-C98E-A91A-E4AD-E854BC31E2A4}"/>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281052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07422-9F76-6D4E-4CB7-B83D51358820}"/>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6074271-8DE2-73B8-97B8-2B2D201272D8}"/>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BB8F101-3263-76F8-2987-11E15F6D023B}"/>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5" name="Marcador de Posição do Rodapé 4">
            <a:extLst>
              <a:ext uri="{FF2B5EF4-FFF2-40B4-BE49-F238E27FC236}">
                <a16:creationId xmlns:a16="http://schemas.microsoft.com/office/drawing/2014/main" id="{1A6C3755-0307-3186-8A21-D2886D8D6DC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0248789-B2C8-C5A7-A39C-8801B11AE53E}"/>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175917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18F9C-F5D0-F1E2-F342-2D34804B8327}"/>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EB82EDF-D8BE-EC4C-8862-1E68CDA84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276667E-66F1-67E5-CA38-BCC4C4D47268}"/>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5" name="Marcador de Posição do Rodapé 4">
            <a:extLst>
              <a:ext uri="{FF2B5EF4-FFF2-40B4-BE49-F238E27FC236}">
                <a16:creationId xmlns:a16="http://schemas.microsoft.com/office/drawing/2014/main" id="{FBE33F5B-F40C-FCE4-AFDB-B7EAEA63AF0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D985331-FD09-9EBA-C673-1EDAEE724476}"/>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287046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A2DA0-B9B2-BA50-DAA6-EABDB6385C70}"/>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0D22B85-138F-C617-A407-DC3537AB259A}"/>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D447AD35-6A99-1502-8D51-0BC07E9460E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5F1E4F2-D88F-F1BF-886A-D999D034B420}"/>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6" name="Marcador de Posição do Rodapé 5">
            <a:extLst>
              <a:ext uri="{FF2B5EF4-FFF2-40B4-BE49-F238E27FC236}">
                <a16:creationId xmlns:a16="http://schemas.microsoft.com/office/drawing/2014/main" id="{048F8B83-C4B9-8A32-E227-0135EF48D5D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7EC993E-0DC8-2075-E32E-F5D0C4D28E09}"/>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108122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5D483-E67C-524F-85CE-66CCDCF44F60}"/>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B3BB0DA4-2C95-E97C-3532-122DB6D7A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420C2D60-1D0C-71E0-3909-5695CF8A0D7B}"/>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89C29A7-C73C-F398-A03F-61E39EFE0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A1064392-1B06-8024-20A0-EA1AD4CEF9F5}"/>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632B90BE-957B-AA35-8285-62BE0958B103}"/>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8" name="Marcador de Posição do Rodapé 7">
            <a:extLst>
              <a:ext uri="{FF2B5EF4-FFF2-40B4-BE49-F238E27FC236}">
                <a16:creationId xmlns:a16="http://schemas.microsoft.com/office/drawing/2014/main" id="{290DC192-2B90-BCA8-E47C-90210572B4EB}"/>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62578FCB-1CF0-96E9-9A18-9602B3AAE3F5}"/>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139683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8B057-3DCC-4DBE-D7E3-699B8558AF25}"/>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C590ED83-EE05-A710-A2B9-5487B84F3348}"/>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4" name="Marcador de Posição do Rodapé 3">
            <a:extLst>
              <a:ext uri="{FF2B5EF4-FFF2-40B4-BE49-F238E27FC236}">
                <a16:creationId xmlns:a16="http://schemas.microsoft.com/office/drawing/2014/main" id="{98255802-7402-4948-3A62-B6CA5AF3B234}"/>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3DB1EBA-3AEE-46EF-7016-0A4217DA4FF8}"/>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366124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AAEB999-1BF0-1EDA-CE61-EC55B26396F7}"/>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3" name="Marcador de Posição do Rodapé 2">
            <a:extLst>
              <a:ext uri="{FF2B5EF4-FFF2-40B4-BE49-F238E27FC236}">
                <a16:creationId xmlns:a16="http://schemas.microsoft.com/office/drawing/2014/main" id="{7EDDA26B-C230-F267-5E1D-6BA2D38F9574}"/>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C523DB2B-FB3B-B720-4C43-F2467472AE21}"/>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168114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3C391-9369-C25F-639C-E077A9549A6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1A8B6EB-D1BE-FEAE-E11D-0DED8E748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89BB380A-4AC6-9AED-7DC0-BE5BE23BE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7103CDC-CFA6-3A64-83D3-A80860DF94DF}"/>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6" name="Marcador de Posição do Rodapé 5">
            <a:extLst>
              <a:ext uri="{FF2B5EF4-FFF2-40B4-BE49-F238E27FC236}">
                <a16:creationId xmlns:a16="http://schemas.microsoft.com/office/drawing/2014/main" id="{D020B57F-788A-90B7-CEE4-B1F8E1870485}"/>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DD07BA7-8FE5-B8AC-91A6-6122CA4A5CA1}"/>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394062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8257A-3580-550C-9593-08B05C48136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7FE015A6-2E1A-7CFA-4AC8-6192282D1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3A5C73A2-C036-FB91-6DC5-4064F97FD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67800A0-1CF1-D1A9-1D00-C9A0F3697935}"/>
              </a:ext>
            </a:extLst>
          </p:cNvPr>
          <p:cNvSpPr>
            <a:spLocks noGrp="1"/>
          </p:cNvSpPr>
          <p:nvPr>
            <p:ph type="dt" sz="half" idx="10"/>
          </p:nvPr>
        </p:nvSpPr>
        <p:spPr/>
        <p:txBody>
          <a:bodyPr/>
          <a:lstStyle/>
          <a:p>
            <a:fld id="{A6A9F6BB-C5AF-47C0-A1D2-1AB80809AB22}" type="datetimeFigureOut">
              <a:rPr lang="pt-PT" smtClean="0"/>
              <a:t>27/09/2022</a:t>
            </a:fld>
            <a:endParaRPr lang="pt-PT"/>
          </a:p>
        </p:txBody>
      </p:sp>
      <p:sp>
        <p:nvSpPr>
          <p:cNvPr id="6" name="Marcador de Posição do Rodapé 5">
            <a:extLst>
              <a:ext uri="{FF2B5EF4-FFF2-40B4-BE49-F238E27FC236}">
                <a16:creationId xmlns:a16="http://schemas.microsoft.com/office/drawing/2014/main" id="{A878C9A1-9D2C-CAB0-6C48-B02F4780141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1C3AE46-1A71-5679-1FFE-EAEA4FCCA0C9}"/>
              </a:ext>
            </a:extLst>
          </p:cNvPr>
          <p:cNvSpPr>
            <a:spLocks noGrp="1"/>
          </p:cNvSpPr>
          <p:nvPr>
            <p:ph type="sldNum" sz="quarter" idx="12"/>
          </p:nvPr>
        </p:nvSpPr>
        <p:spPr/>
        <p:txBody>
          <a:bodyPr/>
          <a:lstStyle/>
          <a:p>
            <a:fld id="{82012776-FA78-488F-96DE-DB211485BF11}" type="slidenum">
              <a:rPr lang="pt-PT" smtClean="0"/>
              <a:t>‹nº›</a:t>
            </a:fld>
            <a:endParaRPr lang="pt-PT"/>
          </a:p>
        </p:txBody>
      </p:sp>
    </p:spTree>
    <p:extLst>
      <p:ext uri="{BB962C8B-B14F-4D97-AF65-F5344CB8AC3E}">
        <p14:creationId xmlns:p14="http://schemas.microsoft.com/office/powerpoint/2010/main" val="422197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0EA94C3-5CDE-95C4-442A-B0B6C1FA1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0013228-77F4-3506-D931-DFDE3964B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1C881D6-1026-FA3F-F2D3-C09FE6662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9F6BB-C5AF-47C0-A1D2-1AB80809AB22}" type="datetimeFigureOut">
              <a:rPr lang="pt-PT" smtClean="0"/>
              <a:t>27/09/2022</a:t>
            </a:fld>
            <a:endParaRPr lang="pt-PT"/>
          </a:p>
        </p:txBody>
      </p:sp>
      <p:sp>
        <p:nvSpPr>
          <p:cNvPr id="5" name="Marcador de Posição do Rodapé 4">
            <a:extLst>
              <a:ext uri="{FF2B5EF4-FFF2-40B4-BE49-F238E27FC236}">
                <a16:creationId xmlns:a16="http://schemas.microsoft.com/office/drawing/2014/main" id="{7F5A167F-31EC-DC47-C013-49F425BE6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82796574-186D-1844-B628-48E87E8CB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12776-FA78-488F-96DE-DB211485BF11}" type="slidenum">
              <a:rPr lang="pt-PT" smtClean="0"/>
              <a:t>‹nº›</a:t>
            </a:fld>
            <a:endParaRPr lang="pt-PT"/>
          </a:p>
        </p:txBody>
      </p:sp>
    </p:spTree>
    <p:extLst>
      <p:ext uri="{BB962C8B-B14F-4D97-AF65-F5344CB8AC3E}">
        <p14:creationId xmlns:p14="http://schemas.microsoft.com/office/powerpoint/2010/main" val="525769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apps.microsoft.com/store/detail/power-bi-desktop/9NTXR16HNW1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ython101.pythonlibrary.org/" TargetMode="External"/><Relationship Id="rId2" Type="http://schemas.openxmlformats.org/officeDocument/2006/relationships/hyperlink" Target="https://www.w3schools.com/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440DD-04BE-132E-8076-28F708DA6E46}"/>
              </a:ext>
            </a:extLst>
          </p:cNvPr>
          <p:cNvSpPr>
            <a:spLocks noGrp="1"/>
          </p:cNvSpPr>
          <p:nvPr>
            <p:ph type="ctrTitle"/>
          </p:nvPr>
        </p:nvSpPr>
        <p:spPr>
          <a:xfrm>
            <a:off x="7464614" y="1783959"/>
            <a:ext cx="4087306" cy="2889114"/>
          </a:xfrm>
        </p:spPr>
        <p:txBody>
          <a:bodyPr anchor="b">
            <a:normAutofit/>
          </a:bodyPr>
          <a:lstStyle/>
          <a:p>
            <a:pPr algn="l"/>
            <a:r>
              <a:rPr lang="en-GB" sz="5400"/>
              <a:t>Power BI &amp; Python</a:t>
            </a:r>
          </a:p>
        </p:txBody>
      </p:sp>
      <p:sp>
        <p:nvSpPr>
          <p:cNvPr id="3" name="Subtítulo 2">
            <a:extLst>
              <a:ext uri="{FF2B5EF4-FFF2-40B4-BE49-F238E27FC236}">
                <a16:creationId xmlns:a16="http://schemas.microsoft.com/office/drawing/2014/main" id="{62316B09-E5AF-6E7C-3250-41AD7A72D1AC}"/>
              </a:ext>
            </a:extLst>
          </p:cNvPr>
          <p:cNvSpPr>
            <a:spLocks noGrp="1"/>
          </p:cNvSpPr>
          <p:nvPr>
            <p:ph type="subTitle" idx="1"/>
          </p:nvPr>
        </p:nvSpPr>
        <p:spPr>
          <a:xfrm>
            <a:off x="7464612" y="4750893"/>
            <a:ext cx="4087305" cy="1147863"/>
          </a:xfrm>
        </p:spPr>
        <p:txBody>
          <a:bodyPr anchor="t">
            <a:normAutofit/>
          </a:bodyPr>
          <a:lstStyle/>
          <a:p>
            <a:pPr algn="l"/>
            <a:endParaRPr lang="pt-PT" sz="200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4">
            <a:extLst>
              <a:ext uri="{FF2B5EF4-FFF2-40B4-BE49-F238E27FC236}">
                <a16:creationId xmlns:a16="http://schemas.microsoft.com/office/drawing/2014/main" id="{A314677F-BE14-3C36-26C8-2A13375AFE53}"/>
              </a:ext>
            </a:extLst>
          </p:cNvPr>
          <p:cNvPicPr>
            <a:picLocks noChangeAspect="1"/>
          </p:cNvPicPr>
          <p:nvPr/>
        </p:nvPicPr>
        <p:blipFill rotWithShape="1">
          <a:blip r:embed="rId2">
            <a:extLst>
              <a:ext uri="{28A0092B-C50C-407E-A947-70E740481C1C}">
                <a14:useLocalDpi xmlns:a14="http://schemas.microsoft.com/office/drawing/2010/main" val="0"/>
              </a:ext>
            </a:extLst>
          </a:blip>
          <a:srcRect l="11452" r="1603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266868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8F243-7342-545B-81A9-E9D7DE0A2A89}"/>
              </a:ext>
            </a:extLst>
          </p:cNvPr>
          <p:cNvSpPr>
            <a:spLocks noGrp="1"/>
          </p:cNvSpPr>
          <p:nvPr>
            <p:ph type="title"/>
          </p:nvPr>
        </p:nvSpPr>
        <p:spPr/>
        <p:txBody>
          <a:bodyPr/>
          <a:lstStyle/>
          <a:p>
            <a:r>
              <a:rPr lang="pt-PT" dirty="0"/>
              <a:t>Pandas</a:t>
            </a:r>
          </a:p>
        </p:txBody>
      </p:sp>
      <p:sp>
        <p:nvSpPr>
          <p:cNvPr id="3" name="Marcador de Posição de Conteúdo 2">
            <a:extLst>
              <a:ext uri="{FF2B5EF4-FFF2-40B4-BE49-F238E27FC236}">
                <a16:creationId xmlns:a16="http://schemas.microsoft.com/office/drawing/2014/main" id="{9E6EE787-672D-C7BC-E3A9-EE559FB5E227}"/>
              </a:ext>
            </a:extLst>
          </p:cNvPr>
          <p:cNvSpPr>
            <a:spLocks noGrp="1"/>
          </p:cNvSpPr>
          <p:nvPr>
            <p:ph idx="1"/>
          </p:nvPr>
        </p:nvSpPr>
        <p:spPr>
          <a:xfrm>
            <a:off x="838200" y="1825625"/>
            <a:ext cx="6985000" cy="4351338"/>
          </a:xfrm>
        </p:spPr>
        <p:txBody>
          <a:bodyPr/>
          <a:lstStyle/>
          <a:p>
            <a:r>
              <a:rPr lang="en-US" dirty="0"/>
              <a:t>Is a fast, powerful, flexible and easy to use open-source data analysis and manipulation tool, built on top of the Python programming language.</a:t>
            </a:r>
          </a:p>
          <a:p>
            <a:r>
              <a:rPr lang="en-US" dirty="0"/>
              <a:t>A Pandas </a:t>
            </a:r>
            <a:r>
              <a:rPr lang="en-US" dirty="0" err="1"/>
              <a:t>DataFrame</a:t>
            </a:r>
            <a:r>
              <a:rPr lang="en-US" dirty="0"/>
              <a:t> is a 2-dimensional data structure, like a 2-dimensional array, or a table with rows and columns.</a:t>
            </a:r>
          </a:p>
          <a:p>
            <a:r>
              <a:rPr lang="en-US" dirty="0"/>
              <a:t>The data structure is understood by Power Bi</a:t>
            </a:r>
          </a:p>
          <a:p>
            <a:r>
              <a:rPr lang="en-US" dirty="0"/>
              <a:t>It is the standard library to use on loading and cleaning data</a:t>
            </a:r>
            <a:endParaRPr lang="pt-PT" dirty="0"/>
          </a:p>
        </p:txBody>
      </p:sp>
      <p:pic>
        <p:nvPicPr>
          <p:cNvPr id="5" name="Imagem 4">
            <a:extLst>
              <a:ext uri="{FF2B5EF4-FFF2-40B4-BE49-F238E27FC236}">
                <a16:creationId xmlns:a16="http://schemas.microsoft.com/office/drawing/2014/main" id="{47121015-B16C-7B11-48C4-29E351465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0" y="2545000"/>
            <a:ext cx="4368800" cy="1767999"/>
          </a:xfrm>
          <a:prstGeom prst="rect">
            <a:avLst/>
          </a:prstGeom>
        </p:spPr>
      </p:pic>
    </p:spTree>
    <p:extLst>
      <p:ext uri="{BB962C8B-B14F-4D97-AF65-F5344CB8AC3E}">
        <p14:creationId xmlns:p14="http://schemas.microsoft.com/office/powerpoint/2010/main" val="353882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A76E0-A486-8F60-7A26-C9CBD7B30B65}"/>
              </a:ext>
            </a:extLst>
          </p:cNvPr>
          <p:cNvSpPr>
            <a:spLocks noGrp="1"/>
          </p:cNvSpPr>
          <p:nvPr>
            <p:ph type="title"/>
          </p:nvPr>
        </p:nvSpPr>
        <p:spPr/>
        <p:txBody>
          <a:bodyPr/>
          <a:lstStyle/>
          <a:p>
            <a:r>
              <a:rPr lang="pt-PT" dirty="0" err="1"/>
              <a:t>Matploblib</a:t>
            </a:r>
            <a:endParaRPr lang="pt-PT" dirty="0"/>
          </a:p>
        </p:txBody>
      </p:sp>
      <p:sp>
        <p:nvSpPr>
          <p:cNvPr id="3" name="Marcador de Posição de Conteúdo 2">
            <a:extLst>
              <a:ext uri="{FF2B5EF4-FFF2-40B4-BE49-F238E27FC236}">
                <a16:creationId xmlns:a16="http://schemas.microsoft.com/office/drawing/2014/main" id="{CF9FE3C5-DD50-48DA-CEAF-4321EFF50907}"/>
              </a:ext>
            </a:extLst>
          </p:cNvPr>
          <p:cNvSpPr>
            <a:spLocks noGrp="1"/>
          </p:cNvSpPr>
          <p:nvPr>
            <p:ph idx="1"/>
          </p:nvPr>
        </p:nvSpPr>
        <p:spPr>
          <a:xfrm>
            <a:off x="838200" y="1825625"/>
            <a:ext cx="7096125" cy="4351338"/>
          </a:xfrm>
        </p:spPr>
        <p:txBody>
          <a:bodyPr/>
          <a:lstStyle/>
          <a:p>
            <a:r>
              <a:rPr lang="en-US" dirty="0"/>
              <a:t>Is a comprehensive library for creating static, animated, and interactive visualizations in Python.</a:t>
            </a:r>
          </a:p>
          <a:p>
            <a:r>
              <a:rPr lang="en-US" dirty="0"/>
              <a:t>Offers the same functionality as </a:t>
            </a:r>
            <a:r>
              <a:rPr lang="en-US" dirty="0" err="1"/>
              <a:t>gnuplot</a:t>
            </a:r>
            <a:r>
              <a:rPr lang="en-US" dirty="0"/>
              <a:t> into a Python environment</a:t>
            </a:r>
          </a:p>
          <a:p>
            <a:r>
              <a:rPr lang="en-US" dirty="0"/>
              <a:t>Allows to draw any type of visualization</a:t>
            </a:r>
          </a:p>
          <a:p>
            <a:r>
              <a:rPr lang="en-US" dirty="0"/>
              <a:t>Some libraries are built on-top of it to ease the development of specific plots:</a:t>
            </a:r>
          </a:p>
          <a:p>
            <a:pPr lvl="1"/>
            <a:r>
              <a:rPr lang="en-US" dirty="0"/>
              <a:t>Seaborn</a:t>
            </a:r>
          </a:p>
          <a:p>
            <a:pPr lvl="1"/>
            <a:r>
              <a:rPr lang="en-US" dirty="0" err="1"/>
              <a:t>Plotly</a:t>
            </a:r>
            <a:endParaRPr lang="pt-PT" dirty="0"/>
          </a:p>
        </p:txBody>
      </p:sp>
      <p:pic>
        <p:nvPicPr>
          <p:cNvPr id="9" name="Imagem 8">
            <a:extLst>
              <a:ext uri="{FF2B5EF4-FFF2-40B4-BE49-F238E27FC236}">
                <a16:creationId xmlns:a16="http://schemas.microsoft.com/office/drawing/2014/main" id="{69AEDE9E-35E1-2628-0097-6ECB5E786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259" y="1563129"/>
            <a:ext cx="3731741" cy="3731741"/>
          </a:xfrm>
          <a:prstGeom prst="rect">
            <a:avLst/>
          </a:prstGeom>
        </p:spPr>
      </p:pic>
    </p:spTree>
    <p:extLst>
      <p:ext uri="{BB962C8B-B14F-4D97-AF65-F5344CB8AC3E}">
        <p14:creationId xmlns:p14="http://schemas.microsoft.com/office/powerpoint/2010/main" val="174928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30727-7B7F-607C-C832-C8B0D09765F6}"/>
              </a:ext>
            </a:extLst>
          </p:cNvPr>
          <p:cNvSpPr>
            <a:spLocks noGrp="1"/>
          </p:cNvSpPr>
          <p:nvPr>
            <p:ph type="title"/>
          </p:nvPr>
        </p:nvSpPr>
        <p:spPr/>
        <p:txBody>
          <a:bodyPr/>
          <a:lstStyle/>
          <a:p>
            <a:r>
              <a:rPr lang="en-GB" dirty="0"/>
              <a:t>Scikit-learn</a:t>
            </a:r>
          </a:p>
        </p:txBody>
      </p:sp>
      <p:sp>
        <p:nvSpPr>
          <p:cNvPr id="3" name="Marcador de Posição de Conteúdo 2">
            <a:extLst>
              <a:ext uri="{FF2B5EF4-FFF2-40B4-BE49-F238E27FC236}">
                <a16:creationId xmlns:a16="http://schemas.microsoft.com/office/drawing/2014/main" id="{72469836-8871-C68B-5F69-F611203380A0}"/>
              </a:ext>
            </a:extLst>
          </p:cNvPr>
          <p:cNvSpPr>
            <a:spLocks noGrp="1"/>
          </p:cNvSpPr>
          <p:nvPr>
            <p:ph idx="1"/>
          </p:nvPr>
        </p:nvSpPr>
        <p:spPr>
          <a:xfrm>
            <a:off x="838200" y="1825625"/>
            <a:ext cx="5257800" cy="4351338"/>
          </a:xfrm>
        </p:spPr>
        <p:txBody>
          <a:bodyPr/>
          <a:lstStyle/>
          <a:p>
            <a:r>
              <a:rPr lang="en-US" dirty="0"/>
              <a:t>Simple and efficient tools for predictive data analysis</a:t>
            </a:r>
          </a:p>
          <a:p>
            <a:r>
              <a:rPr lang="en-US" dirty="0"/>
              <a:t>Built on NumPy, SciPy, and matplotlib</a:t>
            </a:r>
          </a:p>
          <a:p>
            <a:r>
              <a:rPr lang="en-US" dirty="0"/>
              <a:t>Offers a wide range of learning models</a:t>
            </a:r>
            <a:endParaRPr lang="pt-PT" dirty="0"/>
          </a:p>
        </p:txBody>
      </p:sp>
      <p:pic>
        <p:nvPicPr>
          <p:cNvPr id="9" name="Imagem 8">
            <a:extLst>
              <a:ext uri="{FF2B5EF4-FFF2-40B4-BE49-F238E27FC236}">
                <a16:creationId xmlns:a16="http://schemas.microsoft.com/office/drawing/2014/main" id="{8C09554D-A656-0552-32DA-64303CAB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755" y="1690688"/>
            <a:ext cx="5554245" cy="2988661"/>
          </a:xfrm>
          <a:prstGeom prst="rect">
            <a:avLst/>
          </a:prstGeom>
        </p:spPr>
      </p:pic>
    </p:spTree>
    <p:extLst>
      <p:ext uri="{BB962C8B-B14F-4D97-AF65-F5344CB8AC3E}">
        <p14:creationId xmlns:p14="http://schemas.microsoft.com/office/powerpoint/2010/main" val="209481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728DE9B-192D-071D-5697-82DB88466F2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Connectivity</a:t>
            </a:r>
          </a:p>
        </p:txBody>
      </p:sp>
      <p:sp>
        <p:nvSpPr>
          <p:cNvPr id="5" name="Marcador de Posição do Texto 4">
            <a:extLst>
              <a:ext uri="{FF2B5EF4-FFF2-40B4-BE49-F238E27FC236}">
                <a16:creationId xmlns:a16="http://schemas.microsoft.com/office/drawing/2014/main" id="{5407B8AC-E20D-10EC-58B9-65709E6A7D23}"/>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a:extLst>
              <a:ext uri="{FF2B5EF4-FFF2-40B4-BE49-F238E27FC236}">
                <a16:creationId xmlns:a16="http://schemas.microsoft.com/office/drawing/2014/main" id="{8C9F4C08-281C-70C6-E8D8-86FF7619569D}"/>
              </a:ext>
            </a:extLst>
          </p:cNvPr>
          <p:cNvPicPr>
            <a:picLocks noChangeAspect="1"/>
          </p:cNvPicPr>
          <p:nvPr/>
        </p:nvPicPr>
        <p:blipFill rotWithShape="1">
          <a:blip r:embed="rId2">
            <a:extLst>
              <a:ext uri="{28A0092B-C50C-407E-A947-70E740481C1C}">
                <a14:useLocalDpi xmlns:a14="http://schemas.microsoft.com/office/drawing/2010/main" val="0"/>
              </a:ext>
            </a:extLst>
          </a:blip>
          <a:srcRect l="11453" r="16037"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1798773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68B63D-F022-22FE-F0E1-FC3AEB557260}"/>
              </a:ext>
            </a:extLst>
          </p:cNvPr>
          <p:cNvSpPr>
            <a:spLocks noGrp="1"/>
          </p:cNvSpPr>
          <p:nvPr>
            <p:ph type="title"/>
          </p:nvPr>
        </p:nvSpPr>
        <p:spPr>
          <a:xfrm>
            <a:off x="640080" y="325369"/>
            <a:ext cx="4368602" cy="1956841"/>
          </a:xfrm>
        </p:spPr>
        <p:txBody>
          <a:bodyPr anchor="b">
            <a:normAutofit/>
          </a:bodyPr>
          <a:lstStyle/>
          <a:p>
            <a:r>
              <a:rPr lang="en-US" sz="4600" dirty="0"/>
              <a:t>Why Use Python in Power BI?</a:t>
            </a:r>
            <a:endParaRPr lang="pt-PT" sz="4600" dirty="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94A15991-5C15-F401-B055-5496E19B5961}"/>
              </a:ext>
            </a:extLst>
          </p:cNvPr>
          <p:cNvSpPr>
            <a:spLocks noGrp="1"/>
          </p:cNvSpPr>
          <p:nvPr>
            <p:ph idx="1"/>
          </p:nvPr>
        </p:nvSpPr>
        <p:spPr>
          <a:xfrm>
            <a:off x="640080" y="2872899"/>
            <a:ext cx="4243589" cy="3320668"/>
          </a:xfrm>
        </p:spPr>
        <p:txBody>
          <a:bodyPr>
            <a:normAutofit/>
          </a:bodyPr>
          <a:lstStyle/>
          <a:p>
            <a:r>
              <a:rPr lang="en-US" sz="2200"/>
              <a:t>Using Python with Power BI introduces a whole new set of possibilities for working with data. Python turns Power BI into a platform that can do almost anything.</a:t>
            </a:r>
            <a:endParaRPr lang="pt-PT" sz="2200"/>
          </a:p>
        </p:txBody>
      </p:sp>
      <p:pic>
        <p:nvPicPr>
          <p:cNvPr id="5" name="Imagem 4">
            <a:extLst>
              <a:ext uri="{FF2B5EF4-FFF2-40B4-BE49-F238E27FC236}">
                <a16:creationId xmlns:a16="http://schemas.microsoft.com/office/drawing/2014/main" id="{A0C45258-7E66-24D2-F598-98CE2C7D043E}"/>
              </a:ext>
            </a:extLst>
          </p:cNvPr>
          <p:cNvPicPr>
            <a:picLocks noChangeAspect="1"/>
          </p:cNvPicPr>
          <p:nvPr/>
        </p:nvPicPr>
        <p:blipFill rotWithShape="1">
          <a:blip r:embed="rId2">
            <a:extLst>
              <a:ext uri="{28A0092B-C50C-407E-A947-70E740481C1C}">
                <a14:useLocalDpi xmlns:a14="http://schemas.microsoft.com/office/drawing/2010/main" val="0"/>
              </a:ext>
            </a:extLst>
          </a:blip>
          <a:srcRect l="12225" r="1681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5790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BCE8E-43D4-11A0-3592-E5132C86A7A5}"/>
              </a:ext>
            </a:extLst>
          </p:cNvPr>
          <p:cNvSpPr>
            <a:spLocks noGrp="1"/>
          </p:cNvSpPr>
          <p:nvPr>
            <p:ph type="title"/>
          </p:nvPr>
        </p:nvSpPr>
        <p:spPr/>
        <p:txBody>
          <a:bodyPr/>
          <a:lstStyle/>
          <a:p>
            <a:r>
              <a:rPr lang="en-US" sz="4400" dirty="0"/>
              <a:t>Why Use Python in Power BI?</a:t>
            </a:r>
            <a:endParaRPr lang="pt-PT" dirty="0"/>
          </a:p>
        </p:txBody>
      </p:sp>
      <p:sp>
        <p:nvSpPr>
          <p:cNvPr id="3" name="Marcador de Posição de Conteúdo 2">
            <a:extLst>
              <a:ext uri="{FF2B5EF4-FFF2-40B4-BE49-F238E27FC236}">
                <a16:creationId xmlns:a16="http://schemas.microsoft.com/office/drawing/2014/main" id="{5874AA86-EBC8-73D5-CAED-5E725B9372C2}"/>
              </a:ext>
            </a:extLst>
          </p:cNvPr>
          <p:cNvSpPr>
            <a:spLocks noGrp="1"/>
          </p:cNvSpPr>
          <p:nvPr>
            <p:ph idx="1"/>
          </p:nvPr>
        </p:nvSpPr>
        <p:spPr/>
        <p:txBody>
          <a:bodyPr>
            <a:normAutofit fontScale="47500" lnSpcReduction="20000"/>
          </a:bodyPr>
          <a:lstStyle/>
          <a:p>
            <a:r>
              <a:rPr lang="en-US" sz="4400" b="1" dirty="0"/>
              <a:t>Data cleaning</a:t>
            </a:r>
            <a:r>
              <a:rPr lang="en-US" sz="4400" dirty="0"/>
              <a:t> - you can write Python scripts that automate some of the more repetitive data cleaning tasks that you commonly perform such as removing missing values or correcting date formats.</a:t>
            </a:r>
          </a:p>
          <a:p>
            <a:r>
              <a:rPr lang="en-US" sz="4400" b="1" dirty="0"/>
              <a:t>Data transformation </a:t>
            </a:r>
            <a:r>
              <a:rPr lang="en-US" sz="4400" dirty="0"/>
              <a:t>- Python scripts are helpful for datasets that require more extensive data transformations, which may be slow or cumbersome to do in the Power Query Editor, before they can be imported.</a:t>
            </a:r>
          </a:p>
          <a:p>
            <a:r>
              <a:rPr lang="en-US" sz="4400" b="1" dirty="0"/>
              <a:t>Machine learning </a:t>
            </a:r>
            <a:r>
              <a:rPr lang="en-US" sz="4400" dirty="0"/>
              <a:t>- enriching your data with predictive analytics (such as regression or natural language processing), or unsupervised machine learning tasks like cluster analysis.</a:t>
            </a:r>
          </a:p>
          <a:p>
            <a:r>
              <a:rPr lang="en-US" sz="4400" b="1" dirty="0"/>
              <a:t>Handling of missing data </a:t>
            </a:r>
            <a:r>
              <a:rPr lang="en-US" sz="4400" dirty="0"/>
              <a:t>- Python gives you more options for how you want to handle missing data, such as using machine learning models.</a:t>
            </a:r>
          </a:p>
          <a:p>
            <a:r>
              <a:rPr lang="en-US" sz="4400" b="1" dirty="0"/>
              <a:t>Advanced visualizations </a:t>
            </a:r>
            <a:r>
              <a:rPr lang="en-US" sz="4400" dirty="0"/>
              <a:t>- there is no restriction to the type of visualization you can add to your report when using Python. Add highly complex or customized visualizations without needing to download custom visuals in Power BI.</a:t>
            </a:r>
          </a:p>
          <a:p>
            <a:r>
              <a:rPr lang="en-US" sz="4400" b="1" dirty="0"/>
              <a:t>Connectivity </a:t>
            </a:r>
            <a:r>
              <a:rPr lang="en-US" sz="4400" dirty="0"/>
              <a:t>- Python gives you the ability to connect to almost any data source even if Power BI does not support it as one of its own built-in connections.</a:t>
            </a:r>
          </a:p>
          <a:p>
            <a:endParaRPr lang="pt-PT" dirty="0"/>
          </a:p>
        </p:txBody>
      </p:sp>
    </p:spTree>
    <p:extLst>
      <p:ext uri="{BB962C8B-B14F-4D97-AF65-F5344CB8AC3E}">
        <p14:creationId xmlns:p14="http://schemas.microsoft.com/office/powerpoint/2010/main" val="272618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996F1-886F-7AC7-78DE-D195B0AEBCE9}"/>
              </a:ext>
            </a:extLst>
          </p:cNvPr>
          <p:cNvSpPr>
            <a:spLocks noGrp="1"/>
          </p:cNvSpPr>
          <p:nvPr>
            <p:ph type="title"/>
          </p:nvPr>
        </p:nvSpPr>
        <p:spPr/>
        <p:txBody>
          <a:bodyPr/>
          <a:lstStyle/>
          <a:p>
            <a:r>
              <a:rPr lang="en-GB" dirty="0"/>
              <a:t>Limitations</a:t>
            </a:r>
          </a:p>
        </p:txBody>
      </p:sp>
      <p:sp>
        <p:nvSpPr>
          <p:cNvPr id="3" name="Marcador de Posição de Conteúdo 2">
            <a:extLst>
              <a:ext uri="{FF2B5EF4-FFF2-40B4-BE49-F238E27FC236}">
                <a16:creationId xmlns:a16="http://schemas.microsoft.com/office/drawing/2014/main" id="{70432886-CB63-EEF8-EBC5-907AEB8CCD7E}"/>
              </a:ext>
            </a:extLst>
          </p:cNvPr>
          <p:cNvSpPr>
            <a:spLocks noGrp="1"/>
          </p:cNvSpPr>
          <p:nvPr>
            <p:ph idx="1"/>
          </p:nvPr>
        </p:nvSpPr>
        <p:spPr/>
        <p:txBody>
          <a:bodyPr>
            <a:normAutofit fontScale="92500" lnSpcReduction="20000"/>
          </a:bodyPr>
          <a:lstStyle/>
          <a:p>
            <a:r>
              <a:rPr lang="en-US" dirty="0"/>
              <a:t>Data sources added with Python must be set to public.</a:t>
            </a:r>
          </a:p>
          <a:p>
            <a:r>
              <a:rPr lang="en-US" dirty="0"/>
              <a:t>Only </a:t>
            </a:r>
            <a:r>
              <a:rPr lang="en-US" b="1" dirty="0"/>
              <a:t>Pandas </a:t>
            </a:r>
            <a:r>
              <a:rPr lang="en-US" b="1" dirty="0" err="1"/>
              <a:t>DataFrames</a:t>
            </a:r>
            <a:r>
              <a:rPr lang="en-US" b="1" dirty="0"/>
              <a:t> </a:t>
            </a:r>
            <a:r>
              <a:rPr lang="en-US" dirty="0"/>
              <a:t>can be imported into Power BI using Python.</a:t>
            </a:r>
          </a:p>
          <a:p>
            <a:r>
              <a:rPr lang="en-US" dirty="0"/>
              <a:t>Scripts that take longer than 30 minutes to run will time out, as will Python visuals that take more than 5 minutes to run.</a:t>
            </a:r>
          </a:p>
          <a:p>
            <a:r>
              <a:rPr lang="en-US" dirty="0"/>
              <a:t>There are a limited number of Python libraries supported by Power BI Service.</a:t>
            </a:r>
          </a:p>
          <a:p>
            <a:r>
              <a:rPr lang="en-US" dirty="0"/>
              <a:t>Reports using Python can only be refreshed in Power BI Service through a personal gateway (the enterprise or standard gateway is not supported).</a:t>
            </a:r>
          </a:p>
          <a:p>
            <a:r>
              <a:rPr lang="en-US" dirty="0"/>
              <a:t>Python visuals do not support cross-filtering. This means that selecting an element in a Python visual will not cause other visuals to filter by that selection, thus removing some degree of interactivity in the Power BI report.</a:t>
            </a:r>
          </a:p>
          <a:p>
            <a:endParaRPr lang="pt-PT" dirty="0"/>
          </a:p>
        </p:txBody>
      </p:sp>
    </p:spTree>
    <p:extLst>
      <p:ext uri="{BB962C8B-B14F-4D97-AF65-F5344CB8AC3E}">
        <p14:creationId xmlns:p14="http://schemas.microsoft.com/office/powerpoint/2010/main" val="421026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728DE9B-192D-071D-5697-82DB88466F2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Setup</a:t>
            </a:r>
          </a:p>
        </p:txBody>
      </p:sp>
      <p:sp>
        <p:nvSpPr>
          <p:cNvPr id="5" name="Marcador de Posição do Texto 4">
            <a:extLst>
              <a:ext uri="{FF2B5EF4-FFF2-40B4-BE49-F238E27FC236}">
                <a16:creationId xmlns:a16="http://schemas.microsoft.com/office/drawing/2014/main" id="{5407B8AC-E20D-10EC-58B9-65709E6A7D23}"/>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a:extLst>
              <a:ext uri="{FF2B5EF4-FFF2-40B4-BE49-F238E27FC236}">
                <a16:creationId xmlns:a16="http://schemas.microsoft.com/office/drawing/2014/main" id="{8C9F4C08-281C-70C6-E8D8-86FF7619569D}"/>
              </a:ext>
            </a:extLst>
          </p:cNvPr>
          <p:cNvPicPr>
            <a:picLocks noChangeAspect="1"/>
          </p:cNvPicPr>
          <p:nvPr/>
        </p:nvPicPr>
        <p:blipFill rotWithShape="1">
          <a:blip r:embed="rId2">
            <a:extLst>
              <a:ext uri="{28A0092B-C50C-407E-A947-70E740481C1C}">
                <a14:useLocalDpi xmlns:a14="http://schemas.microsoft.com/office/drawing/2010/main" val="0"/>
              </a:ext>
            </a:extLst>
          </a:blip>
          <a:srcRect l="11452" r="1603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2227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01559-C748-A21B-C985-1B2A919A5DBB}"/>
              </a:ext>
            </a:extLst>
          </p:cNvPr>
          <p:cNvSpPr>
            <a:spLocks noGrp="1"/>
          </p:cNvSpPr>
          <p:nvPr>
            <p:ph type="title"/>
          </p:nvPr>
        </p:nvSpPr>
        <p:spPr/>
        <p:txBody>
          <a:bodyPr/>
          <a:lstStyle/>
          <a:p>
            <a:r>
              <a:rPr lang="pt-PT" dirty="0"/>
              <a:t>Setup</a:t>
            </a:r>
          </a:p>
        </p:txBody>
      </p:sp>
      <p:sp>
        <p:nvSpPr>
          <p:cNvPr id="3" name="Marcador de Posição de Conteúdo 2">
            <a:extLst>
              <a:ext uri="{FF2B5EF4-FFF2-40B4-BE49-F238E27FC236}">
                <a16:creationId xmlns:a16="http://schemas.microsoft.com/office/drawing/2014/main" id="{E35B80E1-14AC-D9A2-4FBD-B98A72DD0165}"/>
              </a:ext>
            </a:extLst>
          </p:cNvPr>
          <p:cNvSpPr>
            <a:spLocks noGrp="1"/>
          </p:cNvSpPr>
          <p:nvPr>
            <p:ph idx="1"/>
          </p:nvPr>
        </p:nvSpPr>
        <p:spPr/>
        <p:txBody>
          <a:bodyPr/>
          <a:lstStyle/>
          <a:p>
            <a:r>
              <a:rPr lang="en-GB" dirty="0"/>
              <a:t>Install Power BI from Windows store, </a:t>
            </a:r>
            <a:r>
              <a:rPr lang="en-GB" dirty="0">
                <a:hlinkClick r:id="rId2"/>
              </a:rPr>
              <a:t>here</a:t>
            </a:r>
            <a:r>
              <a:rPr lang="en-GB" dirty="0"/>
              <a:t>.</a:t>
            </a:r>
          </a:p>
          <a:p>
            <a:r>
              <a:rPr lang="en-GB" dirty="0"/>
              <a:t>Install the latest Python interpreter, </a:t>
            </a:r>
            <a:r>
              <a:rPr lang="en-GB" dirty="0">
                <a:hlinkClick r:id="rId3"/>
              </a:rPr>
              <a:t>here</a:t>
            </a:r>
            <a:r>
              <a:rPr lang="en-GB" dirty="0"/>
              <a:t>.</a:t>
            </a:r>
          </a:p>
          <a:p>
            <a:pPr lvl="1"/>
            <a:r>
              <a:rPr lang="en-GB" dirty="0"/>
              <a:t>During the installation process, add Python to the PATH</a:t>
            </a:r>
          </a:p>
          <a:p>
            <a:r>
              <a:rPr lang="en-GB" dirty="0"/>
              <a:t>Run the following commands on a CMD terminal:</a:t>
            </a:r>
          </a:p>
          <a:p>
            <a:pPr lvl="1"/>
            <a:r>
              <a:rPr lang="en-GB" dirty="0"/>
              <a:t>pip install </a:t>
            </a:r>
            <a:r>
              <a:rPr lang="en-GB" dirty="0" err="1"/>
              <a:t>numpy</a:t>
            </a:r>
            <a:r>
              <a:rPr lang="en-GB" dirty="0"/>
              <a:t> pandas matplotlib scikit-learn</a:t>
            </a:r>
          </a:p>
        </p:txBody>
      </p:sp>
    </p:spTree>
    <p:extLst>
      <p:ext uri="{BB962C8B-B14F-4D97-AF65-F5344CB8AC3E}">
        <p14:creationId xmlns:p14="http://schemas.microsoft.com/office/powerpoint/2010/main" val="416974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728DE9B-192D-071D-5697-82DB88466F2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Python Introduction</a:t>
            </a:r>
          </a:p>
        </p:txBody>
      </p:sp>
      <p:sp>
        <p:nvSpPr>
          <p:cNvPr id="5" name="Marcador de Posição do Texto 4">
            <a:extLst>
              <a:ext uri="{FF2B5EF4-FFF2-40B4-BE49-F238E27FC236}">
                <a16:creationId xmlns:a16="http://schemas.microsoft.com/office/drawing/2014/main" id="{5407B8AC-E20D-10EC-58B9-65709E6A7D23}"/>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a:extLst>
              <a:ext uri="{FF2B5EF4-FFF2-40B4-BE49-F238E27FC236}">
                <a16:creationId xmlns:a16="http://schemas.microsoft.com/office/drawing/2014/main" id="{8C9F4C08-281C-70C6-E8D8-86FF7619569D}"/>
              </a:ext>
            </a:extLst>
          </p:cNvPr>
          <p:cNvPicPr>
            <a:picLocks noChangeAspect="1"/>
          </p:cNvPicPr>
          <p:nvPr/>
        </p:nvPicPr>
        <p:blipFill rotWithShape="1">
          <a:blip r:embed="rId2">
            <a:extLst>
              <a:ext uri="{28A0092B-C50C-407E-A947-70E740481C1C}">
                <a14:useLocalDpi xmlns:a14="http://schemas.microsoft.com/office/drawing/2010/main" val="0"/>
              </a:ext>
            </a:extLst>
          </a:blip>
          <a:srcRect l="11453" r="1603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3256281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76F1-7958-F594-7220-77FF80698DF1}"/>
              </a:ext>
            </a:extLst>
          </p:cNvPr>
          <p:cNvSpPr>
            <a:spLocks noGrp="1"/>
          </p:cNvSpPr>
          <p:nvPr>
            <p:ph type="title"/>
          </p:nvPr>
        </p:nvSpPr>
        <p:spPr/>
        <p:txBody>
          <a:bodyPr/>
          <a:lstStyle/>
          <a:p>
            <a:r>
              <a:rPr lang="en-GB" dirty="0"/>
              <a:t>Python 101</a:t>
            </a:r>
          </a:p>
        </p:txBody>
      </p:sp>
      <p:sp>
        <p:nvSpPr>
          <p:cNvPr id="3" name="Marcador de Posição de Conteúdo 2">
            <a:extLst>
              <a:ext uri="{FF2B5EF4-FFF2-40B4-BE49-F238E27FC236}">
                <a16:creationId xmlns:a16="http://schemas.microsoft.com/office/drawing/2014/main" id="{B9A18BF0-CAFC-5A3B-02C1-02797C17B8BA}"/>
              </a:ext>
            </a:extLst>
          </p:cNvPr>
          <p:cNvSpPr>
            <a:spLocks noGrp="1"/>
          </p:cNvSpPr>
          <p:nvPr>
            <p:ph idx="1"/>
          </p:nvPr>
        </p:nvSpPr>
        <p:spPr/>
        <p:txBody>
          <a:bodyPr/>
          <a:lstStyle/>
          <a:p>
            <a:r>
              <a:rPr lang="en-US" dirty="0"/>
              <a:t>Python is a general-purpose programming language that is becoming ever more popular for data science.</a:t>
            </a:r>
          </a:p>
          <a:p>
            <a:r>
              <a:rPr lang="en-US" dirty="0"/>
              <a:t>It is a verbose language that is easy to read</a:t>
            </a:r>
          </a:p>
          <a:p>
            <a:r>
              <a:rPr lang="en-US" dirty="0"/>
              <a:t>Uses indentation to define the scope of a function</a:t>
            </a:r>
          </a:p>
          <a:p>
            <a:r>
              <a:rPr lang="en-US" dirty="0"/>
              <a:t>One of the largest collection of libraries available</a:t>
            </a:r>
          </a:p>
          <a:p>
            <a:r>
              <a:rPr lang="en-US" dirty="0"/>
              <a:t>Resources:</a:t>
            </a:r>
          </a:p>
          <a:p>
            <a:pPr lvl="1"/>
            <a:r>
              <a:rPr lang="en-US" dirty="0">
                <a:hlinkClick r:id="rId2"/>
              </a:rPr>
              <a:t>W3Schools</a:t>
            </a:r>
            <a:endParaRPr lang="en-US" dirty="0"/>
          </a:p>
          <a:p>
            <a:pPr lvl="1"/>
            <a:r>
              <a:rPr lang="en-GB" dirty="0">
                <a:hlinkClick r:id="rId3"/>
              </a:rPr>
              <a:t>Python 101</a:t>
            </a:r>
            <a:endParaRPr lang="en-GB" dirty="0"/>
          </a:p>
        </p:txBody>
      </p:sp>
    </p:spTree>
    <p:extLst>
      <p:ext uri="{BB962C8B-B14F-4D97-AF65-F5344CB8AC3E}">
        <p14:creationId xmlns:p14="http://schemas.microsoft.com/office/powerpoint/2010/main" val="73091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6FB9E-86ED-A67E-ADB2-B3A3F4D8E1C4}"/>
              </a:ext>
            </a:extLst>
          </p:cNvPr>
          <p:cNvSpPr>
            <a:spLocks noGrp="1"/>
          </p:cNvSpPr>
          <p:nvPr>
            <p:ph type="title"/>
          </p:nvPr>
        </p:nvSpPr>
        <p:spPr/>
        <p:txBody>
          <a:bodyPr/>
          <a:lstStyle/>
          <a:p>
            <a:r>
              <a:rPr lang="en-GB" dirty="0"/>
              <a:t>NumPy</a:t>
            </a:r>
          </a:p>
        </p:txBody>
      </p:sp>
      <p:sp>
        <p:nvSpPr>
          <p:cNvPr id="3" name="Marcador de Posição de Conteúdo 2">
            <a:extLst>
              <a:ext uri="{FF2B5EF4-FFF2-40B4-BE49-F238E27FC236}">
                <a16:creationId xmlns:a16="http://schemas.microsoft.com/office/drawing/2014/main" id="{B3B8FA45-9104-D2C9-9225-D5F95AFD8852}"/>
              </a:ext>
            </a:extLst>
          </p:cNvPr>
          <p:cNvSpPr>
            <a:spLocks noGrp="1"/>
          </p:cNvSpPr>
          <p:nvPr>
            <p:ph idx="1"/>
          </p:nvPr>
        </p:nvSpPr>
        <p:spPr>
          <a:xfrm>
            <a:off x="838200" y="1825625"/>
            <a:ext cx="5257800" cy="4351338"/>
          </a:xfrm>
        </p:spPr>
        <p:txBody>
          <a:bodyPr/>
          <a:lstStyle/>
          <a:p>
            <a:r>
              <a:rPr lang="en-GB" dirty="0"/>
              <a:t>Also known as Numerical Python, designed to offer the same functionally as </a:t>
            </a:r>
            <a:r>
              <a:rPr lang="en-GB" dirty="0" err="1"/>
              <a:t>Matlab</a:t>
            </a:r>
            <a:r>
              <a:rPr lang="en-GB" dirty="0"/>
              <a:t> into a python environment</a:t>
            </a:r>
          </a:p>
          <a:p>
            <a:r>
              <a:rPr lang="en-GB" dirty="0"/>
              <a:t>A low-level library that allows users to access several matrices based operations</a:t>
            </a:r>
          </a:p>
          <a:p>
            <a:r>
              <a:rPr lang="en-GB" dirty="0"/>
              <a:t>Can speedup the code execution considerably</a:t>
            </a:r>
          </a:p>
        </p:txBody>
      </p:sp>
      <p:pic>
        <p:nvPicPr>
          <p:cNvPr id="5" name="Imagem 4">
            <a:extLst>
              <a:ext uri="{FF2B5EF4-FFF2-40B4-BE49-F238E27FC236}">
                <a16:creationId xmlns:a16="http://schemas.microsoft.com/office/drawing/2014/main" id="{93630CB3-5A85-DB87-A6E8-F82B6995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084" y="1690688"/>
            <a:ext cx="3641716" cy="3641716"/>
          </a:xfrm>
          <a:prstGeom prst="rect">
            <a:avLst/>
          </a:prstGeom>
        </p:spPr>
      </p:pic>
    </p:spTree>
    <p:extLst>
      <p:ext uri="{BB962C8B-B14F-4D97-AF65-F5344CB8AC3E}">
        <p14:creationId xmlns:p14="http://schemas.microsoft.com/office/powerpoint/2010/main" val="293346828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645</Words>
  <Application>Microsoft Office PowerPoint</Application>
  <PresentationFormat>Ecrã Panorâmico</PresentationFormat>
  <Paragraphs>54</Paragraphs>
  <Slides>13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Calibri</vt:lpstr>
      <vt:lpstr>Calibri Light</vt:lpstr>
      <vt:lpstr>Tema do Office</vt:lpstr>
      <vt:lpstr>Power BI &amp; Python</vt:lpstr>
      <vt:lpstr>Why Use Python in Power BI?</vt:lpstr>
      <vt:lpstr>Why Use Python in Power BI?</vt:lpstr>
      <vt:lpstr>Limitations</vt:lpstr>
      <vt:lpstr>Setup</vt:lpstr>
      <vt:lpstr>Setup</vt:lpstr>
      <vt:lpstr>Python Introduction</vt:lpstr>
      <vt:lpstr>Python 101</vt:lpstr>
      <vt:lpstr>NumPy</vt:lpstr>
      <vt:lpstr>Pandas</vt:lpstr>
      <vt:lpstr>Matploblib</vt:lpstr>
      <vt:lpstr>Scikit-learn</vt:lpstr>
      <vt:lpstr>Connectivity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&amp; Python</dc:title>
  <dc:creator>Mário Antunes</dc:creator>
  <cp:lastModifiedBy>Mário Antunes</cp:lastModifiedBy>
  <cp:revision>19</cp:revision>
  <dcterms:created xsi:type="dcterms:W3CDTF">2022-09-27T08:53:55Z</dcterms:created>
  <dcterms:modified xsi:type="dcterms:W3CDTF">2022-09-27T12:35:53Z</dcterms:modified>
</cp:coreProperties>
</file>