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83" r:id="rId6"/>
    <p:sldId id="273" r:id="rId7"/>
    <p:sldId id="277" r:id="rId8"/>
    <p:sldId id="274" r:id="rId9"/>
    <p:sldId id="288" r:id="rId10"/>
    <p:sldId id="275" r:id="rId11"/>
    <p:sldId id="257" r:id="rId12"/>
    <p:sldId id="268" r:id="rId13"/>
    <p:sldId id="285" r:id="rId14"/>
    <p:sldId id="276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95" r:id="rId23"/>
    <p:sldId id="299" r:id="rId24"/>
    <p:sldId id="287" r:id="rId25"/>
    <p:sldId id="286" r:id="rId26"/>
    <p:sldId id="296" r:id="rId27"/>
    <p:sldId id="260" r:id="rId28"/>
    <p:sldId id="297" r:id="rId29"/>
    <p:sldId id="261" r:id="rId30"/>
    <p:sldId id="298" r:id="rId31"/>
  </p:sldIdLst>
  <p:sldSz cx="9144000" cy="6858000" type="screen4x3"/>
  <p:notesSz cx="6796088" cy="9907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88323"/>
  </p:normalViewPr>
  <p:slideViewPr>
    <p:cSldViewPr snapToGrid="0" snapToObjects="1" showGuides="1">
      <p:cViewPr varScale="1">
        <p:scale>
          <a:sx n="96" d="100"/>
          <a:sy n="96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30BF36B4-AA07-4360-B591-AB6577F2A206}" type="slidenum">
              <a:t>‹#›</a:t>
            </a:fld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F048-4D21-427D-8ED1-FCE35CB76CC6}" type="datetimeFigureOut">
              <a:rPr lang="en-US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CF0-4693-4023-9AE0-C333113C7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9F03-1C0E-4075-8044-7DA246F923DA}" type="datetimeFigureOut">
              <a:rPr lang="en-US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92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7188" cy="3902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Move="1" noResize="1"/>
          </p:cNvSpPr>
          <p:nvPr/>
        </p:nvSpPr>
        <p:spPr>
          <a:xfrm>
            <a:off x="0" y="0"/>
            <a:ext cx="6796800" cy="99072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6796080" cy="99075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1198440" y="752400"/>
            <a:ext cx="4394160" cy="371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1" name="Notes Placeholder 10"/>
          <p:cNvSpPr txBox="1">
            <a:spLocks noGrp="1"/>
          </p:cNvSpPr>
          <p:nvPr>
            <p:ph type="body" sz="quarter" idx="3"/>
          </p:nvPr>
        </p:nvSpPr>
        <p:spPr>
          <a:xfrm>
            <a:off x="678960" y="4705200"/>
            <a:ext cx="5434200" cy="4454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t-PT"/>
          </a:p>
        </p:txBody>
      </p:sp>
      <p:sp>
        <p:nvSpPr>
          <p:cNvPr id="12" name="Freeform: Shape 11"/>
          <p:cNvSpPr/>
          <p:nvPr/>
        </p:nvSpPr>
        <p:spPr>
          <a:xfrm>
            <a:off x="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84660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0" y="9412200"/>
            <a:ext cx="294804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5"/>
          </p:nvPr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PT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293C68-4EBD-4E29-A77B-412D42891402}" type="slidenum"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9A2B-C151-4C1C-B9B5-6883A0994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PT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77425F84-0E0C-4716-8E82-CCE0B518E1D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02B3D5C7-4DD0-48F5-A1C4-A93AE8EB7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pt-PT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project_distribution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drupal-services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portugal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</a:t>
            </a:r>
            <a:r>
              <a:rPr lang="pt-PT" dirty="0" err="1" smtClean="0"/>
              <a:t>develop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2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theming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450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feature</a:t>
            </a:r>
            <a:r>
              <a:rPr lang="pt-PT" dirty="0" smtClean="0"/>
              <a:t>/</a:t>
            </a:r>
            <a:r>
              <a:rPr lang="pt-PT" dirty="0" err="1" smtClean="0"/>
              <a:t>drupal-content-authoring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286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2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/7/</a:t>
            </a:r>
            <a:r>
              <a:rPr lang="pt-PT" dirty="0" err="1" smtClean="0"/>
              <a:t>system-requirements</a:t>
            </a:r>
            <a:r>
              <a:rPr lang="pt-PT" dirty="0" smtClean="0"/>
              <a:t>/php#drupal-8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9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/web-server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1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4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database</a:t>
            </a:r>
            <a:r>
              <a:rPr lang="pt-PT" dirty="0" smtClean="0"/>
              <a:t>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2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history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94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99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2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/training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85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58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25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870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776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0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78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8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showcases</a:t>
            </a:r>
            <a:endParaRPr lang="pt-PT" dirty="0" smtClean="0"/>
          </a:p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www.zyxware.com</a:t>
            </a:r>
            <a:r>
              <a:rPr lang="pt-PT" dirty="0" smtClean="0"/>
              <a:t>/</a:t>
            </a:r>
            <a:r>
              <a:rPr lang="pt-PT" dirty="0" err="1" smtClean="0"/>
              <a:t>articles</a:t>
            </a:r>
            <a:r>
              <a:rPr lang="pt-PT" dirty="0" smtClean="0"/>
              <a:t>/4351/list-of-fortune-500-companies-using-drupal-for-their-websites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9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mission-and-principles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2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project_module</a:t>
            </a:r>
            <a:endParaRPr lang="pt-PT" dirty="0" smtClean="0"/>
          </a:p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38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46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520"/>
            <a:ext cx="8229240" cy="397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6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3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2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4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84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9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03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04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8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1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0000"/>
            <a:ext cx="8229240" cy="1981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4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6488"/>
            <a:ext cx="2057400" cy="320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6488"/>
            <a:ext cx="6019800" cy="3205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66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pt-P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>
            <a:noAutofit/>
          </a:bodyPr>
          <a:lstStyle/>
          <a:p>
            <a:pPr lvl="0"/>
            <a:r>
              <a:rPr lang="pt-PT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3600000"/>
            <a:ext cx="8229240" cy="1981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pt-PT"/>
              <a:t>Click to edit the outline text format</a:t>
            </a:r>
          </a:p>
          <a:p>
            <a:pPr lvl="1"/>
            <a:r>
              <a:rPr lang="pt-PT"/>
              <a:t>Second Outline Level</a:t>
            </a:r>
          </a:p>
          <a:p>
            <a:pPr lvl="2"/>
            <a:r>
              <a:rPr lang="pt-PT"/>
              <a:t>Third Outline Level</a:t>
            </a:r>
          </a:p>
          <a:p>
            <a:pPr lvl="3"/>
            <a:r>
              <a:rPr lang="pt-PT"/>
              <a:t>Fourth Outline Level</a:t>
            </a:r>
          </a:p>
          <a:p>
            <a:pPr lvl="4"/>
            <a:r>
              <a:rPr lang="pt-PT"/>
              <a:t>Fifth Outline Level</a:t>
            </a:r>
          </a:p>
          <a:p>
            <a:pPr lvl="5"/>
            <a:r>
              <a:rPr lang="pt-PT"/>
              <a:t>Sixth Outline Level</a:t>
            </a:r>
          </a:p>
          <a:p>
            <a:pPr lvl="6"/>
            <a:r>
              <a:rPr lang="pt-PT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</p:titleStyle>
    <p:bodyStyle>
      <a:lvl1pPr marL="342720" marR="0" lvl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buNone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  <a:lvl2pPr marL="342720" marR="0" lvl="1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2pPr>
      <a:lvl3pPr marL="342720" marR="0" lvl="2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•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3pPr>
      <a:lvl4pPr marL="342720" marR="0" lvl="3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4pPr>
      <a:lvl5pPr marL="342720" marR="0" lvl="4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5pPr>
      <a:lvl6pPr marL="342720" marR="0" lvl="5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6pPr>
      <a:lvl7pPr marL="342720" marR="0" lvl="6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distribution" TargetMode="External"/><Relationship Id="rId4" Type="http://schemas.openxmlformats.org/officeDocument/2006/relationships/hyperlink" Target="https://www.drupal.com/showcas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.pt/" TargetMode="External"/><Relationship Id="rId4" Type="http://schemas.openxmlformats.org/officeDocument/2006/relationships/hyperlink" Target="https://digitaljump.net/" TargetMode="External"/><Relationship Id="rId5" Type="http://schemas.openxmlformats.org/officeDocument/2006/relationships/hyperlink" Target="http://bloomidea.com/en" TargetMode="External"/><Relationship Id="rId6" Type="http://schemas.openxmlformats.org/officeDocument/2006/relationships/hyperlink" Target="https://www.everis.com/global/en" TargetMode="External"/><Relationship Id="rId7" Type="http://schemas.openxmlformats.org/officeDocument/2006/relationships/hyperlink" Target="https://www.frontkom.no/" TargetMode="External"/><Relationship Id="rId8" Type="http://schemas.openxmlformats.org/officeDocument/2006/relationships/hyperlink" Target="https://www.drupal.org/drupal-services/all/all/Portug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upal.org/docs/devel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upal.org/docs/7/system-requirements/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u/dr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8/install" TargetMode="External"/><Relationship Id="rId4" Type="http://schemas.openxmlformats.org/officeDocument/2006/relationships/hyperlink" Target="https://simplytest.me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training" TargetMode="External"/><Relationship Id="rId4" Type="http://schemas.openxmlformats.org/officeDocument/2006/relationships/hyperlink" Target="https://groups.drupal.org/events" TargetMode="External"/><Relationship Id="rId5" Type="http://schemas.openxmlformats.org/officeDocument/2006/relationships/hyperlink" Target="https://groups.drupal.org/node/51293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community" TargetMode="External"/><Relationship Id="rId4" Type="http://schemas.openxmlformats.org/officeDocument/2006/relationships/hyperlink" Target="http://groups.drupal.org/" TargetMode="External"/><Relationship Id="rId5" Type="http://schemas.openxmlformats.org/officeDocument/2006/relationships/hyperlink" Target="http://groups.drupal.org/events" TargetMode="External"/><Relationship Id="rId6" Type="http://schemas.openxmlformats.org/officeDocument/2006/relationships/hyperlink" Target="https://www.drupal.org/irc" TargetMode="External"/><Relationship Id="rId7" Type="http://schemas.openxmlformats.org/officeDocument/2006/relationships/hyperlink" Target="Planet%20Drup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-pt.org/" TargetMode="External"/><Relationship Id="rId4" Type="http://schemas.openxmlformats.org/officeDocument/2006/relationships/hyperlink" Target="https://telegram.me/drupalportugal" TargetMode="External"/><Relationship Id="rId5" Type="http://schemas.openxmlformats.org/officeDocument/2006/relationships/hyperlink" Target="https://groups.drupal.org/portugal" TargetMode="External"/><Relationship Id="rId6" Type="http://schemas.openxmlformats.org/officeDocument/2006/relationships/hyperlink" Target="https://lisbon2018.drupalday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" TargetMode="External"/><Relationship Id="rId4" Type="http://schemas.openxmlformats.org/officeDocument/2006/relationships/hyperlink" Target="http://drupal-pt.org/" TargetMode="External"/><Relationship Id="rId5" Type="http://schemas.openxmlformats.org/officeDocument/2006/relationships/hyperlink" Target="http://www.zyxware.com/articles/4351/list-of-fortune-500-companies-using-drupal-for-their-websit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4" Type="http://schemas.openxmlformats.org/officeDocument/2006/relationships/hyperlink" Target="https://www.whitehouse.gov/" TargetMode="External"/><Relationship Id="rId5" Type="http://schemas.openxmlformats.org/officeDocument/2006/relationships/hyperlink" Target="https://www.drupal.com/case-study/economist-espresso-app-drupal" TargetMode="External"/><Relationship Id="rId6" Type="http://schemas.openxmlformats.org/officeDocument/2006/relationships/hyperlink" Target="https://www.drupal.com/case-study/red-hat-opensource-com" TargetMode="External"/><Relationship Id="rId7" Type="http://schemas.openxmlformats.org/officeDocument/2006/relationships/hyperlink" Target="https://www.drupal.com/showcases" TargetMode="External"/><Relationship Id="rId8" Type="http://schemas.openxmlformats.org/officeDocument/2006/relationships/hyperlink" Target="http://drupal-pt.org/pt/drupal_si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usage/drupal" TargetMode="External"/><Relationship Id="rId4" Type="http://schemas.openxmlformats.org/officeDocument/2006/relationships/hyperlink" Target="https://www.drupal.org/project/usage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modul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ldrlegal.com/license/gnu-general-public-license-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develop/standards" TargetMode="External"/><Relationship Id="rId4" Type="http://schemas.openxmlformats.org/officeDocument/2006/relationships/hyperlink" Target="https://www.drupal.org/docs/develop/user-interface-standards" TargetMode="External"/><Relationship Id="rId5" Type="http://schemas.openxmlformats.org/officeDocument/2006/relationships/hyperlink" Target="https://www.drupal.org/docs/develop/usability-testing" TargetMode="External"/><Relationship Id="rId6" Type="http://schemas.openxmlformats.org/officeDocument/2006/relationships/hyperlink" Target="https://www.drupal.org/docs/develop/profiling-drupal" TargetMode="External"/><Relationship Id="rId7" Type="http://schemas.openxmlformats.org/officeDocument/2006/relationships/hyperlink" Target="https://www.drupal.org/docs/develop/securit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pPr lvl="0"/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 algn="ctr"/>
            <a:r>
              <a:rPr lang="pt-PT" dirty="0" smtClean="0"/>
              <a:t>Mário Gonçalves (24165)</a:t>
            </a:r>
            <a:endParaRPr lang="pt-PT" dirty="0"/>
          </a:p>
          <a:p>
            <a:pPr lvl="0"/>
            <a:endParaRPr lang="pt-PT" dirty="0"/>
          </a:p>
          <a:p>
            <a:pPr lvl="0" algn="r"/>
            <a:r>
              <a:rPr lang="pt-PT" sz="1200" dirty="0"/>
              <a:t>Docente: Prof Doutor </a:t>
            </a:r>
            <a:r>
              <a:rPr lang="pt-PT" sz="1600" dirty="0"/>
              <a:t>Carlos J. Costa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0" y="1923050"/>
            <a:ext cx="4175539" cy="167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Shops</a:t>
            </a:r>
            <a:r>
              <a:rPr lang="pt-PT" dirty="0" smtClean="0"/>
              <a:t>/Agencies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Developers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Sysadmins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Site </a:t>
            </a:r>
            <a:r>
              <a:rPr lang="pt-PT" dirty="0" err="1" smtClean="0"/>
              <a:t>Builders</a:t>
            </a:r>
            <a:r>
              <a:rPr lang="pt-PT" dirty="0" smtClean="0"/>
              <a:t>/</a:t>
            </a:r>
            <a:r>
              <a:rPr lang="pt-PT" dirty="0" err="1" smtClean="0"/>
              <a:t>Themers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Editors</a:t>
            </a:r>
            <a:r>
              <a:rPr lang="pt-PT" dirty="0"/>
              <a:t>/</a:t>
            </a: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Producers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End-Users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Agencies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Framework </a:t>
            </a:r>
            <a:r>
              <a:rPr lang="pt-PT" dirty="0" err="1"/>
              <a:t>m</a:t>
            </a:r>
            <a:r>
              <a:rPr lang="pt-PT" dirty="0" err="1" smtClean="0"/>
              <a:t>entality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easy</a:t>
            </a:r>
            <a:r>
              <a:rPr lang="pt-PT" dirty="0" smtClean="0"/>
              <a:t> to use/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>
                <a:hlinkClick r:id="rId3"/>
              </a:rPr>
              <a:t>d</a:t>
            </a:r>
            <a:r>
              <a:rPr lang="pt-PT" dirty="0" smtClean="0">
                <a:hlinkClick r:id="rId3"/>
              </a:rPr>
              <a:t>istributions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r>
              <a:rPr lang="pt-PT" dirty="0"/>
              <a:t> </a:t>
            </a:r>
            <a:r>
              <a:rPr lang="pt-PT" dirty="0" smtClean="0"/>
              <a:t>to </a:t>
            </a:r>
            <a:r>
              <a:rPr lang="pt-PT" dirty="0" err="1" smtClean="0"/>
              <a:t>fight</a:t>
            </a:r>
            <a:r>
              <a:rPr lang="pt-PT" dirty="0" smtClean="0"/>
              <a:t> </a:t>
            </a:r>
            <a:r>
              <a:rPr lang="pt-PT" dirty="0" err="1" smtClean="0"/>
              <a:t>employee</a:t>
            </a:r>
            <a:r>
              <a:rPr lang="pt-PT" dirty="0" smtClean="0"/>
              <a:t> </a:t>
            </a:r>
            <a:r>
              <a:rPr lang="pt-PT" dirty="0" err="1" smtClean="0"/>
              <a:t>churn</a:t>
            </a:r>
            <a:r>
              <a:rPr lang="pt-PT" dirty="0" smtClean="0"/>
              <a:t>/turnover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sell</a:t>
            </a:r>
            <a:r>
              <a:rPr lang="pt-PT" dirty="0" smtClean="0"/>
              <a:t> software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solved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>
                <a:hlinkClick r:id="rId4"/>
              </a:rPr>
              <a:t>big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market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players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Agencies in Portugal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3"/>
              </a:rPr>
              <a:t>Driven</a:t>
            </a:r>
            <a:r>
              <a:rPr lang="pt-PT" dirty="0" smtClean="0">
                <a:hlinkClick r:id="rId3"/>
              </a:rPr>
              <a:t> (</a:t>
            </a:r>
            <a:r>
              <a:rPr lang="pt-PT" dirty="0" err="1" smtClean="0">
                <a:hlinkClick r:id="rId3"/>
              </a:rPr>
              <a:t>old</a:t>
            </a:r>
            <a:r>
              <a:rPr lang="pt-PT" dirty="0" smtClean="0">
                <a:hlinkClick r:id="rId3"/>
              </a:rPr>
              <a:t> DRI)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4"/>
              </a:rPr>
              <a:t>Jump (ROFF Agency)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5"/>
              </a:rPr>
              <a:t>Bloomidea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6"/>
              </a:rPr>
              <a:t>Everis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Frontkom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8"/>
              </a:rPr>
              <a:t>And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many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others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</a:t>
            </a:r>
            <a:r>
              <a:rPr lang="pt-PT" dirty="0" err="1" smtClean="0"/>
              <a:t>Developers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Fully</a:t>
            </a:r>
            <a:r>
              <a:rPr lang="pt-PT" dirty="0"/>
              <a:t>*</a:t>
            </a:r>
            <a:r>
              <a:rPr lang="pt-PT" dirty="0" smtClean="0"/>
              <a:t> OOP </a:t>
            </a:r>
            <a:r>
              <a:rPr lang="pt-PT" dirty="0" err="1" smtClean="0"/>
              <a:t>since</a:t>
            </a:r>
            <a:r>
              <a:rPr lang="pt-PT" dirty="0" smtClean="0"/>
              <a:t> 8.x </a:t>
            </a:r>
            <a:r>
              <a:rPr lang="pt-PT" dirty="0" err="1" smtClean="0"/>
              <a:t>version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well-known</a:t>
            </a:r>
            <a:r>
              <a:rPr lang="pt-PT" dirty="0" smtClean="0"/>
              <a:t> OSS as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basis</a:t>
            </a:r>
            <a:r>
              <a:rPr lang="pt-PT" dirty="0" smtClean="0"/>
              <a:t> ( </a:t>
            </a:r>
            <a:r>
              <a:rPr lang="pt-PT" dirty="0" err="1" smtClean="0"/>
              <a:t>Composer</a:t>
            </a:r>
            <a:r>
              <a:rPr lang="pt-PT" dirty="0" smtClean="0"/>
              <a:t>, </a:t>
            </a:r>
            <a:r>
              <a:rPr lang="pt-PT" dirty="0" err="1" smtClean="0"/>
              <a:t>Guzzle</a:t>
            </a:r>
            <a:r>
              <a:rPr lang="pt-PT" dirty="0" smtClean="0"/>
              <a:t>, </a:t>
            </a:r>
            <a:r>
              <a:rPr lang="pt-PT" dirty="0" err="1" smtClean="0"/>
              <a:t>Symfony</a:t>
            </a:r>
            <a:r>
              <a:rPr lang="pt-PT" dirty="0" smtClean="0"/>
              <a:t>, </a:t>
            </a:r>
            <a:r>
              <a:rPr lang="pt-PT" dirty="0" err="1" smtClean="0"/>
              <a:t>Twig</a:t>
            </a:r>
            <a:r>
              <a:rPr lang="pt-PT" dirty="0" smtClean="0"/>
              <a:t>, </a:t>
            </a:r>
            <a:r>
              <a:rPr lang="pt-PT" dirty="0" err="1" smtClean="0"/>
              <a:t>jQuery</a:t>
            </a:r>
            <a:r>
              <a:rPr lang="pt-PT" dirty="0" smtClean="0"/>
              <a:t>, </a:t>
            </a:r>
            <a:r>
              <a:rPr lang="pt-PT" dirty="0" err="1" smtClean="0"/>
              <a:t>CKEditor</a:t>
            </a:r>
            <a:r>
              <a:rPr lang="pt-PT" dirty="0" smtClean="0"/>
              <a:t>, </a:t>
            </a:r>
            <a:r>
              <a:rPr lang="pt-PT" dirty="0" err="1" smtClean="0"/>
              <a:t>React</a:t>
            </a:r>
            <a:r>
              <a:rPr lang="pt-PT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Extensively documented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Coding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standards </a:t>
            </a:r>
            <a:r>
              <a:rPr lang="pt-PT" dirty="0" err="1" smtClean="0"/>
              <a:t>enforced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Configuration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versioned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9001"/>
            <a:ext cx="8229240" cy="553998"/>
          </a:xfrm>
        </p:spPr>
        <p:txBody>
          <a:bodyPr>
            <a:spAutoFit/>
          </a:bodyPr>
          <a:lstStyle/>
          <a:p>
            <a:r>
              <a:rPr lang="pt-PT" sz="3600" dirty="0" err="1" smtClean="0"/>
              <a:t>Drupal</a:t>
            </a:r>
            <a:r>
              <a:rPr lang="pt-PT" sz="3600" dirty="0" smtClean="0"/>
              <a:t> </a:t>
            </a:r>
            <a:r>
              <a:rPr lang="pt-PT" sz="3600" dirty="0" err="1" smtClean="0"/>
              <a:t>Users</a:t>
            </a:r>
            <a:r>
              <a:rPr lang="pt-PT" sz="3600" dirty="0" smtClean="0"/>
              <a:t> </a:t>
            </a:r>
            <a:r>
              <a:rPr lang="mr-IN" sz="3600" dirty="0" smtClean="0"/>
              <a:t>–</a:t>
            </a:r>
            <a:r>
              <a:rPr lang="pt-PT" sz="3600" dirty="0" smtClean="0"/>
              <a:t> Site </a:t>
            </a:r>
            <a:r>
              <a:rPr lang="pt-PT" sz="3600" dirty="0" err="1" smtClean="0"/>
              <a:t>Builders</a:t>
            </a:r>
            <a:r>
              <a:rPr lang="pt-PT" sz="3600" dirty="0" smtClean="0"/>
              <a:t> </a:t>
            </a:r>
            <a:r>
              <a:rPr lang="pt-PT" sz="3600" dirty="0" err="1" smtClean="0"/>
              <a:t>and</a:t>
            </a:r>
            <a:r>
              <a:rPr lang="pt-PT" sz="3600" dirty="0" smtClean="0"/>
              <a:t> </a:t>
            </a:r>
            <a:r>
              <a:rPr lang="pt-PT" sz="3600" dirty="0" err="1" smtClean="0"/>
              <a:t>Themers</a:t>
            </a:r>
            <a:endParaRPr lang="pt-PT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admin</a:t>
            </a:r>
            <a:r>
              <a:rPr lang="pt-PT" dirty="0" smtClean="0"/>
              <a:t> interface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Frequent</a:t>
            </a:r>
            <a:r>
              <a:rPr lang="pt-PT" dirty="0" smtClean="0"/>
              <a:t> </a:t>
            </a:r>
            <a:r>
              <a:rPr lang="pt-PT" dirty="0" err="1" smtClean="0"/>
              <a:t>releases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assured</a:t>
            </a:r>
            <a:r>
              <a:rPr lang="pt-PT" dirty="0" smtClean="0"/>
              <a:t> upgrade </a:t>
            </a:r>
            <a:r>
              <a:rPr lang="pt-PT" dirty="0" err="1" smtClean="0"/>
              <a:t>path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No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a single </a:t>
            </a:r>
            <a:r>
              <a:rPr lang="pt-PT" dirty="0" err="1" smtClean="0"/>
              <a:t>line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r>
              <a:rPr lang="pt-PT" dirty="0" smtClean="0"/>
              <a:t> </a:t>
            </a:r>
            <a:r>
              <a:rPr lang="pt-PT" dirty="0" err="1" smtClean="0"/>
              <a:t>working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Twig</a:t>
            </a:r>
            <a:r>
              <a:rPr lang="pt-PT" dirty="0" smtClean="0"/>
              <a:t> for </a:t>
            </a:r>
            <a:r>
              <a:rPr lang="pt-PT" dirty="0" err="1" smtClean="0"/>
              <a:t>templating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enables</a:t>
            </a:r>
            <a:r>
              <a:rPr lang="pt-PT" dirty="0" smtClean="0"/>
              <a:t> major HTML/CSS </a:t>
            </a:r>
            <a:r>
              <a:rPr lang="pt-PT" dirty="0" err="1" smtClean="0"/>
              <a:t>frameworks</a:t>
            </a:r>
            <a:r>
              <a:rPr lang="pt-PT" dirty="0" smtClean="0"/>
              <a:t> ( </a:t>
            </a:r>
            <a:r>
              <a:rPr lang="pt-PT" dirty="0" err="1" smtClean="0"/>
              <a:t>Bootstrap</a:t>
            </a:r>
            <a:r>
              <a:rPr lang="pt-PT" dirty="0" smtClean="0"/>
              <a:t>, Foundation )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9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Editors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place</a:t>
            </a:r>
            <a:r>
              <a:rPr lang="pt-PT" dirty="0" smtClean="0"/>
              <a:t>, mobile, </a:t>
            </a:r>
            <a:r>
              <a:rPr lang="pt-PT" dirty="0" err="1" smtClean="0"/>
              <a:t>editing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revisions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Tagging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taxonomy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content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Media management</a:t>
            </a:r>
          </a:p>
        </p:txBody>
      </p:sp>
    </p:spTree>
    <p:extLst>
      <p:ext uri="{BB962C8B-B14F-4D97-AF65-F5344CB8AC3E}">
        <p14:creationId xmlns:p14="http://schemas.microsoft.com/office/powerpoint/2010/main" val="1563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End-User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Accessibility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Responsive</a:t>
            </a:r>
            <a:r>
              <a:rPr lang="pt-PT" dirty="0" smtClean="0"/>
              <a:t>, mobile </a:t>
            </a:r>
            <a:r>
              <a:rPr lang="pt-PT" dirty="0" err="1" smtClean="0"/>
              <a:t>first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</a:t>
            </a:r>
            <a:r>
              <a:rPr lang="pt-PT" dirty="0" err="1" smtClean="0"/>
              <a:t>focus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Stability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47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Installation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(for 8.x)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Web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PHP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Database</a:t>
            </a:r>
            <a:r>
              <a:rPr lang="pt-PT" dirty="0" smtClean="0"/>
              <a:t>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352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Web Server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Apache (v2.x </a:t>
            </a:r>
            <a:r>
              <a:rPr lang="pt-PT" dirty="0" err="1" smtClean="0"/>
              <a:t>on</a:t>
            </a:r>
            <a:r>
              <a:rPr lang="pt-PT" dirty="0" smtClean="0"/>
              <a:t> Unix/Linux, OSX, Windows)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Nginx</a:t>
            </a:r>
            <a:r>
              <a:rPr lang="pt-PT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Hiawatha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IIS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/>
              <a:t>PHP </a:t>
            </a:r>
            <a:r>
              <a:rPr lang="pt-PT" dirty="0" err="1"/>
              <a:t>Built</a:t>
            </a:r>
            <a:r>
              <a:rPr lang="pt-PT" dirty="0"/>
              <a:t>-in Web </a:t>
            </a:r>
            <a:r>
              <a:rPr lang="pt-PT" dirty="0" smtClean="0"/>
              <a:t>Server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PHP 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Latest</a:t>
            </a:r>
            <a:r>
              <a:rPr lang="pt-PT" dirty="0" smtClean="0"/>
              <a:t> </a:t>
            </a:r>
            <a:r>
              <a:rPr lang="pt-PT" dirty="0" err="1" smtClean="0"/>
              <a:t>version</a:t>
            </a:r>
            <a:r>
              <a:rPr lang="pt-PT" dirty="0" smtClean="0"/>
              <a:t> (8) </a:t>
            </a:r>
            <a:r>
              <a:rPr lang="pt-PT" dirty="0" err="1" smtClean="0"/>
              <a:t>requires</a:t>
            </a:r>
            <a:r>
              <a:rPr lang="pt-PT" dirty="0" smtClean="0"/>
              <a:t> PHP v5.5.9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PDO </a:t>
            </a:r>
            <a:r>
              <a:rPr lang="pt-PT" dirty="0" err="1" smtClean="0"/>
              <a:t>installed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>
                <a:hlinkClick r:id="rId3"/>
              </a:rPr>
              <a:t>security</a:t>
            </a:r>
            <a:r>
              <a:rPr lang="pt-PT" dirty="0" smtClean="0">
                <a:hlinkClick r:id="rId3"/>
              </a:rPr>
              <a:t> </a:t>
            </a:r>
            <a:r>
              <a:rPr lang="pt-PT" dirty="0" err="1" smtClean="0">
                <a:hlinkClick r:id="rId3"/>
              </a:rPr>
              <a:t>and</a:t>
            </a:r>
            <a:r>
              <a:rPr lang="pt-PT" dirty="0" smtClean="0">
                <a:hlinkClick r:id="rId3"/>
              </a:rPr>
              <a:t> performance </a:t>
            </a:r>
            <a:r>
              <a:rPr lang="pt-PT" dirty="0" err="1" smtClean="0">
                <a:hlinkClick r:id="rId3"/>
              </a:rPr>
              <a:t>recommendations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20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402460"/>
            <a:ext cx="8229240" cy="2053079"/>
          </a:xfrm>
        </p:spPr>
        <p:txBody>
          <a:bodyPr/>
          <a:lstStyle/>
          <a:p>
            <a:pPr marL="0" indent="0"/>
            <a:r>
              <a:rPr lang="pt-PT" sz="2800" dirty="0" err="1"/>
              <a:t>Created</a:t>
            </a:r>
            <a:r>
              <a:rPr lang="pt-PT" sz="2800" dirty="0"/>
              <a:t> in 2000 </a:t>
            </a:r>
            <a:r>
              <a:rPr lang="pt-PT" sz="2800" dirty="0" err="1"/>
              <a:t>by</a:t>
            </a:r>
            <a:r>
              <a:rPr lang="pt-PT" sz="2800" dirty="0"/>
              <a:t> </a:t>
            </a:r>
            <a:r>
              <a:rPr lang="pt-PT" sz="2800" dirty="0">
                <a:hlinkClick r:id="rId3" tooltip="Dries Buytaert's profile on drupal.org"/>
              </a:rPr>
              <a:t>Dries Buytaert</a:t>
            </a:r>
            <a:r>
              <a:rPr lang="pt-PT" sz="2800" dirty="0"/>
              <a:t> </a:t>
            </a:r>
            <a:r>
              <a:rPr lang="pt-PT" sz="2800" dirty="0" err="1"/>
              <a:t>and</a:t>
            </a:r>
            <a:r>
              <a:rPr lang="pt-PT" sz="2800" dirty="0"/>
              <a:t> Hans </a:t>
            </a:r>
            <a:r>
              <a:rPr lang="pt-PT" sz="2800" dirty="0" err="1" smtClean="0"/>
              <a:t>Snijder</a:t>
            </a:r>
            <a:endParaRPr lang="pt-PT" sz="2800" dirty="0" smtClean="0"/>
          </a:p>
          <a:p>
            <a:pPr marL="0" indent="0"/>
            <a:endParaRPr lang="pt-PT" sz="2800" dirty="0"/>
          </a:p>
          <a:p>
            <a:pPr marL="0" indent="0"/>
            <a:r>
              <a:rPr lang="pt-PT" sz="2800" dirty="0" err="1" smtClean="0"/>
              <a:t>Content</a:t>
            </a:r>
            <a:r>
              <a:rPr lang="pt-PT" sz="2800" dirty="0" smtClean="0"/>
              <a:t> Management Software (CMS)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doubles</a:t>
            </a:r>
            <a:r>
              <a:rPr lang="pt-PT" sz="2800" dirty="0" smtClean="0"/>
              <a:t> as a </a:t>
            </a:r>
            <a:r>
              <a:rPr lang="pt-PT" sz="2800" dirty="0" err="1" smtClean="0"/>
              <a:t>Content</a:t>
            </a:r>
            <a:r>
              <a:rPr lang="pt-PT" sz="2800" dirty="0" smtClean="0"/>
              <a:t> Management Framework (CMF)</a:t>
            </a:r>
          </a:p>
        </p:txBody>
      </p:sp>
    </p:spTree>
    <p:extLst>
      <p:ext uri="{BB962C8B-B14F-4D97-AF65-F5344CB8AC3E}">
        <p14:creationId xmlns:p14="http://schemas.microsoft.com/office/powerpoint/2010/main" val="546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412096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MySQL</a:t>
            </a:r>
            <a:r>
              <a:rPr lang="pt-PT" dirty="0" smtClean="0"/>
              <a:t> 5.5.3, </a:t>
            </a:r>
            <a:r>
              <a:rPr lang="pt-PT" dirty="0" err="1" smtClean="0"/>
              <a:t>MariaDB</a:t>
            </a:r>
            <a:r>
              <a:rPr lang="pt-PT" dirty="0" smtClean="0"/>
              <a:t> 5.5.20, </a:t>
            </a:r>
            <a:r>
              <a:rPr lang="pt-PT" dirty="0" err="1" smtClean="0"/>
              <a:t>Percona</a:t>
            </a:r>
            <a:r>
              <a:rPr lang="pt-PT" dirty="0" smtClean="0"/>
              <a:t> 5.5.8 (</a:t>
            </a:r>
            <a:r>
              <a:rPr lang="pt-PT" dirty="0" err="1" smtClean="0"/>
              <a:t>Recommended</a:t>
            </a:r>
            <a:r>
              <a:rPr lang="pt-PT" dirty="0" smtClean="0"/>
              <a:t> DB)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PostgreSQL</a:t>
            </a:r>
            <a:r>
              <a:rPr lang="pt-PT" dirty="0" smtClean="0"/>
              <a:t> 9.1.2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SQLite</a:t>
            </a:r>
            <a:r>
              <a:rPr lang="pt-PT" dirty="0" smtClean="0"/>
              <a:t> 3.6.8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MS SQL, Oracle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MongoDB</a:t>
            </a:r>
            <a:r>
              <a:rPr lang="pt-PT" dirty="0" smtClean="0"/>
              <a:t> </a:t>
            </a:r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modules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17543"/>
            <a:ext cx="8229240" cy="382291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Internet Explorer 11 ( 9,10 </a:t>
            </a:r>
            <a:r>
              <a:rPr lang="pt-PT" dirty="0" err="1" smtClean="0"/>
              <a:t>dropped</a:t>
            </a:r>
            <a:r>
              <a:rPr lang="pt-PT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8.4 )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</a:t>
            </a:r>
            <a:r>
              <a:rPr lang="pt-PT" dirty="0" err="1" smtClean="0"/>
              <a:t>Edge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Firefox</a:t>
            </a:r>
            <a:r>
              <a:rPr lang="pt-PT" dirty="0" smtClean="0"/>
              <a:t>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Opera </a:t>
            </a:r>
            <a:r>
              <a:rPr lang="pt-PT" dirty="0"/>
              <a:t>12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Safari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Google </a:t>
            </a:r>
            <a:r>
              <a:rPr lang="pt-PT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801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486733"/>
            <a:ext cx="8229240" cy="923330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Installation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1600" dirty="0" err="1">
                <a:hlinkClick r:id="rId4"/>
              </a:rPr>
              <a:t>s</a:t>
            </a:r>
            <a:r>
              <a:rPr lang="pt-PT" sz="1600" dirty="0" err="1" smtClean="0">
                <a:hlinkClick r:id="rId4"/>
              </a:rPr>
              <a:t>implytest.me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Training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smtClean="0">
                <a:hlinkClick r:id="rId3"/>
              </a:rPr>
              <a:t>Training Companies and websites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4"/>
              </a:rPr>
              <a:t>Events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5"/>
              </a:rPr>
              <a:t>Drupal</a:t>
            </a:r>
            <a:r>
              <a:rPr lang="pt-PT" dirty="0" smtClean="0">
                <a:hlinkClick r:id="rId5"/>
              </a:rPr>
              <a:t> Global Training </a:t>
            </a:r>
            <a:r>
              <a:rPr lang="pt-PT" dirty="0" err="1" smtClean="0">
                <a:hlinkClick r:id="rId5"/>
              </a:rPr>
              <a:t>Days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950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1"/>
            <a:ext cx="9144000" cy="60989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58029" y="2751892"/>
            <a:ext cx="3027942" cy="677108"/>
          </a:xfr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Community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4"/>
              </a:rPr>
              <a:t>Online and Local Groups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Events and Meetups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IRC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7" action="ppaction://hlinkfile"/>
              </a:rPr>
              <a:t>Planet Drupal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3"/>
              </a:rPr>
              <a:t>And 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Portuguese </a:t>
            </a:r>
            <a:r>
              <a:rPr lang="pt-PT" dirty="0" err="1" smtClean="0"/>
              <a:t>Community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/>
              <a:t>Website: </a:t>
            </a:r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drupal-pt.org/</a:t>
            </a:r>
            <a:endParaRPr lang="pt-PT" dirty="0" smtClean="0"/>
          </a:p>
          <a:p>
            <a:r>
              <a:rPr lang="pt-PT" dirty="0" err="1" smtClean="0"/>
              <a:t>Telegram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telegram.me/drupalportugal</a:t>
            </a:r>
            <a:endParaRPr lang="pt-PT" dirty="0"/>
          </a:p>
          <a:p>
            <a:r>
              <a:rPr lang="pt-PT" dirty="0" err="1" smtClean="0"/>
              <a:t>Drupal.org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groups.drupal.org/portugal</a:t>
            </a:r>
            <a:endParaRPr lang="pt-PT" dirty="0" smtClean="0"/>
          </a:p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Days</a:t>
            </a:r>
            <a:r>
              <a:rPr lang="pt-PT" dirty="0"/>
              <a:t> </a:t>
            </a:r>
            <a:r>
              <a:rPr lang="pt-PT" dirty="0" smtClean="0"/>
              <a:t>2018: </a:t>
            </a:r>
            <a:r>
              <a:rPr lang="pt-PT" dirty="0" smtClean="0">
                <a:hlinkClick r:id="rId6"/>
              </a:rPr>
              <a:t>https</a:t>
            </a:r>
            <a:r>
              <a:rPr lang="pt-PT" dirty="0">
                <a:hlinkClick r:id="rId6"/>
              </a:rPr>
              <a:t>://lisbon2018.drupaldays.org</a:t>
            </a:r>
            <a:r>
              <a:rPr lang="pt-PT" dirty="0" smtClean="0">
                <a:hlinkClick r:id="rId6"/>
              </a:rPr>
              <a:t>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Bibliography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http://drupal.org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http://drupal-pt.org</a:t>
            </a:r>
            <a:endParaRPr lang="pt-PT" dirty="0" smtClean="0"/>
          </a:p>
          <a:p>
            <a:r>
              <a:rPr lang="pt-PT" dirty="0">
                <a:hlinkClick r:id="rId5"/>
              </a:rPr>
              <a:t>http://</a:t>
            </a:r>
            <a:r>
              <a:rPr lang="pt-PT" dirty="0" smtClean="0">
                <a:hlinkClick r:id="rId5"/>
              </a:rPr>
              <a:t>www.zyxware.com/articles/4351/list-of-fortune-500-companies-using-drupal-for-their-websites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Thanks</a:t>
            </a:r>
            <a:r>
              <a:rPr lang="pt-PT" dirty="0" smtClean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uses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Weather.com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4"/>
              </a:rPr>
              <a:t>Whitehouse.gov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The Economist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Red Hat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And a million more</a:t>
            </a:r>
            <a:r>
              <a:rPr lang="mr-IN" dirty="0" smtClean="0">
                <a:hlinkClick r:id="rId7"/>
              </a:rPr>
              <a:t>…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8"/>
              </a:rPr>
              <a:t>In Portugal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people use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6900"/>
            <a:ext cx="8229240" cy="840409"/>
          </a:xfrm>
        </p:spPr>
        <p:txBody>
          <a:bodyPr/>
          <a:lstStyle/>
          <a:p>
            <a:pPr marL="0" indent="0"/>
            <a:r>
              <a:rPr lang="en-US" dirty="0" smtClean="0">
                <a:hlinkClick r:id="rId3"/>
              </a:rPr>
              <a:t>Core statistics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Module </a:t>
            </a:r>
            <a:r>
              <a:rPr lang="en-US" dirty="0" smtClean="0">
                <a:hlinkClick r:id="rId4"/>
              </a:rPr>
              <a:t>Statistics</a:t>
            </a:r>
            <a:r>
              <a:rPr lang="en-US" dirty="0"/>
              <a:t> </a:t>
            </a:r>
            <a:r>
              <a:rPr lang="en-US" dirty="0" smtClean="0"/>
              <a:t>CMS Ranking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36700"/>
            <a:ext cx="604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Modularity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Standards </a:t>
            </a:r>
            <a:r>
              <a:rPr lang="pt-PT" dirty="0" err="1" smtClean="0"/>
              <a:t>based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Usability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Collaboration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3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31483"/>
            <a:ext cx="8229240" cy="1144800"/>
          </a:xfrm>
        </p:spPr>
        <p:txBody>
          <a:bodyPr/>
          <a:lstStyle/>
          <a:p>
            <a:r>
              <a:rPr lang="en-US" dirty="0" smtClean="0"/>
              <a:t>System vs Framework</a:t>
            </a:r>
            <a:br>
              <a:rPr lang="en-US" dirty="0" smtClean="0"/>
            </a:br>
            <a:r>
              <a:rPr lang="en-US" sz="1600" dirty="0"/>
              <a:t>CMS vs CMF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1276283"/>
            <a:ext cx="2040835" cy="20408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1170122"/>
            <a:ext cx="1566494" cy="18458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3257618"/>
            <a:ext cx="2857500" cy="271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3" y="3257618"/>
            <a:ext cx="3432313" cy="29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Principles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Modularity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400" dirty="0" smtClean="0">
                <a:hlinkClick r:id="rId3"/>
              </a:rPr>
              <a:t>38k+ modules</a:t>
            </a:r>
            <a:r>
              <a:rPr lang="pt-PT" sz="2400" dirty="0" smtClean="0"/>
              <a:t> to </a:t>
            </a:r>
            <a:r>
              <a:rPr lang="pt-PT" sz="2400" dirty="0" err="1" smtClean="0"/>
              <a:t>handle</a:t>
            </a:r>
            <a:r>
              <a:rPr lang="pt-PT" sz="2400" dirty="0"/>
              <a:t> </a:t>
            </a:r>
            <a:r>
              <a:rPr lang="pt-PT" sz="2400" dirty="0" err="1" smtClean="0"/>
              <a:t>everything</a:t>
            </a:r>
            <a:r>
              <a:rPr lang="pt-PT" sz="2400" dirty="0" smtClean="0"/>
              <a:t> </a:t>
            </a:r>
            <a:r>
              <a:rPr lang="pt-PT" sz="2400" dirty="0" err="1" smtClean="0"/>
              <a:t>from</a:t>
            </a:r>
            <a:r>
              <a:rPr lang="pt-PT" sz="2400" dirty="0" smtClean="0"/>
              <a:t> </a:t>
            </a:r>
            <a:r>
              <a:rPr lang="pt-PT" sz="2400" dirty="0" err="1" smtClean="0"/>
              <a:t>third-party</a:t>
            </a:r>
            <a:r>
              <a:rPr lang="pt-PT" sz="2400" dirty="0" smtClean="0"/>
              <a:t> </a:t>
            </a:r>
            <a:r>
              <a:rPr lang="pt-PT" sz="2400" dirty="0" err="1" smtClean="0"/>
              <a:t>Integration</a:t>
            </a:r>
            <a:r>
              <a:rPr lang="pt-PT" sz="2400" dirty="0" smtClean="0"/>
              <a:t>, </a:t>
            </a:r>
            <a:r>
              <a:rPr lang="pt-PT" sz="2400" dirty="0" err="1" smtClean="0"/>
              <a:t>Customization</a:t>
            </a:r>
            <a:r>
              <a:rPr lang="pt-PT" sz="2400" dirty="0" smtClean="0"/>
              <a:t> to </a:t>
            </a:r>
            <a:r>
              <a:rPr lang="pt-PT" sz="2400" dirty="0" err="1" smtClean="0"/>
              <a:t>Theming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SEO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Concentrated</a:t>
            </a:r>
            <a:r>
              <a:rPr lang="pt-PT" sz="2400" dirty="0" smtClean="0"/>
              <a:t> </a:t>
            </a: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to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one</a:t>
            </a:r>
            <a:r>
              <a:rPr lang="pt-PT" sz="2400" dirty="0" smtClean="0"/>
              <a:t> </a:t>
            </a:r>
            <a:r>
              <a:rPr lang="pt-PT" sz="2400" dirty="0" err="1" smtClean="0"/>
              <a:t>good</a:t>
            </a:r>
            <a:r>
              <a:rPr lang="pt-PT" sz="2400" dirty="0" smtClean="0"/>
              <a:t> module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rewarded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inclusion</a:t>
            </a:r>
            <a:r>
              <a:rPr lang="pt-PT" sz="2400" dirty="0" smtClean="0"/>
              <a:t> in Core (</a:t>
            </a:r>
            <a:r>
              <a:rPr lang="pt-PT" sz="2400" dirty="0" err="1" smtClean="0"/>
              <a:t>eg</a:t>
            </a:r>
            <a:r>
              <a:rPr lang="pt-PT" sz="2400" dirty="0" smtClean="0"/>
              <a:t>. </a:t>
            </a:r>
            <a:r>
              <a:rPr lang="pt-PT" sz="2400" dirty="0" err="1" smtClean="0"/>
              <a:t>Views</a:t>
            </a:r>
            <a:r>
              <a:rPr lang="pt-PT" sz="2400" dirty="0" smtClean="0"/>
              <a:t>, </a:t>
            </a:r>
            <a:r>
              <a:rPr lang="pt-PT" sz="2400" dirty="0" err="1" smtClean="0"/>
              <a:t>CKEditor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Media in </a:t>
            </a:r>
            <a:r>
              <a:rPr lang="pt-PT" sz="2400" dirty="0" err="1" smtClean="0"/>
              <a:t>Drupal</a:t>
            </a:r>
            <a:r>
              <a:rPr lang="pt-PT" sz="2400" dirty="0" smtClean="0"/>
              <a:t> 8)</a:t>
            </a:r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8" y="4267200"/>
            <a:ext cx="26302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Open </a:t>
            </a:r>
            <a:r>
              <a:rPr lang="pt-PT" dirty="0" err="1" smtClean="0"/>
              <a:t>Source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GPLv2 licencing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modules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themes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GPLv2 </a:t>
            </a:r>
            <a:r>
              <a:rPr lang="pt-PT" dirty="0" err="1" smtClean="0"/>
              <a:t>compatible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Forever</a:t>
            </a:r>
            <a:r>
              <a:rPr lang="pt-PT" dirty="0" smtClean="0"/>
              <a:t> free </a:t>
            </a:r>
            <a:r>
              <a:rPr lang="pt-PT" dirty="0" err="1" smtClean="0"/>
              <a:t>and</a:t>
            </a:r>
            <a:r>
              <a:rPr lang="pt-PT" dirty="0" smtClean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249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3"/>
              </a:rPr>
              <a:t>Coding</a:t>
            </a:r>
            <a:r>
              <a:rPr lang="pt-PT" sz="2800" dirty="0" smtClean="0">
                <a:hlinkClick r:id="rId3"/>
              </a:rPr>
              <a:t> Standards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4"/>
              </a:rPr>
              <a:t>UI Standards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5"/>
              </a:rPr>
              <a:t>UI Testing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6"/>
              </a:rPr>
              <a:t>Profiling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7"/>
              </a:rPr>
              <a:t>Security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endParaRPr lang="pt-PT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106"/>
            <a:ext cx="800100" cy="914400"/>
          </a:xfrm>
        </p:spPr>
      </p:pic>
    </p:spTree>
    <p:extLst>
      <p:ext uri="{BB962C8B-B14F-4D97-AF65-F5344CB8AC3E}">
        <p14:creationId xmlns:p14="http://schemas.microsoft.com/office/powerpoint/2010/main" val="1349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E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651</Words>
  <Application>Microsoft Macintosh PowerPoint</Application>
  <PresentationFormat>On-screen Show (4:3)</PresentationFormat>
  <Paragraphs>229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DejaVu Sans</vt:lpstr>
      <vt:lpstr>Noto Sans CJK SC Regular</vt:lpstr>
      <vt:lpstr>Times New Roman</vt:lpstr>
      <vt:lpstr>Arial</vt:lpstr>
      <vt:lpstr>ISEG</vt:lpstr>
      <vt:lpstr>ISEG1</vt:lpstr>
      <vt:lpstr>PowerPoint Presentation</vt:lpstr>
      <vt:lpstr>What is Drupal?</vt:lpstr>
      <vt:lpstr>Who uses Drupal?</vt:lpstr>
      <vt:lpstr>How many people use Drupal?</vt:lpstr>
      <vt:lpstr>Principles</vt:lpstr>
      <vt:lpstr>System vs Framework CMS vs CMF</vt:lpstr>
      <vt:lpstr>Principles – Modularity</vt:lpstr>
      <vt:lpstr>Principles – Open Source</vt:lpstr>
      <vt:lpstr>Principles</vt:lpstr>
      <vt:lpstr>Users of Drupal</vt:lpstr>
      <vt:lpstr>Drupal Users - Agencies</vt:lpstr>
      <vt:lpstr>Drupal Agencies in Portugal</vt:lpstr>
      <vt:lpstr>Drupal Users - Developers</vt:lpstr>
      <vt:lpstr>Drupal Users – Site Builders and Themers</vt:lpstr>
      <vt:lpstr>Drupal Users – Editors</vt:lpstr>
      <vt:lpstr>Drupal Users – End-User</vt:lpstr>
      <vt:lpstr>Installation Requirements (for 8.x)</vt:lpstr>
      <vt:lpstr>Requirements – Web Server</vt:lpstr>
      <vt:lpstr>Requirements – PHP </vt:lpstr>
      <vt:lpstr>Requirements – Database</vt:lpstr>
      <vt:lpstr>Requirements – Browser</vt:lpstr>
      <vt:lpstr>Installation simplytest.me</vt:lpstr>
      <vt:lpstr>Training</vt:lpstr>
      <vt:lpstr>Community</vt:lpstr>
      <vt:lpstr>Community</vt:lpstr>
      <vt:lpstr>Portuguese Community</vt:lpstr>
      <vt:lpstr>Bibliography</vt:lpstr>
      <vt:lpstr>Questions?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ISEG</dc:title>
  <cp:lastModifiedBy>Microsoft Office User</cp:lastModifiedBy>
  <cp:revision>43</cp:revision>
  <dcterms:created xsi:type="dcterms:W3CDTF">2017-10-27T23:55:56Z</dcterms:created>
  <dcterms:modified xsi:type="dcterms:W3CDTF">2017-11-11T15:01:41Z</dcterms:modified>
</cp:coreProperties>
</file>