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659" r:id="rId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E11"/>
    <a:srgbClr val="99FF33"/>
    <a:srgbClr val="FC0251"/>
    <a:srgbClr val="00A5CD"/>
    <a:srgbClr val="FD0353"/>
    <a:srgbClr val="4E3BAD"/>
    <a:srgbClr val="01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93690" autoAdjust="0"/>
  </p:normalViewPr>
  <p:slideViewPr>
    <p:cSldViewPr snapToGrid="0">
      <p:cViewPr>
        <p:scale>
          <a:sx n="90" d="100"/>
          <a:sy n="90" d="100"/>
        </p:scale>
        <p:origin x="44" y="236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970A78-8E1C-459E-96DB-5F4E3EF59546}" type="datetime1">
              <a:rPr lang="es-ES" noProof="1" dirty="0" smtClean="0"/>
              <a:t>24/11/2023</a:t>
            </a:fld>
            <a:endParaRPr lang="es-ES" noProof="1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35DDAA-77E0-4D82-85D0-C118186E166E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F373C2-F965-453C-99EE-7B48C0E6D709}" type="datetime1">
              <a:rPr lang="es-ES" noProof="1" dirty="0" smtClean="0"/>
              <a:t>24/11/2023</a:t>
            </a:fld>
            <a:endParaRPr lang="es-ES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1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92859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1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Inserte o arrastre y coloque su imagen</a:t>
            </a:r>
          </a:p>
        </p:txBody>
      </p:sp>
      <p:sp>
        <p:nvSpPr>
          <p:cNvPr id="9" name="Gráfico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11" name="Gráfico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es-ES" noProof="1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texto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1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1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lumna derecha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1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 rtlCol="0"/>
          <a:lstStyle/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15" name="Columna izquierda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1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1"/>
              <a:t>Editar estilos de texto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Contenido">
    <p:bg>
      <p:bgPr>
        <a:gradFill>
          <a:gsLst>
            <a:gs pos="0">
              <a:schemeClr val="lt1"/>
            </a:gs>
            <a:gs pos="51000">
              <a:srgbClr val="F2F2F2"/>
            </a:gs>
            <a:gs pos="100000">
              <a:srgbClr val="F2F2F2"/>
            </a:gs>
          </a:gsLst>
          <a:lin ang="5400000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1555" y="1121755"/>
            <a:ext cx="11321344" cy="53412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90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2222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254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51555" y="320070"/>
            <a:ext cx="11321341" cy="4799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accent4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196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171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500" b="1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171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435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3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Inserte o arrastre y coloque su imagen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es-ES" noProof="1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ítulo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es-ES" noProof="1"/>
              <a:t>Subtítulo</a:t>
            </a:r>
          </a:p>
        </p:txBody>
      </p:sp>
      <p:sp>
        <p:nvSpPr>
          <p:cNvPr id="3" name="Columna izquierd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Inserte o arrastre y coloque su imagen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1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Inserte o arrastre y coloque su imagen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1"/>
              <a:t>Editar el título</a:t>
            </a:r>
          </a:p>
        </p:txBody>
      </p:sp>
      <p:sp>
        <p:nvSpPr>
          <p:cNvPr id="11" name="Subtítulo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es-ES" noProof="1"/>
              <a:t>Subtítulo</a:t>
            </a:r>
          </a:p>
        </p:txBody>
      </p:sp>
      <p:sp>
        <p:nvSpPr>
          <p:cNvPr id="12" name="Columna izquierda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1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10" name="Marcador de posición de contenido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11" name="Marcador de posición de texto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es-ES" noProof="1"/>
              <a:t>Editar estilos de texto del patrón</a:t>
            </a:r>
          </a:p>
        </p:txBody>
      </p:sp>
      <p:sp>
        <p:nvSpPr>
          <p:cNvPr id="12" name="Marcador de posición de contenido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es-ES" noProof="1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Inserte o arrastre y coloque su imagen</a:t>
            </a:r>
          </a:p>
        </p:txBody>
      </p:sp>
      <p:sp>
        <p:nvSpPr>
          <p:cNvPr id="5" name="Leyenda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es-ES" noProof="1"/>
              <a:t>Introduzca el título de su imagen aquí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elemento multimedia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Insertar vídeo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4" name="Leyenda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es-ES" noProof="1"/>
              <a:t>Introduzca el título de su imagen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mbr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rtlCol="0" anchor="ctr"/>
          <a:lstStyle>
            <a:lvl1pPr marL="0" indent="0" algn="l">
              <a:buNone/>
              <a:defRPr sz="2400"/>
            </a:lvl1pPr>
          </a:lstStyle>
          <a:p>
            <a:pPr lvl="0" rtl="0"/>
            <a:r>
              <a:rPr lang="es-ES" noProof="1"/>
              <a:t>Nombre</a:t>
            </a:r>
          </a:p>
        </p:txBody>
      </p:sp>
      <p:sp>
        <p:nvSpPr>
          <p:cNvPr id="7" name="Correo electrónico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rtlCol="0" anchor="ctr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1"/>
              <a:t>Correo electrónico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1"/>
          </a:p>
        </p:txBody>
      </p:sp>
      <p:sp>
        <p:nvSpPr>
          <p:cNvPr id="19" name="Gráfico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20" name="Gráfico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2" name="Gracias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rtlCol="0"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/>
              <a:t>Gracias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1"/>
          </a:p>
        </p:txBody>
      </p:sp>
      <p:sp>
        <p:nvSpPr>
          <p:cNvPr id="9" name="Gráfico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11" name="Gráfico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/>
              <a:t>Haga clic para editar el estilo de subtítulo del patrón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1"/>
              <a:t>Agregar un pie de página</a:t>
            </a:r>
          </a:p>
        </p:txBody>
      </p:sp>
      <p:sp>
        <p:nvSpPr>
          <p:cNvPr id="8" name="Gráfico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9" name="Gráfico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20" name="Gráfico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pPr rtl="0"/>
            <a:endParaRPr lang="es-ES" noProof="1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  <p:sldLayoutId id="2147483678" r:id="rId17"/>
    <p:sldLayoutId id="2147483679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3 Rectángulo"/>
          <p:cNvSpPr/>
          <p:nvPr/>
        </p:nvSpPr>
        <p:spPr>
          <a:xfrm rot="10800000" flipV="1">
            <a:off x="1415480" y="322013"/>
            <a:ext cx="9308959" cy="351615"/>
          </a:xfrm>
          <a:prstGeom prst="rect">
            <a:avLst/>
          </a:prstGeom>
          <a:solidFill>
            <a:srgbClr val="078DBC"/>
          </a:solidFill>
          <a:ln w="25400" cap="flat" cmpd="sng" algn="ctr">
            <a:solidFill>
              <a:srgbClr val="078DBC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pt-BR" sz="1400" b="1" kern="0" dirty="0" err="1">
                <a:solidFill>
                  <a:srgbClr val="FFFFFF"/>
                </a:solidFill>
                <a:latin typeface="Arial Narrow" panose="020B0606020202030204" pitchFamily="34" charset="0"/>
                <a:ea typeface="ＭＳ Ｐゴシック" pitchFamily="34" charset="-128"/>
              </a:rPr>
              <a:t>Title</a:t>
            </a:r>
            <a:endParaRPr lang="pt-BR" sz="1400" b="1" kern="0" dirty="0">
              <a:solidFill>
                <a:srgbClr val="FFFFFF"/>
              </a:solidFill>
              <a:latin typeface="Arial Narrow" panose="020B0606020202030204" pitchFamily="34" charset="0"/>
              <a:ea typeface="ＭＳ Ｐゴシック" pitchFamily="34" charset="-128"/>
            </a:endParaRPr>
          </a:p>
        </p:txBody>
      </p:sp>
      <p:sp>
        <p:nvSpPr>
          <p:cNvPr id="6" name="24 Rectángulo"/>
          <p:cNvSpPr/>
          <p:nvPr/>
        </p:nvSpPr>
        <p:spPr>
          <a:xfrm>
            <a:off x="2917209" y="334183"/>
            <a:ext cx="7801002" cy="3272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78DBC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pt-BR" sz="1400" b="1" i="1" kern="0" dirty="0" err="1">
                <a:solidFill>
                  <a:srgbClr val="078DBC"/>
                </a:solidFill>
                <a:latin typeface="Arial Narrow" panose="020B0606020202030204" pitchFamily="34" charset="0"/>
                <a:ea typeface="ＭＳ Ｐゴシック" pitchFamily="34" charset="-128"/>
              </a:rPr>
              <a:t>Forecasting</a:t>
            </a:r>
            <a:r>
              <a:rPr lang="pt-BR" sz="1400" b="1" i="1" kern="0" dirty="0">
                <a:solidFill>
                  <a:srgbClr val="078DBC"/>
                </a:solidFill>
                <a:latin typeface="Arial Narrow" panose="020B0606020202030204" pitchFamily="34" charset="0"/>
                <a:ea typeface="ＭＳ Ｐゴシック" pitchFamily="34" charset="-128"/>
              </a:rPr>
              <a:t> NBA </a:t>
            </a:r>
            <a:r>
              <a:rPr lang="pt-BR" sz="1400" b="1" i="1" kern="0" dirty="0" err="1">
                <a:solidFill>
                  <a:srgbClr val="078DBC"/>
                </a:solidFill>
                <a:latin typeface="Arial Narrow" panose="020B0606020202030204" pitchFamily="34" charset="0"/>
                <a:ea typeface="ＭＳ Ｐゴシック" pitchFamily="34" charset="-128"/>
              </a:rPr>
              <a:t>Careers</a:t>
            </a:r>
            <a:endParaRPr lang="pt-BR" sz="1400" b="1" i="1" kern="0" dirty="0">
              <a:solidFill>
                <a:srgbClr val="078DBC"/>
              </a:solidFill>
              <a:latin typeface="Arial Narrow" panose="020B0606020202030204" pitchFamily="34" charset="0"/>
              <a:ea typeface="ＭＳ Ｐゴシック" pitchFamily="34" charset="-128"/>
            </a:endParaRPr>
          </a:p>
        </p:txBody>
      </p:sp>
      <p:sp>
        <p:nvSpPr>
          <p:cNvPr id="7" name="25 Rectángulo"/>
          <p:cNvSpPr/>
          <p:nvPr/>
        </p:nvSpPr>
        <p:spPr>
          <a:xfrm>
            <a:off x="1389553" y="1237726"/>
            <a:ext cx="9334885" cy="181917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78DBC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endParaRPr lang="pt-BR" sz="1200" kern="0" dirty="0">
              <a:solidFill>
                <a:srgbClr val="666666"/>
              </a:solidFill>
              <a:latin typeface="Arial Narrow" panose="020B0606020202030204" pitchFamily="34" charset="0"/>
              <a:ea typeface="ＭＳ Ｐゴシック" pitchFamily="34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purpose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robust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accurate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method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predicting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career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arcs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NBA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players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Developing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determine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career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outcome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NBA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player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goal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insights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solutions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player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career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arc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problem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Offering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practical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can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assist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General Managers and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decision-makers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making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informed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decisions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about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player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contracts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ever-evolving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landscape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professional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2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basketball</a:t>
            </a:r>
            <a:r>
              <a:rPr lang="es-ES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pt-BR" sz="1200" kern="0" dirty="0">
              <a:solidFill>
                <a:srgbClr val="666666"/>
              </a:solidFill>
              <a:latin typeface="Arial Narrow" panose="020B0606020202030204" pitchFamily="34" charset="0"/>
              <a:ea typeface="ＭＳ Ｐゴシック" pitchFamily="34" charset="-128"/>
            </a:endParaRPr>
          </a:p>
        </p:txBody>
      </p:sp>
      <p:sp>
        <p:nvSpPr>
          <p:cNvPr id="8" name="26 Rectángulo"/>
          <p:cNvSpPr/>
          <p:nvPr/>
        </p:nvSpPr>
        <p:spPr>
          <a:xfrm>
            <a:off x="1389553" y="1234755"/>
            <a:ext cx="9334884" cy="263816"/>
          </a:xfrm>
          <a:prstGeom prst="rect">
            <a:avLst/>
          </a:prstGeom>
          <a:solidFill>
            <a:srgbClr val="078DB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pt-BR" sz="1400" b="1" kern="0" dirty="0">
                <a:solidFill>
                  <a:srgbClr val="FFFFFF"/>
                </a:solidFill>
                <a:latin typeface="Arial Narrow" panose="020B0606020202030204" pitchFamily="34" charset="0"/>
                <a:ea typeface="ＭＳ Ｐゴシック" pitchFamily="34" charset="-128"/>
              </a:rPr>
              <a:t>Project </a:t>
            </a:r>
            <a:r>
              <a:rPr lang="pt-BR" sz="1400" b="1" kern="0" dirty="0" err="1">
                <a:solidFill>
                  <a:srgbClr val="FFFFFF"/>
                </a:solidFill>
                <a:latin typeface="Arial Narrow" panose="020B0606020202030204" pitchFamily="34" charset="0"/>
                <a:ea typeface="ＭＳ Ｐゴシック" pitchFamily="34" charset="-128"/>
              </a:rPr>
              <a:t>description</a:t>
            </a:r>
            <a:r>
              <a:rPr lang="pt-BR" sz="1400" b="1" kern="0" dirty="0">
                <a:solidFill>
                  <a:srgbClr val="FFFFFF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pt-BR" sz="1400" b="1" kern="0" dirty="0" err="1">
                <a:solidFill>
                  <a:srgbClr val="FFFFFF"/>
                </a:solidFill>
                <a:latin typeface="Arial Narrow" panose="020B0606020202030204" pitchFamily="34" charset="0"/>
                <a:ea typeface="ＭＳ Ｐゴシック" pitchFamily="34" charset="-128"/>
              </a:rPr>
              <a:t>and</a:t>
            </a:r>
            <a:r>
              <a:rPr lang="pt-BR" sz="1400" b="1" kern="0" dirty="0">
                <a:solidFill>
                  <a:srgbClr val="FFFFFF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pt-BR" sz="1400" b="1" kern="0" dirty="0" err="1">
                <a:solidFill>
                  <a:srgbClr val="FFFFFF"/>
                </a:solidFill>
                <a:latin typeface="Arial Narrow" panose="020B0606020202030204" pitchFamily="34" charset="0"/>
                <a:ea typeface="ＭＳ Ｐゴシック" pitchFamily="34" charset="-128"/>
              </a:rPr>
              <a:t>expected</a:t>
            </a:r>
            <a:r>
              <a:rPr lang="pt-BR" sz="1400" b="1" kern="0" dirty="0">
                <a:solidFill>
                  <a:srgbClr val="FFFFFF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pt-BR" sz="1400" b="1" kern="0" dirty="0" err="1">
                <a:solidFill>
                  <a:srgbClr val="FFFFFF"/>
                </a:solidFill>
                <a:latin typeface="Arial Narrow" panose="020B0606020202030204" pitchFamily="34" charset="0"/>
                <a:ea typeface="ＭＳ Ｐゴシック" pitchFamily="34" charset="-128"/>
              </a:rPr>
              <a:t>benefits</a:t>
            </a:r>
            <a:endParaRPr lang="pt-BR" sz="1400" b="1" kern="0" dirty="0">
              <a:solidFill>
                <a:srgbClr val="FFFFFF"/>
              </a:solidFill>
              <a:latin typeface="Arial Narrow" panose="020B0606020202030204" pitchFamily="34" charset="0"/>
              <a:ea typeface="ＭＳ Ｐゴシック" pitchFamily="34" charset="-128"/>
            </a:endParaRPr>
          </a:p>
        </p:txBody>
      </p:sp>
      <p:sp>
        <p:nvSpPr>
          <p:cNvPr id="9" name="29 Rectángulo"/>
          <p:cNvSpPr/>
          <p:nvPr/>
        </p:nvSpPr>
        <p:spPr>
          <a:xfrm>
            <a:off x="1383327" y="3129747"/>
            <a:ext cx="4602000" cy="21600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78DBC"/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Player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statistics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including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player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information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(ID,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name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, draft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year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, draft pick) and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detailed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player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statistics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,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such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as.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Games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,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Games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Started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, Minutes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Played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.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Statistics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for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shots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attempted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,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made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, and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shooting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percentages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across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different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zones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.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Offensive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Rebounds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, Defensive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Rebounds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, Total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Rebounds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,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Assists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,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Steals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, Blocks and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Turnovers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. As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well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, Total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Fouls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and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Points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Player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awards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.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Such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as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all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-NBA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team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selections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, Defensive Player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of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the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Year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,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Most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Valuable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Player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of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the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Year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, and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All-Star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Game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appearances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Data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Sources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(NBA API,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Basketball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Reference and </a:t>
            </a:r>
            <a:r>
              <a:rPr lang="es-ES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WikiData</a:t>
            </a:r>
            <a:r>
              <a:rPr lang="es-ES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)</a:t>
            </a:r>
          </a:p>
        </p:txBody>
      </p:sp>
      <p:sp>
        <p:nvSpPr>
          <p:cNvPr id="10" name="30 Rectángulo"/>
          <p:cNvSpPr/>
          <p:nvPr/>
        </p:nvSpPr>
        <p:spPr>
          <a:xfrm>
            <a:off x="1383327" y="3126776"/>
            <a:ext cx="4602000" cy="263816"/>
          </a:xfrm>
          <a:prstGeom prst="rect">
            <a:avLst/>
          </a:prstGeom>
          <a:solidFill>
            <a:srgbClr val="078DB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pt-BR" sz="1400" b="1" kern="0" dirty="0" err="1">
                <a:solidFill>
                  <a:srgbClr val="FFFFFF"/>
                </a:solidFill>
                <a:latin typeface="Arial Narrow" panose="020B0606020202030204" pitchFamily="34" charset="0"/>
                <a:ea typeface="ＭＳ Ｐゴシック" pitchFamily="34" charset="-128"/>
              </a:rPr>
              <a:t>Required</a:t>
            </a:r>
            <a:r>
              <a:rPr lang="pt-BR" sz="1400" b="1" kern="0" dirty="0">
                <a:solidFill>
                  <a:srgbClr val="FFFFFF"/>
                </a:solidFill>
                <a:latin typeface="Arial Narrow" panose="020B0606020202030204" pitchFamily="34" charset="0"/>
                <a:ea typeface="ＭＳ Ｐゴシック" pitchFamily="34" charset="-128"/>
              </a:rPr>
              <a:t> data </a:t>
            </a:r>
            <a:r>
              <a:rPr lang="pt-BR" sz="1400" b="1" kern="0" dirty="0" err="1">
                <a:solidFill>
                  <a:srgbClr val="FFFFFF"/>
                </a:solidFill>
                <a:latin typeface="Arial Narrow" panose="020B0606020202030204" pitchFamily="34" charset="0"/>
                <a:ea typeface="ＭＳ Ｐゴシック" pitchFamily="34" charset="-128"/>
              </a:rPr>
              <a:t>sources</a:t>
            </a:r>
            <a:endParaRPr lang="pt-BR" sz="1400" b="1" kern="0" dirty="0">
              <a:solidFill>
                <a:srgbClr val="FFFFFF"/>
              </a:solidFill>
              <a:latin typeface="Arial Narrow" panose="020B0606020202030204" pitchFamily="34" charset="0"/>
              <a:ea typeface="ＭＳ Ｐゴシック" pitchFamily="34" charset="-128"/>
            </a:endParaRPr>
          </a:p>
        </p:txBody>
      </p:sp>
      <p:sp>
        <p:nvSpPr>
          <p:cNvPr id="11" name="31 Rectángulo"/>
          <p:cNvSpPr/>
          <p:nvPr/>
        </p:nvSpPr>
        <p:spPr>
          <a:xfrm>
            <a:off x="6068015" y="3101466"/>
            <a:ext cx="4641000" cy="21600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78DBC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endParaRPr lang="pt-BR" sz="1200" kern="0" dirty="0">
              <a:solidFill>
                <a:srgbClr val="666666"/>
              </a:solidFill>
              <a:latin typeface="Arial Narrow" panose="020B0606020202030204" pitchFamily="34" charset="0"/>
              <a:ea typeface="ＭＳ Ｐゴシック" pitchFamily="34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Notebooks for Data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Collection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, data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processing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and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data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labelling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purposes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A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stremblit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webapp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that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uses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pickle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files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with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three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pages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(General model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explainability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, local model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explainability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and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career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outcome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prediction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for new players)</a:t>
            </a:r>
          </a:p>
        </p:txBody>
      </p:sp>
      <p:sp>
        <p:nvSpPr>
          <p:cNvPr id="12" name="32 Rectángulo"/>
          <p:cNvSpPr/>
          <p:nvPr/>
        </p:nvSpPr>
        <p:spPr>
          <a:xfrm>
            <a:off x="6068015" y="3098495"/>
            <a:ext cx="4641000" cy="263816"/>
          </a:xfrm>
          <a:prstGeom prst="rect">
            <a:avLst/>
          </a:prstGeom>
          <a:solidFill>
            <a:srgbClr val="078DB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pt-BR" sz="1400" b="1" kern="0" dirty="0" err="1">
                <a:solidFill>
                  <a:srgbClr val="FFFFFF"/>
                </a:solidFill>
                <a:latin typeface="Arial Narrow" panose="020B0606020202030204" pitchFamily="34" charset="0"/>
                <a:ea typeface="ＭＳ Ｐゴシック" pitchFamily="34" charset="-128"/>
              </a:rPr>
              <a:t>Expected</a:t>
            </a:r>
            <a:r>
              <a:rPr lang="pt-BR" sz="1400" b="1" kern="0" dirty="0">
                <a:solidFill>
                  <a:srgbClr val="FFFFFF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pt-BR" sz="1400" b="1" kern="0" dirty="0" err="1">
                <a:solidFill>
                  <a:srgbClr val="FFFFFF"/>
                </a:solidFill>
                <a:latin typeface="Arial Narrow" panose="020B0606020202030204" pitchFamily="34" charset="0"/>
                <a:ea typeface="ＭＳ Ｐゴシック" pitchFamily="34" charset="-128"/>
              </a:rPr>
              <a:t>results</a:t>
            </a:r>
            <a:r>
              <a:rPr lang="pt-BR" sz="1400" b="1" kern="0" dirty="0">
                <a:solidFill>
                  <a:srgbClr val="FFFFFF"/>
                </a:solidFill>
                <a:latin typeface="Arial Narrow" panose="020B0606020202030204" pitchFamily="34" charset="0"/>
                <a:ea typeface="ＭＳ Ｐゴシック" pitchFamily="34" charset="-128"/>
              </a:rPr>
              <a:t>/delivery/output</a:t>
            </a:r>
          </a:p>
        </p:txBody>
      </p:sp>
      <p:sp>
        <p:nvSpPr>
          <p:cNvPr id="13" name="33 Rectángulo"/>
          <p:cNvSpPr/>
          <p:nvPr/>
        </p:nvSpPr>
        <p:spPr>
          <a:xfrm>
            <a:off x="1400693" y="5345626"/>
            <a:ext cx="9334883" cy="127802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78DBC"/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SHAP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visualizations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and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visual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analytics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for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supervised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models, as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well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basketball-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reference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-like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tables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.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Through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an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streamlit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pt-BR" sz="1200" kern="0" dirty="0" err="1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webapp</a:t>
            </a:r>
            <a:r>
              <a:rPr lang="pt-BR" sz="1200" kern="0" dirty="0">
                <a:solidFill>
                  <a:srgbClr val="666666"/>
                </a:solidFill>
                <a:latin typeface="Arial Narrow" panose="020B060602020203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14" name="34 Rectángulo"/>
          <p:cNvSpPr/>
          <p:nvPr/>
        </p:nvSpPr>
        <p:spPr>
          <a:xfrm>
            <a:off x="1400693" y="5342655"/>
            <a:ext cx="9317517" cy="263816"/>
          </a:xfrm>
          <a:prstGeom prst="rect">
            <a:avLst/>
          </a:prstGeom>
          <a:solidFill>
            <a:srgbClr val="078DB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pt-BR" sz="1400" b="1" kern="0" dirty="0" err="1">
                <a:solidFill>
                  <a:srgbClr val="FFFFFF"/>
                </a:solidFill>
                <a:latin typeface="Arial Narrow" panose="020B0606020202030204" pitchFamily="34" charset="0"/>
                <a:ea typeface="ＭＳ Ｐゴシック" pitchFamily="34" charset="-128"/>
              </a:rPr>
              <a:t>Visualization</a:t>
            </a:r>
            <a:r>
              <a:rPr lang="pt-BR" sz="1400" b="1" kern="0" dirty="0">
                <a:solidFill>
                  <a:srgbClr val="FFFFFF"/>
                </a:solidFill>
                <a:latin typeface="Arial Narrow" panose="020B0606020202030204" pitchFamily="34" charset="0"/>
                <a:ea typeface="ＭＳ Ｐゴシック" pitchFamily="34" charset="-128"/>
              </a:rPr>
              <a:t> </a:t>
            </a:r>
            <a:r>
              <a:rPr lang="pt-BR" sz="1400" b="1" kern="0" dirty="0" err="1">
                <a:solidFill>
                  <a:srgbClr val="FFFFFF"/>
                </a:solidFill>
                <a:latin typeface="Arial Narrow" panose="020B0606020202030204" pitchFamily="34" charset="0"/>
                <a:ea typeface="ＭＳ Ｐゴシック" pitchFamily="34" charset="-128"/>
              </a:rPr>
              <a:t>method</a:t>
            </a:r>
            <a:endParaRPr lang="pt-BR" sz="1400" b="1" kern="0" dirty="0">
              <a:solidFill>
                <a:srgbClr val="FFFFFF"/>
              </a:solidFill>
              <a:latin typeface="Arial Narrow" panose="020B0606020202030204" pitchFamily="34" charset="0"/>
              <a:ea typeface="ＭＳ Ｐゴシック" pitchFamily="34" charset="-128"/>
            </a:endParaRPr>
          </a:p>
        </p:txBody>
      </p:sp>
      <p:sp>
        <p:nvSpPr>
          <p:cNvPr id="2" name="23 Rectángulo">
            <a:extLst>
              <a:ext uri="{FF2B5EF4-FFF2-40B4-BE49-F238E27FC236}">
                <a16:creationId xmlns:a16="http://schemas.microsoft.com/office/drawing/2014/main" id="{80238CB7-218B-970F-C587-CB534C5C8088}"/>
              </a:ext>
            </a:extLst>
          </p:cNvPr>
          <p:cNvSpPr/>
          <p:nvPr/>
        </p:nvSpPr>
        <p:spPr>
          <a:xfrm rot="10800000" flipV="1">
            <a:off x="1415855" y="714366"/>
            <a:ext cx="9306638" cy="485981"/>
          </a:xfrm>
          <a:prstGeom prst="rect">
            <a:avLst/>
          </a:prstGeom>
          <a:solidFill>
            <a:srgbClr val="078DBC"/>
          </a:solidFill>
          <a:ln w="25400" cap="flat" cmpd="sng" algn="ctr">
            <a:solidFill>
              <a:srgbClr val="078DBC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pt-BR" sz="1400" b="1" kern="0" dirty="0">
                <a:solidFill>
                  <a:srgbClr val="FFFFFF"/>
                </a:solidFill>
                <a:latin typeface="Arial Narrow" panose="020B0606020202030204" pitchFamily="34" charset="0"/>
                <a:ea typeface="ＭＳ Ｐゴシック" pitchFamily="34" charset="-128"/>
              </a:rPr>
              <a:t>Team </a:t>
            </a:r>
            <a:r>
              <a:rPr lang="pt-BR" sz="1400" b="1" kern="0" dirty="0" err="1">
                <a:solidFill>
                  <a:srgbClr val="FFFFFF"/>
                </a:solidFill>
                <a:latin typeface="Arial Narrow" panose="020B0606020202030204" pitchFamily="34" charset="0"/>
                <a:ea typeface="ＭＳ Ｐゴシック" pitchFamily="34" charset="-128"/>
              </a:rPr>
              <a:t>members</a:t>
            </a:r>
            <a:endParaRPr lang="pt-BR" sz="1400" b="1" kern="0" dirty="0">
              <a:solidFill>
                <a:srgbClr val="FFFFFF"/>
              </a:solidFill>
              <a:latin typeface="Arial Narrow" panose="020B0606020202030204" pitchFamily="34" charset="0"/>
              <a:ea typeface="ＭＳ Ｐゴシック" pitchFamily="34" charset="-128"/>
            </a:endParaRPr>
          </a:p>
        </p:txBody>
      </p:sp>
      <p:sp>
        <p:nvSpPr>
          <p:cNvPr id="3" name="24 Rectángulo">
            <a:extLst>
              <a:ext uri="{FF2B5EF4-FFF2-40B4-BE49-F238E27FC236}">
                <a16:creationId xmlns:a16="http://schemas.microsoft.com/office/drawing/2014/main" id="{D81CB6DF-9458-8D46-CFB0-C5FB158418B9}"/>
              </a:ext>
            </a:extLst>
          </p:cNvPr>
          <p:cNvSpPr/>
          <p:nvPr/>
        </p:nvSpPr>
        <p:spPr>
          <a:xfrm>
            <a:off x="2917208" y="726536"/>
            <a:ext cx="3721097" cy="45234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78DBC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pt-BR" sz="1400" b="1" i="1" kern="0" dirty="0" err="1">
                <a:solidFill>
                  <a:srgbClr val="078DBC"/>
                </a:solidFill>
                <a:latin typeface="Arial Narrow" panose="020B0606020202030204" pitchFamily="34" charset="0"/>
                <a:ea typeface="ＭＳ Ｐゴシック" pitchFamily="34" charset="-128"/>
              </a:rPr>
              <a:t>Name</a:t>
            </a:r>
            <a:r>
              <a:rPr lang="pt-BR" sz="1400" b="1" i="1" kern="0" dirty="0">
                <a:solidFill>
                  <a:srgbClr val="078DBC"/>
                </a:solidFill>
                <a:latin typeface="Arial Narrow" panose="020B0606020202030204" pitchFamily="34" charset="0"/>
                <a:ea typeface="ＭＳ Ｐゴシック" pitchFamily="34" charset="-128"/>
              </a:rPr>
              <a:t> 1: Mario </a:t>
            </a:r>
            <a:r>
              <a:rPr lang="pt-BR" sz="1400" b="1" i="1" kern="0" dirty="0" err="1">
                <a:solidFill>
                  <a:srgbClr val="078DBC"/>
                </a:solidFill>
                <a:latin typeface="Arial Narrow" panose="020B0606020202030204" pitchFamily="34" charset="0"/>
                <a:ea typeface="ＭＳ Ｐゴシック" pitchFamily="34" charset="-128"/>
              </a:rPr>
              <a:t>Muñoz</a:t>
            </a:r>
            <a:r>
              <a:rPr lang="pt-BR" sz="1400" b="1" i="1" kern="0" dirty="0">
                <a:solidFill>
                  <a:srgbClr val="078DBC"/>
                </a:solidFill>
                <a:latin typeface="Arial Narrow" panose="020B0606020202030204" pitchFamily="34" charset="0"/>
                <a:ea typeface="ＭＳ Ｐゴシック" pitchFamily="34" charset="-128"/>
              </a:rPr>
              <a:t> Serrano</a:t>
            </a:r>
          </a:p>
          <a:p>
            <a:pPr>
              <a:defRPr/>
            </a:pPr>
            <a:r>
              <a:rPr lang="pt-BR" sz="1400" b="1" i="1" kern="0" dirty="0">
                <a:solidFill>
                  <a:srgbClr val="078DBC"/>
                </a:solidFill>
                <a:latin typeface="Arial Narrow" panose="020B0606020202030204" pitchFamily="34" charset="0"/>
                <a:ea typeface="ＭＳ Ｐゴシック" pitchFamily="34" charset="-128"/>
              </a:rPr>
              <a:t>NIA 1: 229829</a:t>
            </a:r>
          </a:p>
        </p:txBody>
      </p:sp>
      <p:sp>
        <p:nvSpPr>
          <p:cNvPr id="4" name="24 Rectángulo">
            <a:extLst>
              <a:ext uri="{FF2B5EF4-FFF2-40B4-BE49-F238E27FC236}">
                <a16:creationId xmlns:a16="http://schemas.microsoft.com/office/drawing/2014/main" id="{2B76AD0E-F7F4-095C-F9A5-71A5FDFD3E10}"/>
              </a:ext>
            </a:extLst>
          </p:cNvPr>
          <p:cNvSpPr/>
          <p:nvPr/>
        </p:nvSpPr>
        <p:spPr>
          <a:xfrm>
            <a:off x="6817710" y="725166"/>
            <a:ext cx="3721097" cy="45234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78DBC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pt-BR" sz="1400" b="1" i="1" kern="0" dirty="0" err="1">
                <a:solidFill>
                  <a:srgbClr val="078DBC"/>
                </a:solidFill>
                <a:latin typeface="Arial Narrow" panose="020B0606020202030204" pitchFamily="34" charset="0"/>
                <a:ea typeface="ＭＳ Ｐゴシック" pitchFamily="34" charset="-128"/>
              </a:rPr>
              <a:t>Name</a:t>
            </a:r>
            <a:r>
              <a:rPr lang="pt-BR" sz="1400" b="1" i="1" kern="0" dirty="0">
                <a:solidFill>
                  <a:srgbClr val="078DBC"/>
                </a:solidFill>
                <a:latin typeface="Arial Narrow" panose="020B0606020202030204" pitchFamily="34" charset="0"/>
                <a:ea typeface="ＭＳ Ｐゴシック" pitchFamily="34" charset="-128"/>
              </a:rPr>
              <a:t> 2: Gael Ribes Victor</a:t>
            </a:r>
          </a:p>
          <a:p>
            <a:pPr>
              <a:defRPr/>
            </a:pPr>
            <a:r>
              <a:rPr lang="pt-BR" sz="1400" b="1" i="1" kern="0" dirty="0">
                <a:solidFill>
                  <a:srgbClr val="078DBC"/>
                </a:solidFill>
                <a:latin typeface="Arial Narrow" panose="020B0606020202030204" pitchFamily="34" charset="0"/>
                <a:ea typeface="ＭＳ Ｐゴシック" pitchFamily="34" charset="-128"/>
              </a:rPr>
              <a:t>NIA 2: 242311</a:t>
            </a:r>
          </a:p>
        </p:txBody>
      </p:sp>
    </p:spTree>
    <p:extLst>
      <p:ext uri="{BB962C8B-B14F-4D97-AF65-F5344CB8AC3E}">
        <p14:creationId xmlns:p14="http://schemas.microsoft.com/office/powerpoint/2010/main" val="2976432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465649_TF11936837.potx" id="{F0EB1413-5063-45F8-BA6E-3B7953A7B379}" vid="{24ED01C7-0123-4179-A7DD-E38BD0D505B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BD7A54-F20C-4571-A0A1-59566D65D61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81783</TotalTime>
  <Words>285</Words>
  <Application>Microsoft Office PowerPoint</Application>
  <PresentationFormat>Panorámica</PresentationFormat>
  <Paragraphs>21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Arial Narrow</vt:lpstr>
      <vt:lpstr>Bodoni MT</vt:lpstr>
      <vt:lpstr>Calibri</vt:lpstr>
      <vt:lpstr>Gill Sans MT</vt:lpstr>
      <vt:lpstr>Helvetica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visualization and applications</dc:title>
  <dc:creator>MIGUEL ANGEL CORDOBES ARANDA</dc:creator>
  <cp:lastModifiedBy>hi bye</cp:lastModifiedBy>
  <cp:revision>216</cp:revision>
  <dcterms:created xsi:type="dcterms:W3CDTF">2020-08-05T06:40:07Z</dcterms:created>
  <dcterms:modified xsi:type="dcterms:W3CDTF">2023-11-24T17:31:55Z</dcterms:modified>
</cp:coreProperties>
</file>