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Adobe_Flash" TargetMode="External"/><Relationship Id="rId13" Type="http://schemas.openxmlformats.org/officeDocument/2006/relationships/hyperlink" Target="https://fr.wikipedia.org/wiki/DWG" TargetMode="External"/><Relationship Id="rId3" Type="http://schemas.openxmlformats.org/officeDocument/2006/relationships/hyperlink" Target="https://fr.wikipedia.org/wiki/PDF" TargetMode="External"/><Relationship Id="rId7" Type="http://schemas.openxmlformats.org/officeDocument/2006/relationships/hyperlink" Target="https://fr.wikipedia.org/wiki/Encapsulated_PostScript" TargetMode="External"/><Relationship Id="rId12" Type="http://schemas.openxmlformats.org/officeDocument/2006/relationships/hyperlink" Target="https://fr.wikipedia.org/wiki/DXF" TargetMode="External"/><Relationship Id="rId2" Type="http://schemas.openxmlformats.org/officeDocument/2006/relationships/hyperlink" Target="https://fr.wikipedia.org/wiki/Post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SVG" TargetMode="External"/><Relationship Id="rId11" Type="http://schemas.openxmlformats.org/officeDocument/2006/relationships/hyperlink" Target="https://fr.wikipedia.org/wiki/Autocad" TargetMode="External"/><Relationship Id="rId5" Type="http://schemas.openxmlformats.org/officeDocument/2006/relationships/hyperlink" Target="https://fr.wikipedia.org/wiki/Computer_Graphics_Metafile" TargetMode="External"/><Relationship Id="rId10" Type="http://schemas.openxmlformats.org/officeDocument/2006/relationships/hyperlink" Target="https://fr.wikipedia.org/wiki/Dessin_assist%C3%A9_par_ordinateur" TargetMode="External"/><Relationship Id="rId4" Type="http://schemas.openxmlformats.org/officeDocument/2006/relationships/hyperlink" Target="https://fr.wikipedia.org/wiki/Illustrator" TargetMode="External"/><Relationship Id="rId9" Type="http://schemas.openxmlformats.org/officeDocument/2006/relationships/hyperlink" Target="https://fr.wikipedia.org/wiki/Lottie_(animation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grafx_Designer" TargetMode="External"/><Relationship Id="rId13" Type="http://schemas.openxmlformats.org/officeDocument/2006/relationships/hyperlink" Target="https://fr.wikipedia.org/wiki/Xara_Xtreme" TargetMode="External"/><Relationship Id="rId18" Type="http://schemas.openxmlformats.org/officeDocument/2006/relationships/hyperlink" Target="https://fr.wikipedia.org/wiki/Skencil" TargetMode="External"/><Relationship Id="rId3" Type="http://schemas.openxmlformats.org/officeDocument/2006/relationships/hyperlink" Target="https://fr.wikipedia.org/wiki/Adobe_Fireworks" TargetMode="External"/><Relationship Id="rId21" Type="http://schemas.openxmlformats.org/officeDocument/2006/relationships/hyperlink" Target="https://fr.wikipedia.org/wiki/Xfig" TargetMode="External"/><Relationship Id="rId7" Type="http://schemas.openxmlformats.org/officeDocument/2006/relationships/hyperlink" Target="https://fr.wikipedia.org/w/index.php?title=Micrografx_Designer&amp;action=edit&amp;redlink=1" TargetMode="External"/><Relationship Id="rId12" Type="http://schemas.openxmlformats.org/officeDocument/2006/relationships/hyperlink" Target="https://fr.wikipedia.org/wiki/Sketch_(logiciel)" TargetMode="External"/><Relationship Id="rId17" Type="http://schemas.openxmlformats.org/officeDocument/2006/relationships/hyperlink" Target="https://fr.wikipedia.org/wiki/LibreOffice" TargetMode="External"/><Relationship Id="rId2" Type="http://schemas.openxmlformats.org/officeDocument/2006/relationships/hyperlink" Target="https://fr.wikipedia.org/wiki/Affinity_Designer" TargetMode="External"/><Relationship Id="rId16" Type="http://schemas.openxmlformats.org/officeDocument/2006/relationships/hyperlink" Target="https://fr.wikipedia.org/wiki/Karbon_(logiciel)" TargetMode="External"/><Relationship Id="rId20" Type="http://schemas.openxmlformats.org/officeDocument/2006/relationships/hyperlink" Target="https://fr.wikipedia.org/wiki/Syn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CorelDRAW" TargetMode="External"/><Relationship Id="rId11" Type="http://schemas.openxmlformats.org/officeDocument/2006/relationships/hyperlink" Target="https://fr.wikipedia.org/wiki/Microsoft_Visio" TargetMode="External"/><Relationship Id="rId5" Type="http://schemas.openxmlformats.org/officeDocument/2006/relationships/hyperlink" Target="https://fr.wikipedia.org/wiki/Adobe_Illustrator" TargetMode="External"/><Relationship Id="rId15" Type="http://schemas.openxmlformats.org/officeDocument/2006/relationships/hyperlink" Target="https://fr.wikipedia.org/wiki/Logiciel_libre" TargetMode="External"/><Relationship Id="rId10" Type="http://schemas.openxmlformats.org/officeDocument/2006/relationships/hyperlink" Target="https://fr.wikipedia.org/wiki/Macromedia" TargetMode="External"/><Relationship Id="rId19" Type="http://schemas.openxmlformats.org/officeDocument/2006/relationships/hyperlink" Target="https://fr.wikipedia.org/wiki/Sodipodi" TargetMode="External"/><Relationship Id="rId4" Type="http://schemas.openxmlformats.org/officeDocument/2006/relationships/hyperlink" Target="https://fr.wikipedia.org/wiki/Adobe_Flash" TargetMode="External"/><Relationship Id="rId9" Type="http://schemas.openxmlformats.org/officeDocument/2006/relationships/hyperlink" Target="https://fr.wikipedia.org/wiki/Microsoft_Expression" TargetMode="External"/><Relationship Id="rId14" Type="http://schemas.openxmlformats.org/officeDocument/2006/relationships/hyperlink" Target="https://fr.wikipedia.org/wiki/Inkscap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38820-C592-4D02-972F-87C888AE0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image vectorielles</a:t>
            </a:r>
          </a:p>
        </p:txBody>
      </p:sp>
    </p:spTree>
    <p:extLst>
      <p:ext uri="{BB962C8B-B14F-4D97-AF65-F5344CB8AC3E}">
        <p14:creationId xmlns:p14="http://schemas.microsoft.com/office/powerpoint/2010/main" val="130002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8DFEC-CB2C-4E36-B346-256E686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46" y="499532"/>
            <a:ext cx="8534400" cy="150706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E6D03-DB37-4903-B619-A79C9D3B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2413000"/>
            <a:ext cx="8534400" cy="3615267"/>
          </a:xfrm>
        </p:spPr>
        <p:txBody>
          <a:bodyPr/>
          <a:lstStyle/>
          <a:p>
            <a:r>
              <a:rPr lang="fr-FR" dirty="0"/>
              <a:t>Définition</a:t>
            </a:r>
          </a:p>
          <a:p>
            <a:r>
              <a:rPr lang="fr-FR" dirty="0"/>
              <a:t>Les avantages</a:t>
            </a:r>
          </a:p>
          <a:p>
            <a:r>
              <a:rPr lang="fr-FR" dirty="0"/>
              <a:t>Formats</a:t>
            </a:r>
          </a:p>
          <a:p>
            <a:r>
              <a:rPr lang="fr-FR" dirty="0"/>
              <a:t>Comparaison</a:t>
            </a:r>
          </a:p>
          <a:p>
            <a:r>
              <a:rPr lang="fr-FR" dirty="0"/>
              <a:t>Logiciel</a:t>
            </a:r>
          </a:p>
          <a:p>
            <a:r>
              <a:rPr lang="fr-FR" dirty="0"/>
              <a:t>source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520BCA-0322-4D19-9938-4EBE3388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29" y="1015999"/>
            <a:ext cx="6700576" cy="51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5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9D3C3-2AFB-4967-8016-4F10A25D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372532"/>
            <a:ext cx="8534400" cy="1507067"/>
          </a:xfrm>
        </p:spPr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02F4-DA9D-4456-A541-B5115903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79" y="1617134"/>
            <a:ext cx="11262254" cy="4461934"/>
          </a:xfrm>
        </p:spPr>
        <p:txBody>
          <a:bodyPr/>
          <a:lstStyle/>
          <a:p>
            <a:r>
              <a:rPr lang="fr-FR" dirty="0"/>
              <a:t>Une image vectorielle en informatique est une image numérique composée d'objets géométriques individuels, des primitives géométriques ,définis chacun par différents attributs et auxquels on peut appliquer différentes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34165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88C82-15FC-48E0-B1F4-8F82BA5A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0265"/>
            <a:ext cx="8534400" cy="1507067"/>
          </a:xfrm>
        </p:spPr>
        <p:txBody>
          <a:bodyPr/>
          <a:lstStyle/>
          <a:p>
            <a:r>
              <a:rPr lang="fr-FR" dirty="0"/>
              <a:t>Les 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F8D5F-3B69-4EEC-99F9-00D4ED0E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pPr lvl="0" fontAlgn="base"/>
            <a:r>
              <a:rPr lang="fr-FR" dirty="0"/>
              <a:t>peut être agrandie ou rétrécie </a:t>
            </a:r>
            <a:r>
              <a:rPr lang="fr-FR" dirty="0" err="1"/>
              <a:t>indéfiniement</a:t>
            </a:r>
            <a:endParaRPr lang="fr-FR" dirty="0"/>
          </a:p>
          <a:p>
            <a:pPr lvl="0" fontAlgn="base"/>
            <a:r>
              <a:rPr lang="fr-FR" dirty="0"/>
              <a:t>peut être modifié simplement </a:t>
            </a:r>
          </a:p>
          <a:p>
            <a:pPr lvl="0" fontAlgn="base"/>
            <a:r>
              <a:rPr lang="fr-FR" dirty="0"/>
              <a:t>peut être convertie en une image matricielle d’une taille donnée facilement </a:t>
            </a:r>
          </a:p>
        </p:txBody>
      </p:sp>
    </p:spTree>
    <p:extLst>
      <p:ext uri="{BB962C8B-B14F-4D97-AF65-F5344CB8AC3E}">
        <p14:creationId xmlns:p14="http://schemas.microsoft.com/office/powerpoint/2010/main" val="225019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9EDEA-0CF1-48F6-BC3F-91198CF9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45" y="321732"/>
            <a:ext cx="8534400" cy="1507067"/>
          </a:xfrm>
        </p:spPr>
        <p:txBody>
          <a:bodyPr/>
          <a:lstStyle/>
          <a:p>
            <a:r>
              <a:rPr lang="fr-FR" dirty="0"/>
              <a:t>formats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C913E-8000-4169-8CB8-638C4943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45" y="2328333"/>
            <a:ext cx="8534400" cy="3615267"/>
          </a:xfrm>
        </p:spPr>
        <p:txBody>
          <a:bodyPr/>
          <a:lstStyle/>
          <a:p>
            <a:r>
              <a:rPr lang="fr-FR" dirty="0"/>
              <a:t>Il existe de multiples formats de fichier vectoriels.</a:t>
            </a:r>
          </a:p>
          <a:p>
            <a:r>
              <a:rPr lang="fr-FR" dirty="0">
                <a:hlinkClick r:id="rId2" tooltip="Postscript"/>
              </a:rPr>
              <a:t>Postscript</a:t>
            </a:r>
            <a:r>
              <a:rPr lang="fr-FR" dirty="0"/>
              <a:t>, </a:t>
            </a:r>
            <a:r>
              <a:rPr lang="fr-FR" dirty="0">
                <a:hlinkClick r:id="rId3" tooltip="PDF"/>
              </a:rPr>
              <a:t>PDF</a:t>
            </a:r>
            <a:r>
              <a:rPr lang="fr-FR" dirty="0"/>
              <a:t>, </a:t>
            </a:r>
            <a:r>
              <a:rPr lang="fr-FR" dirty="0">
                <a:hlinkClick r:id="rId4" tooltip="Illustrator"/>
              </a:rPr>
              <a:t>Illustrator</a:t>
            </a:r>
            <a:r>
              <a:rPr lang="fr-FR" dirty="0"/>
              <a:t>, </a:t>
            </a:r>
            <a:r>
              <a:rPr lang="fr-FR" dirty="0">
                <a:hlinkClick r:id="rId5" tooltip="Computer Graphics Metafile"/>
              </a:rPr>
              <a:t>CGM</a:t>
            </a:r>
            <a:r>
              <a:rPr lang="fr-FR" dirty="0"/>
              <a:t>, </a:t>
            </a:r>
            <a:r>
              <a:rPr lang="fr-FR" dirty="0">
                <a:hlinkClick r:id="rId6" tooltip="SVG"/>
              </a:rPr>
              <a:t>SVG</a:t>
            </a:r>
            <a:r>
              <a:rPr lang="fr-FR" dirty="0"/>
              <a:t>, </a:t>
            </a:r>
            <a:r>
              <a:rPr lang="fr-FR" dirty="0">
                <a:hlinkClick r:id="rId7" tooltip="Encapsulated PostScript"/>
              </a:rPr>
              <a:t>EPS</a:t>
            </a:r>
            <a:r>
              <a:rPr lang="fr-FR" dirty="0"/>
              <a:t>, </a:t>
            </a:r>
            <a:r>
              <a:rPr lang="fr-FR" dirty="0">
                <a:hlinkClick r:id="rId8" tooltip="Adobe Flash"/>
              </a:rPr>
              <a:t>Flash</a:t>
            </a:r>
            <a:r>
              <a:rPr lang="fr-FR" dirty="0"/>
              <a:t> ou </a:t>
            </a:r>
            <a:r>
              <a:rPr lang="fr-FR" dirty="0" err="1">
                <a:hlinkClick r:id="rId9" tooltip="Lottie (animation)"/>
              </a:rPr>
              <a:t>Lottie</a:t>
            </a:r>
            <a:r>
              <a:rPr lang="fr-FR" dirty="0"/>
              <a:t>. Le logiciel de </a:t>
            </a:r>
            <a:r>
              <a:rPr lang="fr-FR" dirty="0">
                <a:hlinkClick r:id="rId10" tooltip="Dessin assisté par ordinateur"/>
              </a:rPr>
              <a:t>DAO</a:t>
            </a:r>
            <a:r>
              <a:rPr lang="fr-FR" dirty="0"/>
              <a:t> </a:t>
            </a:r>
            <a:r>
              <a:rPr lang="fr-FR" dirty="0" err="1">
                <a:hlinkClick r:id="rId11" tooltip="Autocad"/>
              </a:rPr>
              <a:t>Autocad</a:t>
            </a:r>
            <a:r>
              <a:rPr lang="fr-FR" dirty="0"/>
              <a:t> a imposé ses formats de fichier </a:t>
            </a:r>
            <a:r>
              <a:rPr lang="fr-FR" dirty="0">
                <a:hlinkClick r:id="rId12" tooltip="DXF"/>
              </a:rPr>
              <a:t>DXF</a:t>
            </a:r>
            <a:r>
              <a:rPr lang="fr-FR" dirty="0"/>
              <a:t> et </a:t>
            </a:r>
            <a:r>
              <a:rPr lang="fr-FR" dirty="0">
                <a:hlinkClick r:id="rId13" tooltip="DWG"/>
              </a:rPr>
              <a:t>DWG</a:t>
            </a:r>
            <a:r>
              <a:rPr lang="fr-FR" dirty="0"/>
              <a:t> qui ont leurs propres caractéristiques.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67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1843E-3E69-4FB4-AA7F-A56AF611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5532"/>
            <a:ext cx="8534400" cy="1507067"/>
          </a:xfrm>
        </p:spPr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90796-2064-4397-9B2C-D7474A37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524001"/>
            <a:ext cx="11186055" cy="4775200"/>
          </a:xfrm>
        </p:spPr>
        <p:txBody>
          <a:bodyPr>
            <a:normAutofit/>
          </a:bodyPr>
          <a:lstStyle/>
          <a:p>
            <a:r>
              <a:rPr lang="fr-FR" b="1" dirty="0"/>
              <a:t>Image vectorielle :</a:t>
            </a:r>
            <a:r>
              <a:rPr lang="fr-FR" dirty="0"/>
              <a:t> composée de points d’ancrages et de courbes qui forment des objets. Chaque objet a une couleur, une épaisseur et une forme donnée. Les points d’ancrages ont des coordonnées relatives les uns par rapport aux autres : une image vectorielle n’a pas de taille fixe. Exemple : les caractères d’une police d’écriture moderne.</a:t>
            </a:r>
          </a:p>
          <a:p>
            <a:r>
              <a:rPr lang="fr-FR" b="1" dirty="0"/>
              <a:t>Image matricielle :</a:t>
            </a:r>
            <a:r>
              <a:rPr lang="fr-FR" dirty="0"/>
              <a:t> composée d’une matrice (ou d’un tableau) de pixels. Chaque pixel a une couleur définie. Une image matricielle a une taille donnée qui correspond au nombre de pixels sur une ligne du tableau multiplié par le nombre de pixels sur une colonne du tableau. Exemple : photographies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2EE57D-04F4-4938-AD1D-AAF62C47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2" y="-73781"/>
            <a:ext cx="7382934" cy="22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C0047-63BF-4F08-8819-738C8BB0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199"/>
            <a:ext cx="8534400" cy="1507067"/>
          </a:xfrm>
        </p:spPr>
        <p:txBody>
          <a:bodyPr/>
          <a:lstStyle/>
          <a:p>
            <a:r>
              <a:rPr lang="fr-FR" dirty="0"/>
              <a:t>logiciel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D7791-22F4-45B9-97C3-66853DD5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46" y="1964266"/>
            <a:ext cx="3261254" cy="4614333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 err="1">
                <a:hlinkClick r:id="rId2" tooltip="Affinity Designer"/>
              </a:rPr>
              <a:t>Affinity</a:t>
            </a:r>
            <a:r>
              <a:rPr lang="fr-FR" sz="2100" u="sng" dirty="0">
                <a:hlinkClick r:id="rId2" tooltip="Affinity Designer"/>
              </a:rPr>
              <a:t> Designer</a:t>
            </a:r>
            <a:r>
              <a:rPr lang="fr-FR" sz="2100" dirty="0"/>
              <a:t>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>
                <a:hlinkClick r:id="rId3" tooltip="Adobe Fireworks"/>
              </a:rPr>
              <a:t>Adobe </a:t>
            </a:r>
            <a:r>
              <a:rPr lang="fr-FR" sz="2100" u="sng" dirty="0" err="1">
                <a:hlinkClick r:id="rId3" tooltip="Adobe Fireworks"/>
              </a:rPr>
              <a:t>Fireworks</a:t>
            </a:r>
            <a:r>
              <a:rPr lang="fr-FR" sz="2100" dirty="0"/>
              <a:t>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>
                <a:hlinkClick r:id="rId4" tooltip="Adobe Flash"/>
              </a:rPr>
              <a:t>Adobe Flash</a:t>
            </a:r>
            <a:r>
              <a:rPr lang="fr-FR" sz="2100" dirty="0"/>
              <a:t>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>
                <a:hlinkClick r:id="rId5" tooltip="Adobe Illustrator"/>
              </a:rPr>
              <a:t>Adobe Illustrator</a:t>
            </a:r>
            <a:r>
              <a:rPr lang="fr-FR" sz="2100" dirty="0"/>
              <a:t>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 err="1">
                <a:hlinkClick r:id="rId6" tooltip="CorelDRAW"/>
              </a:rPr>
              <a:t>CorelDRAW</a:t>
            </a:r>
            <a:r>
              <a:rPr lang="fr-FR" sz="2100" dirty="0"/>
              <a:t>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 err="1">
                <a:hlinkClick r:id="rId7" tooltip="Micrografx Designer (page inexistante)"/>
              </a:rPr>
              <a:t>Micrografx</a:t>
            </a:r>
            <a:r>
              <a:rPr lang="fr-FR" sz="2100" u="sng" dirty="0">
                <a:hlinkClick r:id="rId7" tooltip="Micrografx Designer (page inexistante)"/>
              </a:rPr>
              <a:t> Designer</a:t>
            </a:r>
            <a:r>
              <a:rPr lang="fr-FR" sz="2100" dirty="0"/>
              <a:t> </a:t>
            </a:r>
            <a:r>
              <a:rPr lang="fr-FR" sz="2100" b="1" dirty="0">
                <a:hlinkClick r:id="rId8" tooltip="en:Micrografx Designer"/>
              </a:rPr>
              <a:t>(en)</a:t>
            </a:r>
            <a:endParaRPr lang="fr-FR" sz="21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>
                <a:hlinkClick r:id="rId9" tooltip="Microsoft Expression"/>
              </a:rPr>
              <a:t>Expression</a:t>
            </a:r>
            <a:r>
              <a:rPr lang="fr-FR" sz="2100" dirty="0"/>
              <a:t>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 err="1">
                <a:hlinkClick r:id="rId10" tooltip="Macromedia"/>
              </a:rPr>
              <a:t>Freehand</a:t>
            </a:r>
            <a:r>
              <a:rPr lang="fr-FR" sz="2100" dirty="0"/>
              <a:t>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>
                <a:hlinkClick r:id="rId11" tooltip="Microsoft Visio"/>
              </a:rPr>
              <a:t>Microsoft Visio</a:t>
            </a:r>
            <a:r>
              <a:rPr lang="fr-FR" sz="2100" dirty="0"/>
              <a:t>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>
                <a:hlinkClick r:id="rId12" tooltip="Sketch (logiciel)"/>
              </a:rPr>
              <a:t>Sketch</a:t>
            </a:r>
            <a:r>
              <a:rPr lang="fr-FR" sz="2100" dirty="0"/>
              <a:t>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100" u="sng" dirty="0" err="1">
                <a:hlinkClick r:id="rId13" tooltip="Xara Xtreme"/>
              </a:rPr>
              <a:t>Xara</a:t>
            </a:r>
            <a:r>
              <a:rPr lang="fr-FR" sz="2100" u="sng" dirty="0">
                <a:hlinkClick r:id="rId13" tooltip="Xara Xtreme"/>
              </a:rPr>
              <a:t> Xtreme</a:t>
            </a:r>
            <a:r>
              <a:rPr lang="fr-FR" sz="2100" dirty="0"/>
              <a:t> ;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DAF7A3-0786-4D1E-AC07-39E9F46F1CC4}"/>
              </a:ext>
            </a:extLst>
          </p:cNvPr>
          <p:cNvSpPr txBox="1"/>
          <p:nvPr/>
        </p:nvSpPr>
        <p:spPr>
          <a:xfrm>
            <a:off x="4834467" y="1964266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err="1">
                <a:hlinkClick r:id="rId14" tooltip="Inkscape"/>
              </a:rPr>
              <a:t>Inkscape</a:t>
            </a:r>
            <a:r>
              <a:rPr lang="fr-FR" dirty="0"/>
              <a:t> (</a:t>
            </a:r>
            <a:r>
              <a:rPr lang="fr-FR" dirty="0">
                <a:hlinkClick r:id="rId15" tooltip="Logiciel lib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logiciel libre</a:t>
            </a:r>
            <a:r>
              <a:rPr lang="fr-FR" dirty="0"/>
              <a:t>);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err="1">
                <a:hlinkClick r:id="rId16" tooltip="Karbon (logiciel)"/>
              </a:rPr>
              <a:t>Karbon</a:t>
            </a:r>
            <a:r>
              <a:rPr lang="fr-FR" dirty="0"/>
              <a:t> (logiciel libre) 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err="1">
                <a:solidFill>
                  <a:schemeClr val="bg1"/>
                </a:solidFill>
              </a:rPr>
              <a:t>Labography</a:t>
            </a:r>
            <a:r>
              <a:rPr lang="fr-FR" dirty="0"/>
              <a:t> (logiciel libre) 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>
                <a:hlinkClick r:id="rId17" tooltip="LibreOffice"/>
              </a:rPr>
              <a:t>LibreOffice </a:t>
            </a:r>
            <a:r>
              <a:rPr lang="fr-FR" u="sng" dirty="0" err="1">
                <a:hlinkClick r:id="rId17" tooltip="LibreOffice"/>
              </a:rPr>
              <a:t>Draw</a:t>
            </a:r>
            <a:r>
              <a:rPr lang="fr-FR" dirty="0"/>
              <a:t> (logiciel libre) 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err="1">
                <a:hlinkClick r:id="rId18" tooltip="Skencil"/>
              </a:rPr>
              <a:t>Skencil</a:t>
            </a:r>
            <a:r>
              <a:rPr lang="fr-FR" dirty="0"/>
              <a:t> (logiciel libre) 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err="1">
                <a:hlinkClick r:id="rId19" tooltip="Sodipodi"/>
              </a:rPr>
              <a:t>Sodipodi</a:t>
            </a:r>
            <a:r>
              <a:rPr lang="fr-FR" dirty="0"/>
              <a:t> (logiciel libre) 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err="1">
                <a:hlinkClick r:id="rId20" tooltip="Synfig"/>
              </a:rPr>
              <a:t>Synfig</a:t>
            </a:r>
            <a:r>
              <a:rPr lang="fr-FR" dirty="0"/>
              <a:t> dessin et animation vectoriel (logiciel libre) 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err="1">
                <a:hlinkClick r:id="rId21" tooltip="Xfig"/>
              </a:rPr>
              <a:t>Xfig</a:t>
            </a:r>
            <a:r>
              <a:rPr lang="fr-FR" dirty="0"/>
              <a:t> (logiciel libre).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871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9B895-4985-4B64-939E-8F504927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2" y="177799"/>
            <a:ext cx="8534400" cy="1507067"/>
          </a:xfrm>
        </p:spPr>
        <p:txBody>
          <a:bodyPr/>
          <a:lstStyle/>
          <a:p>
            <a:r>
              <a:rPr lang="fr-FR" dirty="0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FBB478-5A03-4215-A93E-B1D23B63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45" y="1905001"/>
            <a:ext cx="8534400" cy="1981200"/>
          </a:xfrm>
        </p:spPr>
        <p:txBody>
          <a:bodyPr/>
          <a:lstStyle/>
          <a:p>
            <a:r>
              <a:rPr lang="fr-FR" dirty="0" err="1"/>
              <a:t>Wikipedia</a:t>
            </a:r>
            <a:endParaRPr lang="fr-FR" dirty="0"/>
          </a:p>
          <a:p>
            <a:r>
              <a:rPr lang="fr-FR" dirty="0"/>
              <a:t>Vecteur-design.fr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C6BC50-AA1A-4934-A3C6-4C5A6CB8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8" y="160865"/>
            <a:ext cx="7539567" cy="64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874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357</Words>
  <Application>Microsoft Office PowerPoint</Application>
  <PresentationFormat>Grand écran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Secteur</vt:lpstr>
      <vt:lpstr>Les image vectorielles</vt:lpstr>
      <vt:lpstr>sommaire</vt:lpstr>
      <vt:lpstr>définition</vt:lpstr>
      <vt:lpstr>Les avantages</vt:lpstr>
      <vt:lpstr>formats</vt:lpstr>
      <vt:lpstr>comparaison</vt:lpstr>
      <vt:lpstr>logiciel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image vectorielles</dc:title>
  <dc:creator>PC6</dc:creator>
  <cp:lastModifiedBy>PC6</cp:lastModifiedBy>
  <cp:revision>10</cp:revision>
  <dcterms:created xsi:type="dcterms:W3CDTF">2022-10-13T14:18:53Z</dcterms:created>
  <dcterms:modified xsi:type="dcterms:W3CDTF">2022-10-20T13:58:04Z</dcterms:modified>
</cp:coreProperties>
</file>