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6" r:id="rId9"/>
    <p:sldId id="262" r:id="rId10"/>
    <p:sldId id="269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Taxe_carbone" TargetMode="External"/><Relationship Id="rId2" Type="http://schemas.openxmlformats.org/officeDocument/2006/relationships/hyperlink" Target="https://fr.wikipedia.org/wiki/Convention_citoyenne_pour_le_cli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Les_%C3%89chos" TargetMode="External"/><Relationship Id="rId5" Type="http://schemas.openxmlformats.org/officeDocument/2006/relationships/hyperlink" Target="https://fr.wikipedia.org/wiki/Conseil_national_du_num%C3%A9rique_(France)" TargetMode="External"/><Relationship Id="rId4" Type="http://schemas.openxmlformats.org/officeDocument/2006/relationships/hyperlink" Target="https://fr.wikipedia.org/wiki/Obsolescence_programm%C3%A9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nflit_d%27int%C3%A9r%C3%AAts" TargetMode="External"/><Relationship Id="rId2" Type="http://schemas.openxmlformats.org/officeDocument/2006/relationships/hyperlink" Target="https://fr.wikipedia.org/wiki/R%C3%A9seau_%C3%A9lectrique_intellig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Effet_rebond_(%C3%A9conomie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6B8F3-493F-49F3-A01F-792C761D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pollution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6030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0A0F7-5FB4-4D77-8CE3-F89A24E1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fr-FR" dirty="0"/>
              <a:t>Quelques chiffres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EC25FB-F04C-4B77-8C0D-0C02B5FC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7" y="757030"/>
            <a:ext cx="3875033" cy="594907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77123A-8491-426E-8DA1-27D1E6C2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0" y="756458"/>
            <a:ext cx="3603573" cy="59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EA093-46A8-43A3-8EFB-67DF3058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6492"/>
            <a:ext cx="7729728" cy="1188720"/>
          </a:xfrm>
        </p:spPr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france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89489-C99C-4F8F-9805-91ED118C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02" y="1486577"/>
            <a:ext cx="11527197" cy="5176690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Le 20 juin 2020, la </a:t>
            </a:r>
            <a:r>
              <a:rPr lang="fr-FR" dirty="0">
                <a:solidFill>
                  <a:schemeClr val="tx1"/>
                </a:solidFill>
                <a:hlinkClick r:id="rId2" tooltip="Convention citoyenne pour le clim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Convention citoyenne pour le climat</a:t>
            </a:r>
            <a:r>
              <a:rPr lang="fr-FR" dirty="0">
                <a:solidFill>
                  <a:schemeClr val="tx1"/>
                </a:solidFill>
              </a:rPr>
              <a:t> adopte à 98 % des mesures pour « Accompagner l’évolution du numérique pour réduire ses impacts environnementaux ».</a:t>
            </a:r>
          </a:p>
          <a:p>
            <a:r>
              <a:rPr lang="fr-FR" dirty="0">
                <a:solidFill>
                  <a:schemeClr val="tx1"/>
                </a:solidFill>
              </a:rPr>
              <a:t>Le 23 juin 2020, le collectif GreenIT.fr publie un rapport sur les impacts environnementaux du numérique en France qui montre qu'un Français sur deux à six fois plus d'impacts que la moyenne mondiale, notamment à cause d'un taux d'équipement deux fois supérieur</a:t>
            </a:r>
            <a:r>
              <a:rPr lang="fr-FR" baseline="30000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Le 24 juin 2020, le Sénat français publie un rapport sur l’empreinte environnementale du numérique en France, lequel sans action corrective pourrait représenter 7 % des émissions de gaz à effet de serre (GES) en 2040 contre 2 % en 2020. La fabrication des terminaux, le plus souvent en Asie, pèse à elle seule 70 % de l'empreinte carbone. Les sénateurs proposent notamment une </a:t>
            </a:r>
            <a:r>
              <a:rPr lang="fr-FR" dirty="0">
                <a:solidFill>
                  <a:schemeClr val="tx1"/>
                </a:solidFill>
                <a:hlinkClick r:id="rId3" tooltip="Taxe carbo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taxe carbone</a:t>
            </a:r>
            <a:r>
              <a:rPr lang="fr-FR" dirty="0">
                <a:solidFill>
                  <a:schemeClr val="tx1"/>
                </a:solidFill>
              </a:rPr>
              <a:t> aux frontières de l'Union européenne, des sanctions plus fortes contre l'</a:t>
            </a:r>
            <a:r>
              <a:rPr lang="fr-FR" dirty="0">
                <a:solidFill>
                  <a:schemeClr val="tx1"/>
                </a:solidFill>
                <a:hlinkClick r:id="rId4" tooltip="Obsolescence programmé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obsolescence programmée</a:t>
            </a:r>
            <a:r>
              <a:rPr lang="fr-FR" dirty="0">
                <a:solidFill>
                  <a:schemeClr val="tx1"/>
                </a:solidFill>
              </a:rPr>
              <a:t>, une TVA à 5,5 % sur la réparation des smartphones ou l'achat d'un téléphone reconditionné.</a:t>
            </a:r>
          </a:p>
          <a:p>
            <a:r>
              <a:rPr lang="fr-FR" dirty="0">
                <a:solidFill>
                  <a:schemeClr val="tx1"/>
                </a:solidFill>
              </a:rPr>
              <a:t>Alors que le </a:t>
            </a:r>
            <a:r>
              <a:rPr lang="fr-FR" dirty="0">
                <a:solidFill>
                  <a:schemeClr val="tx1"/>
                </a:solidFill>
                <a:hlinkClick r:id="rId5" tooltip="Conseil national du numérique (Franc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Conseil national du numérique</a:t>
            </a:r>
            <a:r>
              <a:rPr lang="fr-FR" dirty="0">
                <a:solidFill>
                  <a:schemeClr val="tx1"/>
                </a:solidFill>
              </a:rPr>
              <a:t> (</a:t>
            </a:r>
            <a:r>
              <a:rPr lang="fr-FR" dirty="0" err="1">
                <a:solidFill>
                  <a:schemeClr val="tx1"/>
                </a:solidFill>
              </a:rPr>
              <a:t>Cnum</a:t>
            </a:r>
            <a:r>
              <a:rPr lang="fr-FR" dirty="0">
                <a:solidFill>
                  <a:schemeClr val="tx1"/>
                </a:solidFill>
              </a:rPr>
              <a:t>) et le Sénat ont proposé d'interdire les forfaits mobiles avec accès aux données illimité, un article du journal </a:t>
            </a:r>
            <a:r>
              <a:rPr lang="fr-FR" dirty="0">
                <a:solidFill>
                  <a:schemeClr val="tx1"/>
                </a:solidFill>
                <a:hlinkClick r:id="rId6" tooltip="Les Éch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Échos</a:t>
            </a:r>
            <a:r>
              <a:rPr lang="fr-FR" dirty="0">
                <a:solidFill>
                  <a:schemeClr val="tx1"/>
                </a:solidFill>
              </a:rPr>
              <a:t> , les réseaux des opérateurs ne génèrent que 5 % des émissions liées au numérique, loin derrière les centres de données (14 %) et la fabrication des smartphones (80 %), qui est réalisée dans des pays encore très « carbonés » comme la Chine.</a:t>
            </a:r>
          </a:p>
          <a:p>
            <a:r>
              <a:rPr lang="fr-FR" dirty="0">
                <a:solidFill>
                  <a:schemeClr val="tx1"/>
                </a:solidFill>
              </a:rPr>
              <a:t>La loi « visant à réduire l'empreinte environnementale du numérique en France », issue des travaux du Sénat est promulguée le 15 novembre 2021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85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A5931-C625-4894-B154-515A31EF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403" y="143426"/>
            <a:ext cx="7729728" cy="1188720"/>
          </a:xfrm>
        </p:spPr>
        <p:txBody>
          <a:bodyPr/>
          <a:lstStyle/>
          <a:p>
            <a:r>
              <a:rPr lang="fr-FR" dirty="0"/>
              <a:t>Pas que du négatif sur le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4A464A-DA8D-491D-AA90-6D254DC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70" y="1486578"/>
            <a:ext cx="11594930" cy="522799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L'organisation d'un </a:t>
            </a:r>
            <a:r>
              <a:rPr lang="fr-FR" sz="2000" dirty="0">
                <a:solidFill>
                  <a:schemeClr val="tx1"/>
                </a:solidFill>
                <a:hlinkClick r:id="rId2" tooltip="Réseau électrique intellig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réseau électrique intelligent</a:t>
            </a:r>
            <a:r>
              <a:rPr lang="fr-FR" sz="2000" dirty="0">
                <a:solidFill>
                  <a:schemeClr val="tx1"/>
                </a:solidFill>
              </a:rPr>
              <a:t> vise ainsi à diminuer les pertes et à organiser la production dans une vaste zone géographique, malgré les </a:t>
            </a:r>
            <a:r>
              <a:rPr lang="fr-FR" sz="2000" dirty="0">
                <a:solidFill>
                  <a:schemeClr val="tx1"/>
                </a:solidFill>
                <a:hlinkClick r:id="rId3" tooltip="Conflit d'intérê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conflits d'intérêts</a:t>
            </a:r>
            <a:r>
              <a:rPr lang="fr-FR" sz="2000" dirty="0">
                <a:solidFill>
                  <a:schemeClr val="tx1"/>
                </a:solidFill>
              </a:rPr>
              <a:t> entre producteurs et distributeurs d'une part, et d'autre part entre ces industries en général et l'objectif de réduction de consommation énergétique. </a:t>
            </a:r>
          </a:p>
          <a:p>
            <a:r>
              <a:rPr lang="fr-FR" sz="2000" dirty="0">
                <a:solidFill>
                  <a:schemeClr val="tx1"/>
                </a:solidFill>
              </a:rPr>
              <a:t>Dans l'industrie et dans les transports, l'optimisation des processus, des trajets, des flux par l'usage des technologies de l'information pourrait réduire la consommation de matières ; cependant, on constate souvent que l'effet de cette réduction est la diminution du prix, aboutissant finalement à une augmentation de la consommation par </a:t>
            </a:r>
            <a:r>
              <a:rPr lang="fr-FR" sz="2000" dirty="0">
                <a:solidFill>
                  <a:schemeClr val="tx1"/>
                </a:solidFill>
                <a:hlinkClick r:id="rId4" tooltip="Effet rebond (économi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effet rebond</a:t>
            </a:r>
            <a:r>
              <a:rPr lang="fr-FR" sz="2000" dirty="0">
                <a:solidFill>
                  <a:schemeClr val="tx1"/>
                </a:solidFill>
              </a:rPr>
              <a:t>, </a:t>
            </a:r>
            <a:r>
              <a:rPr lang="fr-FR" sz="2000" dirty="0"/>
              <a:t>ce qui pousse à conclure que les relations sociales, plus qu'une technologie en particulier, sont en cause.</a:t>
            </a:r>
          </a:p>
          <a:p>
            <a:r>
              <a:rPr lang="fr-FR" sz="2000" dirty="0"/>
              <a:t>L'impact du numérique sur l'environnement sera positif en ce qui concerne l'énergie si l'économie d'électricité qu'il permet dépasse sa propre consommation.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6191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4BA04-7F28-4920-A5D9-55E27AE7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559"/>
            <a:ext cx="7729728" cy="1188720"/>
          </a:xfrm>
        </p:spPr>
        <p:txBody>
          <a:bodyPr/>
          <a:lstStyle/>
          <a:p>
            <a:r>
              <a:rPr lang="fr-FR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251C8-3391-443F-969D-9AC10B80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528911"/>
            <a:ext cx="9808464" cy="4821089"/>
          </a:xfrm>
        </p:spPr>
        <p:txBody>
          <a:bodyPr/>
          <a:lstStyle/>
          <a:p>
            <a:r>
              <a:rPr lang="fr-FR" dirty="0"/>
              <a:t>wikipedia.org</a:t>
            </a:r>
          </a:p>
          <a:p>
            <a:r>
              <a:rPr lang="fr-FR" dirty="0"/>
              <a:t>Sante.journaldesfemmes.fr</a:t>
            </a:r>
          </a:p>
          <a:p>
            <a:r>
              <a:rPr lang="fr-FR" dirty="0"/>
              <a:t>Rtl.fr</a:t>
            </a:r>
          </a:p>
          <a:p>
            <a:r>
              <a:rPr lang="fr-FR" dirty="0"/>
              <a:t> Le guide " La face cachée du numérique " de l'ADEME</a:t>
            </a:r>
          </a:p>
          <a:p>
            <a:r>
              <a:rPr lang="fr-FR" dirty="0"/>
              <a:t> Un rapport du Sénat du 23 juin 2021</a:t>
            </a:r>
          </a:p>
          <a:p>
            <a:r>
              <a:rPr lang="fr-FR" dirty="0"/>
              <a:t>Un rapport du Haut conseil pour le climat </a:t>
            </a:r>
          </a:p>
          <a:p>
            <a:r>
              <a:rPr lang="fr-FR" dirty="0"/>
              <a:t> The shift </a:t>
            </a:r>
            <a:r>
              <a:rPr lang="fr-FR" dirty="0" err="1"/>
              <a:t>project</a:t>
            </a:r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303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30363-3F67-4D2E-98BD-960ADA30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77292"/>
            <a:ext cx="7729728" cy="118872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5482-0C1E-48E4-BC9E-684010F9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2" y="1672844"/>
            <a:ext cx="7729728" cy="4888823"/>
          </a:xfrm>
        </p:spPr>
        <p:txBody>
          <a:bodyPr/>
          <a:lstStyle/>
          <a:p>
            <a:r>
              <a:rPr lang="fr-FR" sz="2800" dirty="0"/>
              <a:t>Définition</a:t>
            </a:r>
          </a:p>
          <a:p>
            <a:r>
              <a:rPr lang="fr-FR" sz="2800" dirty="0"/>
              <a:t>Les causes</a:t>
            </a:r>
          </a:p>
          <a:p>
            <a:r>
              <a:rPr lang="fr-FR" sz="2800" dirty="0"/>
              <a:t>Exemple</a:t>
            </a:r>
          </a:p>
          <a:p>
            <a:r>
              <a:rPr lang="fr-FR" sz="2800" dirty="0"/>
              <a:t>Solution</a:t>
            </a:r>
          </a:p>
          <a:p>
            <a:r>
              <a:rPr lang="fr-FR" sz="2800" dirty="0"/>
              <a:t>Quelques chiffres</a:t>
            </a:r>
          </a:p>
          <a:p>
            <a:r>
              <a:rPr lang="fr-FR" sz="2800" dirty="0"/>
              <a:t>En France</a:t>
            </a:r>
          </a:p>
          <a:p>
            <a:r>
              <a:rPr lang="fr-FR" sz="2800" dirty="0"/>
              <a:t>Source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A2A189-8A32-4BFE-97A2-4624A9CE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66" y="1904999"/>
            <a:ext cx="7230534" cy="42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053B9-9216-4871-A8A3-2B4A1551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36" y="151892"/>
            <a:ext cx="7729728" cy="1188720"/>
          </a:xfrm>
        </p:spPr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87D25-5653-47F8-ADCE-C7589AF1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69" y="1562778"/>
            <a:ext cx="11561063" cy="3101983"/>
          </a:xfrm>
        </p:spPr>
        <p:txBody>
          <a:bodyPr>
            <a:normAutofit/>
          </a:bodyPr>
          <a:lstStyle/>
          <a:p>
            <a:r>
              <a:rPr lang="fr-FR" sz="2800" dirty="0"/>
              <a:t>Les conséquences négatives de l’utilisation des technologies de l’information et de la communication, tant sur le plan environnemental, intellectuel que sociétal.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7DEBC8-36D1-462D-8768-38184BF1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33" y="2952018"/>
            <a:ext cx="6098117" cy="34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1F49C-98BB-4799-8F33-AA46DE31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1159"/>
            <a:ext cx="7729728" cy="1188720"/>
          </a:xfrm>
        </p:spPr>
        <p:txBody>
          <a:bodyPr/>
          <a:lstStyle/>
          <a:p>
            <a:r>
              <a:rPr lang="fr-FR" dirty="0"/>
              <a:t>Les causes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DBFEF-773A-41AF-803F-D2CFD8C1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03" y="1619588"/>
            <a:ext cx="4923197" cy="4908212"/>
          </a:xfrm>
        </p:spPr>
        <p:txBody>
          <a:bodyPr>
            <a:normAutofit/>
          </a:bodyPr>
          <a:lstStyle/>
          <a:p>
            <a:r>
              <a:rPr lang="fr-FR" sz="2800" dirty="0"/>
              <a:t>La fabrication des appareils</a:t>
            </a:r>
          </a:p>
          <a:p>
            <a:r>
              <a:rPr lang="fr-FR" sz="2800" dirty="0"/>
              <a:t>L’absence de gestion du cycle de vie des produits</a:t>
            </a:r>
          </a:p>
          <a:p>
            <a:r>
              <a:rPr lang="fr-FR" sz="2800" dirty="0"/>
              <a:t>L’usage au quotidien</a:t>
            </a:r>
          </a:p>
          <a:p>
            <a:r>
              <a:rPr lang="fr-FR" sz="2800" dirty="0"/>
              <a:t>Le stockage</a:t>
            </a:r>
          </a:p>
          <a:p>
            <a:r>
              <a:rPr lang="fr-FR" sz="2800" dirty="0"/>
              <a:t>Le réseau</a:t>
            </a:r>
          </a:p>
          <a:p>
            <a:r>
              <a:rPr lang="fr-FR" sz="2800" dirty="0"/>
              <a:t>L’obsolescence programmé</a:t>
            </a:r>
          </a:p>
          <a:p>
            <a:endParaRPr lang="fr-FR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54A2E0-C0CD-4E7E-AD74-C16C5F54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66" y="1481667"/>
            <a:ext cx="5046133" cy="50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679EC-F8C7-40C9-BF60-7AA5CACD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336" y="270426"/>
            <a:ext cx="7729728" cy="1188720"/>
          </a:xfrm>
        </p:spPr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F865A-1A34-4168-8548-F26D8216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03" y="1588177"/>
            <a:ext cx="10900664" cy="4355423"/>
          </a:xfrm>
        </p:spPr>
        <p:txBody>
          <a:bodyPr>
            <a:noAutofit/>
          </a:bodyPr>
          <a:lstStyle/>
          <a:p>
            <a:r>
              <a:rPr lang="fr-FR" sz="2800" i="1" dirty="0"/>
              <a:t>la fabrication d'un téléviseur exige d'extraire 2,5 tonnes de matières premières, et génère 350 kg de CO₂</a:t>
            </a:r>
          </a:p>
          <a:p>
            <a:r>
              <a:rPr lang="fr-FR" sz="2800" dirty="0"/>
              <a:t>Chaque année, la consommation de vidéos en streaming émet 300 millions de tonnes de CO2 dans le monde</a:t>
            </a:r>
          </a:p>
          <a:p>
            <a:r>
              <a:rPr lang="fr-FR" sz="2800" i="1" dirty="0"/>
              <a:t>Un centre de stockage moyen a besoin de 400 millions de litres d'eau par an. C'est l'équivalent des besoins de trois hôpitaux en une année</a:t>
            </a:r>
          </a:p>
          <a:p>
            <a:r>
              <a:rPr lang="fr-FR" sz="2800" dirty="0"/>
              <a:t>En 2020, le Haut conseil pour le climat estimait dans un rapport que l'arrivée de la 5G allait générer entre 2,7 et 6,7 millions de tonnes de CO2 en 2030</a:t>
            </a:r>
          </a:p>
        </p:txBody>
      </p:sp>
    </p:spTree>
    <p:extLst>
      <p:ext uri="{BB962C8B-B14F-4D97-AF65-F5344CB8AC3E}">
        <p14:creationId xmlns:p14="http://schemas.microsoft.com/office/powerpoint/2010/main" val="383654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31D8C-CA07-4F70-9DF8-B4675AD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8025"/>
            <a:ext cx="7729728" cy="1188720"/>
          </a:xfrm>
        </p:spPr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38EE5-6F74-4F12-B62F-0767A1BE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70" y="1613577"/>
            <a:ext cx="11239330" cy="4584023"/>
          </a:xfrm>
        </p:spPr>
        <p:txBody>
          <a:bodyPr>
            <a:normAutofit/>
          </a:bodyPr>
          <a:lstStyle/>
          <a:p>
            <a:r>
              <a:rPr lang="fr-FR" sz="2800" b="1" dirty="0"/>
              <a:t>Un e-mail envoyé représente 20 grammes de CO2 consommés</a:t>
            </a:r>
          </a:p>
          <a:p>
            <a:r>
              <a:rPr lang="fr-FR" sz="2800" b="1" dirty="0"/>
              <a:t>la 4G consomme 23 fois plus que le </a:t>
            </a:r>
            <a:r>
              <a:rPr lang="fr-FR" sz="2800" b="1" dirty="0" err="1"/>
              <a:t>Wi-fi</a:t>
            </a:r>
            <a:r>
              <a:rPr lang="fr-FR" sz="2800" dirty="0"/>
              <a:t>.</a:t>
            </a:r>
          </a:p>
          <a:p>
            <a:r>
              <a:rPr lang="fr-FR" sz="2800" dirty="0"/>
              <a:t>l'agence de l'environnement</a:t>
            </a:r>
            <a:r>
              <a:rPr lang="fr-FR" sz="2800" b="1" dirty="0"/>
              <a:t>, a calculé que fabriquer un DVD était moins polluant en CO2 qu'un seul visionnage sur le web.</a:t>
            </a:r>
          </a:p>
          <a:p>
            <a:r>
              <a:rPr lang="fr-FR" sz="2800" b="1" dirty="0"/>
              <a:t>Par exemple, deux recherches sur Google consomment autant d'énergie que de faire bouillir une casserole d'eau pour faire du thé. 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6224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78288-F38A-42A2-BBA3-CECC4A6A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270" y="159546"/>
            <a:ext cx="7729728" cy="1188720"/>
          </a:xfrm>
        </p:spPr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0031D-2750-470A-80C3-FB332DC6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02" y="1655911"/>
            <a:ext cx="11273198" cy="4880356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De </a:t>
            </a:r>
            <a:r>
              <a:rPr lang="fr-FR" sz="2400" b="1" dirty="0"/>
              <a:t>conserver les appareils le plus longtemps possible</a:t>
            </a:r>
            <a:r>
              <a:rPr lang="fr-FR" sz="2400" dirty="0"/>
              <a:t> car plus des 2/3 de la pollution numérique environnementale est due à leur fabrication, </a:t>
            </a:r>
          </a:p>
          <a:p>
            <a:pPr lvl="0"/>
            <a:r>
              <a:rPr lang="fr-FR" sz="2400" dirty="0"/>
              <a:t>D'</a:t>
            </a:r>
            <a:r>
              <a:rPr lang="fr-FR" sz="2400" b="1" dirty="0"/>
              <a:t>utiliser le wifi au lieu de la 4G</a:t>
            </a:r>
            <a:r>
              <a:rPr lang="fr-FR" sz="2400" dirty="0"/>
              <a:t> car celle-ci utilise quatre fois plus d'énergie, </a:t>
            </a:r>
          </a:p>
          <a:p>
            <a:pPr lvl="0"/>
            <a:r>
              <a:rPr lang="fr-FR" sz="2400" dirty="0"/>
              <a:t>(De </a:t>
            </a:r>
            <a:r>
              <a:rPr lang="fr-FR" sz="2400" b="1" dirty="0"/>
              <a:t>débrancher sa boxe wifi tous les soirs</a:t>
            </a:r>
            <a:r>
              <a:rPr lang="fr-FR" sz="2400" dirty="0"/>
              <a:t>. Ce geste permet d'ailleurs d'économiser 80 à 100 euros sur une année.  ) </a:t>
            </a:r>
          </a:p>
          <a:p>
            <a:r>
              <a:rPr lang="fr-FR" sz="2400" b="1" dirty="0"/>
              <a:t>utiliser une tablette ou un ordinateur pendant quatre ans au lieu de deux améliore de 50% son bilan environnemental</a:t>
            </a:r>
          </a:p>
          <a:p>
            <a:r>
              <a:rPr lang="fr-FR" sz="2400" dirty="0"/>
              <a:t>Le stockage des mails est responsable d'</a:t>
            </a:r>
            <a:r>
              <a:rPr lang="fr-FR" sz="2400" b="1" dirty="0"/>
              <a:t>une pollution nommée "dormante"</a:t>
            </a:r>
            <a:r>
              <a:rPr lang="fr-FR" sz="2400" dirty="0"/>
              <a:t>. </a:t>
            </a:r>
            <a:r>
              <a:rPr lang="fr-FR" sz="2400" b="1" dirty="0"/>
              <a:t>Il est donc conseillé de ne garder que ce qui est nécessaire.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173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D83EB-436D-4960-AC41-5FE1D139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5759"/>
            <a:ext cx="7729728" cy="1188720"/>
          </a:xfrm>
        </p:spPr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B648F-B093-4894-BE27-887EE1BC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69" y="1520444"/>
            <a:ext cx="11476398" cy="5041223"/>
          </a:xfrm>
        </p:spPr>
        <p:txBody>
          <a:bodyPr>
            <a:normAutofit/>
          </a:bodyPr>
          <a:lstStyle/>
          <a:p>
            <a:r>
              <a:rPr lang="fr-FR" sz="2400" dirty="0"/>
              <a:t>L'association GreenIT.fr préconise quatre principales mesures de réduction de l'empreinte environnementale du numérique:</a:t>
            </a:r>
          </a:p>
          <a:p>
            <a:pPr lvl="0"/>
            <a:r>
              <a:rPr lang="fr-FR" sz="2400" dirty="0"/>
              <a:t>réduire le nombre d’objets connectés en favorisant leur substitution  ;</a:t>
            </a:r>
          </a:p>
          <a:p>
            <a:pPr lvl="0"/>
            <a:r>
              <a:rPr lang="fr-FR" sz="2400" dirty="0"/>
              <a:t>réduire le nombre d’écran plats en les remplaçant par d’autres dispositifs d’affichage  ;</a:t>
            </a:r>
          </a:p>
          <a:p>
            <a:pPr lvl="0"/>
            <a:r>
              <a:rPr lang="fr-FR" sz="2400" dirty="0"/>
              <a:t>réduire les besoins des services numériques via leur écoconception.</a:t>
            </a:r>
          </a:p>
          <a:p>
            <a:pPr lvl="0"/>
            <a:r>
              <a:rPr lang="fr-FR" sz="2400" dirty="0"/>
              <a:t>remplacer les ordinateurs pour l’utilisation par des tablettes ou smartphones dès que possible et notamment en usage loisir;</a:t>
            </a:r>
          </a:p>
          <a:p>
            <a:pPr lvl="0"/>
            <a:r>
              <a:rPr lang="fr-FR" sz="2400" dirty="0"/>
              <a:t>se renseigner sur la consommation électrique des appareils électroniques au moment de leur achat.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492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6904E-9ED4-4B26-A3B9-8C83783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1892"/>
            <a:ext cx="7729728" cy="1188720"/>
          </a:xfrm>
        </p:spPr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4513C-1A41-4555-95F1-4EA6C042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8" y="1444244"/>
            <a:ext cx="11036131" cy="5261864"/>
          </a:xfrm>
        </p:spPr>
        <p:txBody>
          <a:bodyPr>
            <a:normAutofit/>
          </a:bodyPr>
          <a:lstStyle/>
          <a:p>
            <a:r>
              <a:rPr lang="fr-FR" sz="2800" b="1" dirty="0"/>
              <a:t>3,7 % des émissions totales de gaz à effet de serre dans le monde (2018) serait dues au numérique</a:t>
            </a:r>
          </a:p>
          <a:p>
            <a:r>
              <a:rPr lang="fr-FR" sz="2800" dirty="0"/>
              <a:t>Le numérique serait également à l'origine de 4,2 % de la consommation mondiale d'énergie primaire. </a:t>
            </a:r>
          </a:p>
          <a:p>
            <a:r>
              <a:rPr lang="fr-FR" sz="2800" dirty="0"/>
              <a:t>44 % de ces émissions seraient dues à la fabrication des data centers, des terminaux et des réseaux, puis 56 % seraient dues à leur utilisation. </a:t>
            </a:r>
          </a:p>
          <a:p>
            <a:r>
              <a:rPr lang="fr-FR" sz="2800" b="1" dirty="0"/>
              <a:t>le numérique serait à l’horizon 2040 à l’origine de 24 millions de tonnes équivalent carbone</a:t>
            </a:r>
            <a:r>
              <a:rPr lang="fr-FR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0669525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381</TotalTime>
  <Words>1051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Colis</vt:lpstr>
      <vt:lpstr>La pollution numérique</vt:lpstr>
      <vt:lpstr>sommaire</vt:lpstr>
      <vt:lpstr>définition</vt:lpstr>
      <vt:lpstr>Les causes</vt:lpstr>
      <vt:lpstr>exemple</vt:lpstr>
      <vt:lpstr>exemple</vt:lpstr>
      <vt:lpstr>solution</vt:lpstr>
      <vt:lpstr>solution</vt:lpstr>
      <vt:lpstr>Quelques chiffres</vt:lpstr>
      <vt:lpstr>Quelques chiffres</vt:lpstr>
      <vt:lpstr>En france</vt:lpstr>
      <vt:lpstr>Pas que du négatif sur le numérique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pollution numérique</dc:title>
  <dc:creator>PC6</dc:creator>
  <cp:lastModifiedBy>PC6</cp:lastModifiedBy>
  <cp:revision>13</cp:revision>
  <dcterms:created xsi:type="dcterms:W3CDTF">2022-10-12T06:18:59Z</dcterms:created>
  <dcterms:modified xsi:type="dcterms:W3CDTF">2022-12-13T07:27:21Z</dcterms:modified>
</cp:coreProperties>
</file>