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Code_de_la_propri%C3%A9t%C3%A9_intellectuelle" TargetMode="External"/><Relationship Id="rId2" Type="http://schemas.openxmlformats.org/officeDocument/2006/relationships/hyperlink" Target="https://fr.wikipedia.org/wiki/Droit_fran%C3%A7ais" TargetMode="External"/><Relationship Id="rId1" Type="http://schemas.openxmlformats.org/officeDocument/2006/relationships/slideLayout" Target="../slideLayouts/slideLayout2.xml"/><Relationship Id="rId5" Type="http://schemas.openxmlformats.org/officeDocument/2006/relationships/hyperlink" Target="https://fr.wikipedia.org/wiki/Contenu_libre" TargetMode="External"/><Relationship Id="rId4" Type="http://schemas.openxmlformats.org/officeDocument/2006/relationships/hyperlink" Target="https://fr.wikipedia.org/wiki/Droit_mor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Licence_(juridique)" TargetMode="External"/><Relationship Id="rId3" Type="http://schemas.openxmlformats.org/officeDocument/2006/relationships/hyperlink" Target="https://fr.wikipedia.org/wiki/Image" TargetMode="External"/><Relationship Id="rId7" Type="http://schemas.openxmlformats.org/officeDocument/2006/relationships/hyperlink" Target="https://fr.wikipedia.org/wiki/Libert%C3%A9_d%27expression" TargetMode="External"/><Relationship Id="rId2" Type="http://schemas.openxmlformats.org/officeDocument/2006/relationships/hyperlink" Target="https://fr.wikipedia.org/wiki/%C5%92uvre" TargetMode="External"/><Relationship Id="rId1" Type="http://schemas.openxmlformats.org/officeDocument/2006/relationships/slideLayout" Target="../slideLayouts/slideLayout2.xml"/><Relationship Id="rId6" Type="http://schemas.openxmlformats.org/officeDocument/2006/relationships/hyperlink" Target="https://fr.wikipedia.org/wiki/Logiciels" TargetMode="External"/><Relationship Id="rId5" Type="http://schemas.openxmlformats.org/officeDocument/2006/relationships/hyperlink" Target="https://fr.wikipedia.org/wiki/Musique" TargetMode="External"/><Relationship Id="rId10" Type="http://schemas.openxmlformats.org/officeDocument/2006/relationships/hyperlink" Target="https://fr.wikipedia.org/wiki/Licence_de_libre_diffusion" TargetMode="External"/><Relationship Id="rId4" Type="http://schemas.openxmlformats.org/officeDocument/2006/relationships/hyperlink" Target="https://fr.wikipedia.org/wiki/Texte" TargetMode="External"/><Relationship Id="rId9" Type="http://schemas.openxmlformats.org/officeDocument/2006/relationships/hyperlink" Target="https://fr.wikipedia.org/wiki/Licence_lib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96A3F-C36D-49A4-84DD-B523926EF5BE}"/>
              </a:ext>
            </a:extLst>
          </p:cNvPr>
          <p:cNvSpPr>
            <a:spLocks noGrp="1"/>
          </p:cNvSpPr>
          <p:nvPr>
            <p:ph type="ctrTitle"/>
          </p:nvPr>
        </p:nvSpPr>
        <p:spPr>
          <a:xfrm>
            <a:off x="1464733" y="1430867"/>
            <a:ext cx="9448800" cy="3217333"/>
          </a:xfrm>
        </p:spPr>
        <p:txBody>
          <a:bodyPr>
            <a:normAutofit fontScale="90000"/>
          </a:bodyPr>
          <a:lstStyle/>
          <a:p>
            <a:r>
              <a:rPr lang="fr-FR" dirty="0"/>
              <a:t>Le libre accès </a:t>
            </a:r>
            <a:br>
              <a:rPr lang="fr-FR" dirty="0"/>
            </a:br>
            <a:r>
              <a:rPr lang="fr-FR" dirty="0"/>
              <a:t>la notion de libre de droits</a:t>
            </a:r>
            <a:br>
              <a:rPr lang="fr-FR" dirty="0"/>
            </a:br>
            <a:r>
              <a:rPr lang="fr-FR" dirty="0"/>
              <a:t>la licence libre</a:t>
            </a:r>
            <a:br>
              <a:rPr lang="fr-FR" dirty="0"/>
            </a:br>
            <a:r>
              <a:rPr lang="fr-FR" dirty="0"/>
              <a:t>et l’œuvre libre</a:t>
            </a:r>
          </a:p>
        </p:txBody>
      </p:sp>
    </p:spTree>
    <p:extLst>
      <p:ext uri="{BB962C8B-B14F-4D97-AF65-F5344CB8AC3E}">
        <p14:creationId xmlns:p14="http://schemas.microsoft.com/office/powerpoint/2010/main" val="148377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F8671-84BC-4E70-98CD-1363AB4840EA}"/>
              </a:ext>
            </a:extLst>
          </p:cNvPr>
          <p:cNvSpPr>
            <a:spLocks noGrp="1"/>
          </p:cNvSpPr>
          <p:nvPr>
            <p:ph type="title"/>
          </p:nvPr>
        </p:nvSpPr>
        <p:spPr>
          <a:xfrm>
            <a:off x="1684867" y="815173"/>
            <a:ext cx="8610600" cy="1293028"/>
          </a:xfrm>
        </p:spPr>
        <p:txBody>
          <a:bodyPr/>
          <a:lstStyle/>
          <a:p>
            <a:pPr algn="ctr"/>
            <a:r>
              <a:rPr lang="fr-FR" dirty="0"/>
              <a:t>Le libre accès</a:t>
            </a:r>
          </a:p>
        </p:txBody>
      </p:sp>
      <p:sp>
        <p:nvSpPr>
          <p:cNvPr id="3" name="Espace réservé du contenu 2">
            <a:extLst>
              <a:ext uri="{FF2B5EF4-FFF2-40B4-BE49-F238E27FC236}">
                <a16:creationId xmlns:a16="http://schemas.microsoft.com/office/drawing/2014/main" id="{3465E0C9-CA32-4557-BF56-849601A35897}"/>
              </a:ext>
            </a:extLst>
          </p:cNvPr>
          <p:cNvSpPr>
            <a:spLocks noGrp="1"/>
          </p:cNvSpPr>
          <p:nvPr>
            <p:ph idx="1"/>
          </p:nvPr>
        </p:nvSpPr>
        <p:spPr/>
        <p:txBody>
          <a:bodyPr/>
          <a:lstStyle/>
          <a:p>
            <a:r>
              <a:rPr lang="fr-FR" b="1" dirty="0"/>
              <a:t>accès libre à l’information</a:t>
            </a:r>
            <a:r>
              <a:rPr lang="fr-FR" dirty="0"/>
              <a:t> et une </a:t>
            </a:r>
            <a:r>
              <a:rPr lang="fr-FR" b="1" dirty="0"/>
              <a:t>utilisation sans limites des ressources électroniques</a:t>
            </a:r>
            <a:r>
              <a:rPr lang="fr-FR" dirty="0"/>
              <a:t>.</a:t>
            </a:r>
          </a:p>
          <a:p>
            <a:r>
              <a:rPr lang="fr-FR" dirty="0"/>
              <a:t>Une publication est considérée en libre accès si :</a:t>
            </a:r>
          </a:p>
          <a:p>
            <a:pPr lvl="0"/>
            <a:r>
              <a:rPr lang="fr-FR" dirty="0"/>
              <a:t>Son contenu est universel et accessible sans restrictions et sans coûts pour le lecteur;</a:t>
            </a:r>
          </a:p>
          <a:p>
            <a:pPr lvl="0"/>
            <a:r>
              <a:rPr lang="fr-FR" dirty="0"/>
              <a:t>L’auteur ou le titulaire des droits d’auteur accorde irrévocablement à tous les utilisateurs le droit d’utiliser, de copier ou de distribuer l’article pour une période indéfinie et à condition que son nom soit dûment mentionné ;</a:t>
            </a:r>
          </a:p>
          <a:p>
            <a:pPr lvl="0"/>
            <a:r>
              <a:rPr lang="fr-FR" dirty="0"/>
              <a:t>La publication est immédiatement déposée, dans sa totalité ou dans un format électronique adéquat, sur au moins une archive ouverte reconnue internationalement et dédiée au libre accès.</a:t>
            </a:r>
          </a:p>
          <a:p>
            <a:endParaRPr lang="fr-FR" dirty="0"/>
          </a:p>
        </p:txBody>
      </p:sp>
    </p:spTree>
    <p:extLst>
      <p:ext uri="{BB962C8B-B14F-4D97-AF65-F5344CB8AC3E}">
        <p14:creationId xmlns:p14="http://schemas.microsoft.com/office/powerpoint/2010/main" val="32125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FD43F-036E-41A2-AACE-9020E0F0E533}"/>
              </a:ext>
            </a:extLst>
          </p:cNvPr>
          <p:cNvSpPr>
            <a:spLocks noGrp="1"/>
          </p:cNvSpPr>
          <p:nvPr>
            <p:ph type="title"/>
          </p:nvPr>
        </p:nvSpPr>
        <p:spPr/>
        <p:txBody>
          <a:bodyPr/>
          <a:lstStyle/>
          <a:p>
            <a:pPr algn="ctr"/>
            <a:r>
              <a:rPr lang="fr-FR" dirty="0"/>
              <a:t>Libre de droits</a:t>
            </a:r>
          </a:p>
        </p:txBody>
      </p:sp>
      <p:sp>
        <p:nvSpPr>
          <p:cNvPr id="3" name="Espace réservé du contenu 2">
            <a:extLst>
              <a:ext uri="{FF2B5EF4-FFF2-40B4-BE49-F238E27FC236}">
                <a16:creationId xmlns:a16="http://schemas.microsoft.com/office/drawing/2014/main" id="{C929B0CE-ACAD-4D8B-9FE2-0FB0D33DC103}"/>
              </a:ext>
            </a:extLst>
          </p:cNvPr>
          <p:cNvSpPr>
            <a:spLocks noGrp="1"/>
          </p:cNvSpPr>
          <p:nvPr>
            <p:ph idx="1"/>
          </p:nvPr>
        </p:nvSpPr>
        <p:spPr/>
        <p:txBody>
          <a:bodyPr>
            <a:normAutofit fontScale="92500" lnSpcReduction="10000"/>
          </a:bodyPr>
          <a:lstStyle/>
          <a:p>
            <a:r>
              <a:rPr lang="fr-FR" b="1" dirty="0"/>
              <a:t>Libre de droits</a:t>
            </a:r>
            <a:r>
              <a:rPr lang="fr-FR" dirty="0"/>
              <a:t> est un type de licence qui permet l'utilisation d'une ressource avec des restrictions limitées sur l'utilisation et le paiement initial chiffre extrêmement faible.</a:t>
            </a:r>
          </a:p>
          <a:p>
            <a:r>
              <a:rPr lang="fr-FR" dirty="0"/>
              <a:t>En conséquence, la mention « libre de droits » ne signifie pas que l’utilisation d’un contenu est exempte de toute condition ou précaution.</a:t>
            </a:r>
          </a:p>
          <a:p>
            <a:r>
              <a:rPr lang="fr-FR" dirty="0"/>
              <a:t>La notion de contenus « libres de droits » doit donc être distinguée de celle des contenus placés sous licences libres, notamment les Creative Commons.</a:t>
            </a:r>
          </a:p>
          <a:p>
            <a:r>
              <a:rPr lang="fr-FR" dirty="0"/>
              <a:t>En </a:t>
            </a:r>
            <a:r>
              <a:rPr lang="fr-FR" dirty="0">
                <a:hlinkClick r:id="rId2" tooltip="Droit français"/>
              </a:rPr>
              <a:t>droit français</a:t>
            </a:r>
            <a:r>
              <a:rPr lang="fr-FR" dirty="0"/>
              <a:t>, et en termes strictement juridiques, la notion « libre de droits » n'existe pas. Cette appellation reste manifestement contraire au </a:t>
            </a:r>
            <a:r>
              <a:rPr lang="fr-FR" dirty="0">
                <a:hlinkClick r:id="rId3" tooltip="Code de la propriété intellectuelle"/>
              </a:rPr>
              <a:t>code de la propriété intellectuelle</a:t>
            </a:r>
            <a:r>
              <a:rPr lang="fr-FR" dirty="0"/>
              <a:t> , notamment le </a:t>
            </a:r>
            <a:r>
              <a:rPr lang="fr-FR" dirty="0">
                <a:hlinkClick r:id="rId4" tooltip="Droit moral"/>
              </a:rPr>
              <a:t>droit moral</a:t>
            </a:r>
            <a:r>
              <a:rPr lang="fr-FR" dirty="0"/>
              <a:t> concernant l'œuvre reste inaccessible.</a:t>
            </a:r>
          </a:p>
          <a:p>
            <a:r>
              <a:rPr lang="fr-FR" dirty="0"/>
              <a:t>Elle se distingue de la notion de </a:t>
            </a:r>
            <a:r>
              <a:rPr lang="fr-FR" dirty="0">
                <a:hlinkClick r:id="rId5" tooltip="Contenu libre"/>
              </a:rPr>
              <a:t>contenu libre</a:t>
            </a:r>
            <a:r>
              <a:rPr lang="fr-FR" dirty="0"/>
              <a:t> car les œuvres concernées ne peuvent pas forcément être redistribuées légalement à des tiers, que ce soit à titre gratuit ou payant. Les conditions varient selon le contrat établi.</a:t>
            </a:r>
          </a:p>
        </p:txBody>
      </p:sp>
    </p:spTree>
    <p:extLst>
      <p:ext uri="{BB962C8B-B14F-4D97-AF65-F5344CB8AC3E}">
        <p14:creationId xmlns:p14="http://schemas.microsoft.com/office/powerpoint/2010/main" val="161481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28D4D-69C8-4E0A-9C49-3649D670C423}"/>
              </a:ext>
            </a:extLst>
          </p:cNvPr>
          <p:cNvSpPr>
            <a:spLocks noGrp="1"/>
          </p:cNvSpPr>
          <p:nvPr>
            <p:ph type="title"/>
          </p:nvPr>
        </p:nvSpPr>
        <p:spPr/>
        <p:txBody>
          <a:bodyPr/>
          <a:lstStyle/>
          <a:p>
            <a:pPr algn="ctr"/>
            <a:r>
              <a:rPr lang="fr-FR" dirty="0"/>
              <a:t>Licence libre </a:t>
            </a:r>
          </a:p>
        </p:txBody>
      </p:sp>
      <p:sp>
        <p:nvSpPr>
          <p:cNvPr id="3" name="Espace réservé du contenu 2">
            <a:extLst>
              <a:ext uri="{FF2B5EF4-FFF2-40B4-BE49-F238E27FC236}">
                <a16:creationId xmlns:a16="http://schemas.microsoft.com/office/drawing/2014/main" id="{6C6163A3-F8F9-4DF2-9BB8-5F31183FF74E}"/>
              </a:ext>
            </a:extLst>
          </p:cNvPr>
          <p:cNvSpPr>
            <a:spLocks noGrp="1"/>
          </p:cNvSpPr>
          <p:nvPr>
            <p:ph idx="1"/>
          </p:nvPr>
        </p:nvSpPr>
        <p:spPr/>
        <p:txBody>
          <a:bodyPr>
            <a:normAutofit fontScale="92500" lnSpcReduction="10000"/>
          </a:bodyPr>
          <a:lstStyle/>
          <a:p>
            <a:r>
              <a:rPr lang="fr-FR" dirty="0"/>
              <a:t>Une </a:t>
            </a:r>
            <a:r>
              <a:rPr lang="fr-FR" b="1" dirty="0"/>
              <a:t>licence libre</a:t>
            </a:r>
            <a:r>
              <a:rPr lang="fr-FR" dirty="0"/>
              <a:t> ne signifie pas que toute utilisation est possible sans condition. Ainsi, l’attribution de l’œuvre à son auteur reste dans tous les cas indispensable. Certaines licences libres n'autorisent pas, par exemple, les utilisations commerciales.</a:t>
            </a:r>
          </a:p>
          <a:p>
            <a:r>
              <a:rPr lang="fr-FR" dirty="0"/>
              <a:t>En outre, certaines licences dites « copyleft » imposent que les contributions des tiers au contenu (modification, amélioration, œuvre dérivée) respectent les mêmes conditions de licence (notion de partage à l’identique).</a:t>
            </a:r>
          </a:p>
          <a:p>
            <a:r>
              <a:rPr lang="fr-FR" dirty="0"/>
              <a:t>Les conditions d'utilisation des contenus fixées par la licence doivent donc faire l'objet d'une attention particulière et être respectées strictement.</a:t>
            </a:r>
          </a:p>
          <a:p>
            <a:r>
              <a:rPr lang="fr-FR" dirty="0"/>
              <a:t>Avant toute utilisation ou modification d’un contenu sous licence libre, il convient de bien vérifier les droits effectivement accordés par la licence et les usages autorisés.</a:t>
            </a:r>
          </a:p>
          <a:p>
            <a:r>
              <a:rPr lang="fr-FR" dirty="0"/>
              <a:t> De même, pour placer un contenu sous licence libre, il faut vérifier que les éléments antérieurs, utilisées le cas échéant pour élaborer ce contenu (briques logicielles, photographies, textes…), ont été placés sous une licence compatible avec la licence envisagée.</a:t>
            </a:r>
          </a:p>
          <a:p>
            <a:endParaRPr lang="fr-FR" dirty="0"/>
          </a:p>
          <a:p>
            <a:endParaRPr lang="fr-FR" dirty="0"/>
          </a:p>
        </p:txBody>
      </p:sp>
    </p:spTree>
    <p:extLst>
      <p:ext uri="{BB962C8B-B14F-4D97-AF65-F5344CB8AC3E}">
        <p14:creationId xmlns:p14="http://schemas.microsoft.com/office/powerpoint/2010/main" val="421870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B077DC-9EA3-4407-A67F-C2EE2EC529FC}"/>
              </a:ext>
            </a:extLst>
          </p:cNvPr>
          <p:cNvSpPr>
            <a:spLocks noGrp="1"/>
          </p:cNvSpPr>
          <p:nvPr>
            <p:ph type="title"/>
          </p:nvPr>
        </p:nvSpPr>
        <p:spPr/>
        <p:txBody>
          <a:bodyPr/>
          <a:lstStyle/>
          <a:p>
            <a:pPr algn="ctr"/>
            <a:r>
              <a:rPr lang="fr-FR" dirty="0"/>
              <a:t>L’œuvre libre</a:t>
            </a:r>
          </a:p>
        </p:txBody>
      </p:sp>
      <p:sp>
        <p:nvSpPr>
          <p:cNvPr id="3" name="Espace réservé du contenu 2">
            <a:extLst>
              <a:ext uri="{FF2B5EF4-FFF2-40B4-BE49-F238E27FC236}">
                <a16:creationId xmlns:a16="http://schemas.microsoft.com/office/drawing/2014/main" id="{20A343CF-3BD6-483F-A6A2-AAF2E919B7AB}"/>
              </a:ext>
            </a:extLst>
          </p:cNvPr>
          <p:cNvSpPr>
            <a:spLocks noGrp="1"/>
          </p:cNvSpPr>
          <p:nvPr>
            <p:ph idx="1"/>
          </p:nvPr>
        </p:nvSpPr>
        <p:spPr/>
        <p:txBody>
          <a:bodyPr>
            <a:normAutofit fontScale="92500" lnSpcReduction="10000"/>
          </a:bodyPr>
          <a:lstStyle/>
          <a:p>
            <a:r>
              <a:rPr lang="fr-FR" dirty="0"/>
              <a:t>Une </a:t>
            </a:r>
            <a:r>
              <a:rPr lang="fr-FR" b="1" dirty="0"/>
              <a:t>œuvre libre</a:t>
            </a:r>
            <a:r>
              <a:rPr lang="fr-FR" dirty="0"/>
              <a:t>, ou </a:t>
            </a:r>
            <a:r>
              <a:rPr lang="fr-FR" b="1" dirty="0"/>
              <a:t>contenu libre</a:t>
            </a:r>
            <a:r>
              <a:rPr lang="fr-FR" dirty="0"/>
              <a:t>, est une </a:t>
            </a:r>
            <a:r>
              <a:rPr lang="fr-FR" u="sng" dirty="0">
                <a:hlinkClick r:id="rId2" tooltip="Œuvre"/>
              </a:rPr>
              <a:t>œuvre de l'esprit</a:t>
            </a:r>
            <a:r>
              <a:rPr lang="fr-FR" dirty="0"/>
              <a:t> (ce qui implique sa soumission au droit d'auteur) dont la diffusion et la modification sont libres. Ces œuvres sont notamment des </a:t>
            </a:r>
            <a:r>
              <a:rPr lang="fr-FR" u="sng" dirty="0">
                <a:hlinkClick r:id="rId3" tooltip="Image"/>
              </a:rPr>
              <a:t>images</a:t>
            </a:r>
            <a:r>
              <a:rPr lang="fr-FR" dirty="0"/>
              <a:t>, des </a:t>
            </a:r>
            <a:r>
              <a:rPr lang="fr-FR" u="sng" dirty="0">
                <a:hlinkClick r:id="rId4" tooltip="Texte"/>
              </a:rPr>
              <a:t>textes</a:t>
            </a:r>
            <a:r>
              <a:rPr lang="fr-FR" dirty="0"/>
              <a:t>, de la </a:t>
            </a:r>
            <a:r>
              <a:rPr lang="fr-FR" u="sng" dirty="0">
                <a:hlinkClick r:id="rId5" tooltip="Musique"/>
              </a:rPr>
              <a:t>musique</a:t>
            </a:r>
            <a:r>
              <a:rPr lang="fr-FR" dirty="0"/>
              <a:t> et des </a:t>
            </a:r>
            <a:r>
              <a:rPr lang="fr-FR" u="sng" dirty="0">
                <a:hlinkClick r:id="rId6" tooltip="Logiciels"/>
              </a:rPr>
              <a:t>logiciels</a:t>
            </a:r>
            <a:r>
              <a:rPr lang="fr-FR" dirty="0"/>
              <a:t> dont chacun peut distribuer autant de copies qu'il le souhaite, et aussi les modifier pour les améliorer. La notion d'œuvre libre assure donc la </a:t>
            </a:r>
            <a:r>
              <a:rPr lang="fr-FR" u="sng" dirty="0">
                <a:hlinkClick r:id="rId7" tooltip="Liberté d'expression"/>
              </a:rPr>
              <a:t>liberté d'expression</a:t>
            </a:r>
            <a:r>
              <a:rPr lang="fr-FR" dirty="0"/>
              <a:t>, seulement dans la mesure où elle permet la liberté de diffusion et de modification des informations contenues dans les œuvres et, le cas échéant, la commercialisation.</a:t>
            </a:r>
          </a:p>
          <a:p>
            <a:r>
              <a:rPr lang="fr-FR" dirty="0"/>
              <a:t>Les droits sont accordés par les auteurs dans une </a:t>
            </a:r>
            <a:r>
              <a:rPr lang="fr-FR" u="sng" dirty="0">
                <a:hlinkClick r:id="rId8" tooltip="Licence (juridique)"/>
              </a:rPr>
              <a:t>licence</a:t>
            </a:r>
            <a:r>
              <a:rPr lang="fr-FR" dirty="0"/>
              <a:t> associée au document dite </a:t>
            </a:r>
            <a:r>
              <a:rPr lang="fr-FR" i="1" u="sng" dirty="0">
                <a:hlinkClick r:id="rId9" tooltip="Licence libre"/>
              </a:rPr>
              <a:t>licence libre</a:t>
            </a:r>
            <a:r>
              <a:rPr lang="fr-FR" dirty="0"/>
              <a:t> ou </a:t>
            </a:r>
            <a:r>
              <a:rPr lang="fr-FR" i="1" u="sng" dirty="0">
                <a:hlinkClick r:id="rId10" tooltip="Licence de libre diffusion"/>
              </a:rPr>
              <a:t>licence de libre diffusion</a:t>
            </a:r>
            <a:r>
              <a:rPr lang="fr-FR" dirty="0"/>
              <a:t>, ces dernières étant également appelées </a:t>
            </a:r>
            <a:r>
              <a:rPr lang="fr-FR" i="1" dirty="0"/>
              <a:t>licence ouverte</a:t>
            </a:r>
            <a:r>
              <a:rPr lang="fr-FR" dirty="0"/>
              <a:t>, en fonction des droits cédés. </a:t>
            </a:r>
            <a:r>
              <a:rPr lang="fr-FR"/>
              <a:t>Ces libertés de l'utilisateur vis-à-vis des œuvres (usage, étude, modification, diffusion) sont souvent associées à des obligations (citer l'auteur original, maintenir la licence originale) ou des </a:t>
            </a:r>
            <a:r>
              <a:rPr lang="fr-FR" i="1"/>
              <a:t>restrictions</a:t>
            </a:r>
            <a:r>
              <a:rPr lang="fr-FR"/>
              <a:t> (pas d'usage commercial, interdiction de certains médias) choisies par l'auteur.</a:t>
            </a:r>
          </a:p>
          <a:p>
            <a:endParaRPr lang="fr-FR"/>
          </a:p>
        </p:txBody>
      </p:sp>
    </p:spTree>
    <p:extLst>
      <p:ext uri="{BB962C8B-B14F-4D97-AF65-F5344CB8AC3E}">
        <p14:creationId xmlns:p14="http://schemas.microsoft.com/office/powerpoint/2010/main" val="3505901923"/>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13</TotalTime>
  <Words>699</Words>
  <Application>Microsoft Office PowerPoint</Application>
  <PresentationFormat>Grand écran</PresentationFormat>
  <Paragraphs>22</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Century Gothic</vt:lpstr>
      <vt:lpstr>Traînée de condensation</vt:lpstr>
      <vt:lpstr>Le libre accès  la notion de libre de droits la licence libre et l’œuvre libre</vt:lpstr>
      <vt:lpstr>Le libre accès</vt:lpstr>
      <vt:lpstr>Libre de droits</vt:lpstr>
      <vt:lpstr>Licence libre </vt:lpstr>
      <vt:lpstr>L’œuvre libre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la notion de libre de droits et la licence libre</dc:title>
  <dc:creator>PC6</dc:creator>
  <cp:lastModifiedBy>PC6</cp:lastModifiedBy>
  <cp:revision>3</cp:revision>
  <dcterms:created xsi:type="dcterms:W3CDTF">2022-10-13T13:56:47Z</dcterms:created>
  <dcterms:modified xsi:type="dcterms:W3CDTF">2022-10-13T14:25:05Z</dcterms:modified>
</cp:coreProperties>
</file>