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10/4/2022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10/4/2022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10/4/2022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10/4/2022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10/4/2022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r.wikipedia.org/wiki/Firefox" TargetMode="External"/><Relationship Id="rId2" Type="http://schemas.openxmlformats.org/officeDocument/2006/relationships/hyperlink" Target="https://fr.wikipedia.org/wiki/Multilingu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linkedin.com/premium/products/?indexIntentType=explore&amp;intentType=explore"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57A5FE-C75A-4AE1-B0D6-52C693204FE5}"/>
              </a:ext>
            </a:extLst>
          </p:cNvPr>
          <p:cNvSpPr>
            <a:spLocks noGrp="1"/>
          </p:cNvSpPr>
          <p:nvPr>
            <p:ph type="ctrTitle"/>
          </p:nvPr>
        </p:nvSpPr>
        <p:spPr/>
        <p:txBody>
          <a:bodyPr/>
          <a:lstStyle/>
          <a:p>
            <a:r>
              <a:rPr lang="fr-FR" dirty="0"/>
              <a:t>LinkedIn</a:t>
            </a:r>
          </a:p>
        </p:txBody>
      </p:sp>
    </p:spTree>
    <p:extLst>
      <p:ext uri="{BB962C8B-B14F-4D97-AF65-F5344CB8AC3E}">
        <p14:creationId xmlns:p14="http://schemas.microsoft.com/office/powerpoint/2010/main" val="60329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3B0963-CB9C-465F-8596-F0FEA5334FBB}"/>
              </a:ext>
            </a:extLst>
          </p:cNvPr>
          <p:cNvSpPr>
            <a:spLocks noGrp="1"/>
          </p:cNvSpPr>
          <p:nvPr>
            <p:ph type="title"/>
          </p:nvPr>
        </p:nvSpPr>
        <p:spPr/>
        <p:txBody>
          <a:bodyPr/>
          <a:lstStyle/>
          <a:p>
            <a:pPr algn="ctr"/>
            <a:r>
              <a:rPr lang="fr-FR" dirty="0"/>
              <a:t>partenariat</a:t>
            </a:r>
          </a:p>
        </p:txBody>
      </p:sp>
      <p:sp>
        <p:nvSpPr>
          <p:cNvPr id="3" name="Espace réservé du contenu 2">
            <a:extLst>
              <a:ext uri="{FF2B5EF4-FFF2-40B4-BE49-F238E27FC236}">
                <a16:creationId xmlns:a16="http://schemas.microsoft.com/office/drawing/2014/main" id="{A7ADCFE5-CDF0-4FC3-9CF0-44753282D3E4}"/>
              </a:ext>
            </a:extLst>
          </p:cNvPr>
          <p:cNvSpPr>
            <a:spLocks noGrp="1"/>
          </p:cNvSpPr>
          <p:nvPr>
            <p:ph idx="1"/>
          </p:nvPr>
        </p:nvSpPr>
        <p:spPr/>
        <p:txBody>
          <a:bodyPr>
            <a:normAutofit/>
          </a:bodyPr>
          <a:lstStyle/>
          <a:p>
            <a:r>
              <a:rPr lang="fr-FR" sz="2400" dirty="0">
                <a:effectLst>
                  <a:outerShdw blurRad="38100" dist="19050" dir="2700000" algn="tl">
                    <a:schemeClr val="dk1">
                      <a:alpha val="40000"/>
                    </a:schemeClr>
                  </a:outerShdw>
                </a:effectLst>
              </a:rPr>
              <a:t>New York times</a:t>
            </a:r>
            <a:endParaRPr lang="fr-FR" sz="2400" dirty="0"/>
          </a:p>
          <a:p>
            <a:r>
              <a:rPr lang="fr-FR" sz="2400" dirty="0">
                <a:effectLst>
                  <a:outerShdw blurRad="38100" dist="19050" dir="2700000" algn="tl">
                    <a:schemeClr val="dk1">
                      <a:alpha val="40000"/>
                    </a:schemeClr>
                  </a:outerShdw>
                </a:effectLst>
              </a:rPr>
              <a:t>Business Week</a:t>
            </a:r>
            <a:endParaRPr lang="fr-FR" sz="2400" dirty="0"/>
          </a:p>
          <a:p>
            <a:r>
              <a:rPr lang="fr-FR" sz="2400" dirty="0" err="1">
                <a:effectLst>
                  <a:outerShdw blurRad="38100" dist="19050" dir="2700000" algn="tl">
                    <a:schemeClr val="dk1">
                      <a:alpha val="40000"/>
                    </a:schemeClr>
                  </a:outerShdw>
                </a:effectLst>
              </a:rPr>
              <a:t>Cnbc</a:t>
            </a:r>
            <a:endParaRPr lang="fr-FR" sz="2400" dirty="0"/>
          </a:p>
          <a:p>
            <a:r>
              <a:rPr lang="fr-FR" sz="2400" dirty="0">
                <a:effectLst>
                  <a:outerShdw blurRad="38100" dist="19050" dir="2700000" algn="tl">
                    <a:schemeClr val="dk1">
                      <a:alpha val="40000"/>
                    </a:schemeClr>
                  </a:outerShdw>
                </a:effectLst>
              </a:rPr>
              <a:t>Apec(association pour l’emploi des cadres) en </a:t>
            </a:r>
            <a:r>
              <a:rPr lang="fr-FR" sz="2400" dirty="0" err="1">
                <a:effectLst>
                  <a:outerShdw blurRad="38100" dist="19050" dir="2700000" algn="tl">
                    <a:schemeClr val="dk1">
                      <a:alpha val="40000"/>
                    </a:schemeClr>
                  </a:outerShdw>
                </a:effectLst>
              </a:rPr>
              <a:t>france</a:t>
            </a:r>
            <a:endParaRPr lang="fr-FR" sz="2400" dirty="0"/>
          </a:p>
        </p:txBody>
      </p:sp>
    </p:spTree>
    <p:extLst>
      <p:ext uri="{BB962C8B-B14F-4D97-AF65-F5344CB8AC3E}">
        <p14:creationId xmlns:p14="http://schemas.microsoft.com/office/powerpoint/2010/main" val="4107124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BA495-91B8-4306-B2D3-ACED01666008}"/>
              </a:ext>
            </a:extLst>
          </p:cNvPr>
          <p:cNvSpPr>
            <a:spLocks noGrp="1"/>
          </p:cNvSpPr>
          <p:nvPr>
            <p:ph type="title"/>
          </p:nvPr>
        </p:nvSpPr>
        <p:spPr/>
        <p:txBody>
          <a:bodyPr/>
          <a:lstStyle/>
          <a:p>
            <a:pPr algn="ctr"/>
            <a:r>
              <a:rPr lang="fr-FR" dirty="0"/>
              <a:t>source</a:t>
            </a:r>
          </a:p>
        </p:txBody>
      </p:sp>
      <p:sp>
        <p:nvSpPr>
          <p:cNvPr id="3" name="Espace réservé du contenu 2">
            <a:extLst>
              <a:ext uri="{FF2B5EF4-FFF2-40B4-BE49-F238E27FC236}">
                <a16:creationId xmlns:a16="http://schemas.microsoft.com/office/drawing/2014/main" id="{E3AFEB70-FE54-4FE7-9900-E4EC71D4661A}"/>
              </a:ext>
            </a:extLst>
          </p:cNvPr>
          <p:cNvSpPr>
            <a:spLocks noGrp="1"/>
          </p:cNvSpPr>
          <p:nvPr>
            <p:ph idx="1"/>
          </p:nvPr>
        </p:nvSpPr>
        <p:spPr/>
        <p:txBody>
          <a:bodyPr>
            <a:normAutofit/>
          </a:bodyPr>
          <a:lstStyle/>
          <a:p>
            <a:r>
              <a:rPr lang="fr-FR" sz="2400" dirty="0" err="1"/>
              <a:t>Wikipedia</a:t>
            </a:r>
            <a:endParaRPr lang="fr-FR" sz="2400" dirty="0"/>
          </a:p>
          <a:p>
            <a:r>
              <a:rPr lang="fr-FR" sz="2400" dirty="0"/>
              <a:t>Metricool.com</a:t>
            </a:r>
          </a:p>
        </p:txBody>
      </p:sp>
    </p:spTree>
    <p:extLst>
      <p:ext uri="{BB962C8B-B14F-4D97-AF65-F5344CB8AC3E}">
        <p14:creationId xmlns:p14="http://schemas.microsoft.com/office/powerpoint/2010/main" val="3980863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EF391D-3FFE-4648-A890-F853FD38EDF5}"/>
              </a:ext>
            </a:extLst>
          </p:cNvPr>
          <p:cNvSpPr>
            <a:spLocks noGrp="1"/>
          </p:cNvSpPr>
          <p:nvPr>
            <p:ph type="title"/>
          </p:nvPr>
        </p:nvSpPr>
        <p:spPr>
          <a:xfrm>
            <a:off x="1371600" y="355600"/>
            <a:ext cx="9601200" cy="1278466"/>
          </a:xfrm>
        </p:spPr>
        <p:txBody>
          <a:bodyPr/>
          <a:lstStyle/>
          <a:p>
            <a:pPr algn="ctr"/>
            <a:r>
              <a:rPr lang="fr-FR" dirty="0"/>
              <a:t>sommaire</a:t>
            </a:r>
          </a:p>
        </p:txBody>
      </p:sp>
      <p:sp>
        <p:nvSpPr>
          <p:cNvPr id="3" name="Espace réservé du contenu 2">
            <a:extLst>
              <a:ext uri="{FF2B5EF4-FFF2-40B4-BE49-F238E27FC236}">
                <a16:creationId xmlns:a16="http://schemas.microsoft.com/office/drawing/2014/main" id="{C39BFDC5-B8F7-4753-8BF8-B37CA2891B6A}"/>
              </a:ext>
            </a:extLst>
          </p:cNvPr>
          <p:cNvSpPr>
            <a:spLocks noGrp="1"/>
          </p:cNvSpPr>
          <p:nvPr>
            <p:ph idx="1"/>
          </p:nvPr>
        </p:nvSpPr>
        <p:spPr>
          <a:xfrm>
            <a:off x="1219200" y="1735667"/>
            <a:ext cx="9601200" cy="5054599"/>
          </a:xfrm>
        </p:spPr>
        <p:txBody>
          <a:bodyPr>
            <a:normAutofit/>
          </a:bodyPr>
          <a:lstStyle/>
          <a:p>
            <a:r>
              <a:rPr lang="fr-FR" sz="2400" dirty="0"/>
              <a:t>Origine</a:t>
            </a:r>
          </a:p>
          <a:p>
            <a:r>
              <a:rPr lang="fr-FR" sz="2400" dirty="0"/>
              <a:t>Qu’est-ce que c’est ?</a:t>
            </a:r>
          </a:p>
          <a:p>
            <a:r>
              <a:rPr lang="fr-FR" sz="2400" dirty="0"/>
              <a:t>Fonctionnement</a:t>
            </a:r>
          </a:p>
          <a:p>
            <a:r>
              <a:rPr lang="fr-FR" sz="2400" dirty="0"/>
              <a:t>algorithme</a:t>
            </a:r>
          </a:p>
          <a:p>
            <a:r>
              <a:rPr lang="fr-FR" sz="2400" dirty="0"/>
              <a:t>Fonctionnalité</a:t>
            </a:r>
          </a:p>
          <a:p>
            <a:r>
              <a:rPr lang="fr-FR" sz="2400" dirty="0"/>
              <a:t>Abonnement</a:t>
            </a:r>
          </a:p>
          <a:p>
            <a:r>
              <a:rPr lang="fr-FR" sz="2400" dirty="0"/>
              <a:t>Quelque statistique</a:t>
            </a:r>
          </a:p>
          <a:p>
            <a:r>
              <a:rPr lang="fr-FR" sz="2400" dirty="0"/>
              <a:t>Partenariat</a:t>
            </a:r>
          </a:p>
          <a:p>
            <a:r>
              <a:rPr lang="fr-FR" sz="2400" dirty="0"/>
              <a:t>source</a:t>
            </a:r>
          </a:p>
          <a:p>
            <a:endParaRPr lang="fr-FR" sz="2400" dirty="0"/>
          </a:p>
          <a:p>
            <a:endParaRPr lang="fr-FR" sz="2400" dirty="0"/>
          </a:p>
        </p:txBody>
      </p:sp>
      <p:pic>
        <p:nvPicPr>
          <p:cNvPr id="6" name="Espace réservé du contenu 3">
            <a:extLst>
              <a:ext uri="{FF2B5EF4-FFF2-40B4-BE49-F238E27FC236}">
                <a16:creationId xmlns:a16="http://schemas.microsoft.com/office/drawing/2014/main" id="{FD3867AA-F69D-40E7-A5AF-A882F8C6F3A6}"/>
              </a:ext>
            </a:extLst>
          </p:cNvPr>
          <p:cNvPicPr>
            <a:picLocks noChangeAspect="1"/>
          </p:cNvPicPr>
          <p:nvPr/>
        </p:nvPicPr>
        <p:blipFill>
          <a:blip r:embed="rId2"/>
          <a:stretch>
            <a:fillRect/>
          </a:stretch>
        </p:blipFill>
        <p:spPr>
          <a:xfrm>
            <a:off x="5050080" y="2311399"/>
            <a:ext cx="6753398" cy="3522133"/>
          </a:xfrm>
          <a:prstGeom prst="rect">
            <a:avLst/>
          </a:prstGeom>
        </p:spPr>
      </p:pic>
    </p:spTree>
    <p:extLst>
      <p:ext uri="{BB962C8B-B14F-4D97-AF65-F5344CB8AC3E}">
        <p14:creationId xmlns:p14="http://schemas.microsoft.com/office/powerpoint/2010/main" val="37328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3A1928-9FF9-4476-80E4-4CF7714CF755}"/>
              </a:ext>
            </a:extLst>
          </p:cNvPr>
          <p:cNvSpPr>
            <a:spLocks noGrp="1"/>
          </p:cNvSpPr>
          <p:nvPr>
            <p:ph type="title"/>
          </p:nvPr>
        </p:nvSpPr>
        <p:spPr/>
        <p:txBody>
          <a:bodyPr/>
          <a:lstStyle/>
          <a:p>
            <a:pPr algn="ctr"/>
            <a:r>
              <a:rPr lang="fr-FR" dirty="0"/>
              <a:t>Origine</a:t>
            </a:r>
          </a:p>
        </p:txBody>
      </p:sp>
      <p:sp>
        <p:nvSpPr>
          <p:cNvPr id="3" name="Espace réservé du contenu 2">
            <a:extLst>
              <a:ext uri="{FF2B5EF4-FFF2-40B4-BE49-F238E27FC236}">
                <a16:creationId xmlns:a16="http://schemas.microsoft.com/office/drawing/2014/main" id="{DD3FDC75-CBA1-4181-83A9-CE45CAFC7F95}"/>
              </a:ext>
            </a:extLst>
          </p:cNvPr>
          <p:cNvSpPr>
            <a:spLocks noGrp="1"/>
          </p:cNvSpPr>
          <p:nvPr>
            <p:ph idx="1"/>
          </p:nvPr>
        </p:nvSpPr>
        <p:spPr/>
        <p:txBody>
          <a:bodyPr/>
          <a:lstStyle/>
          <a:p>
            <a:r>
              <a:rPr lang="fr-FR" sz="2400" dirty="0"/>
              <a:t>crée en 2002 et lancé en 2003 en Californie a </a:t>
            </a:r>
            <a:r>
              <a:rPr lang="fr-FR" sz="2400" dirty="0" err="1"/>
              <a:t>Mountain</a:t>
            </a:r>
            <a:r>
              <a:rPr lang="fr-FR" sz="2400" dirty="0"/>
              <a:t> </a:t>
            </a:r>
            <a:r>
              <a:rPr lang="fr-FR" sz="2400" dirty="0" err="1"/>
              <a:t>View</a:t>
            </a:r>
            <a:r>
              <a:rPr lang="fr-FR" sz="2400" dirty="0"/>
              <a:t> par Reid Hoffman et Allen Blue.</a:t>
            </a:r>
          </a:p>
          <a:p>
            <a:r>
              <a:rPr lang="fr-FR" sz="2400" dirty="0"/>
              <a:t>Racheté le 13 juin 2016 par Microsoft a 23,4 milliards d’euros</a:t>
            </a:r>
          </a:p>
          <a:p>
            <a:r>
              <a:rPr lang="fr-FR" sz="2400" dirty="0"/>
              <a:t>Jeff Weiner PDG depuis juin 2009</a:t>
            </a:r>
          </a:p>
          <a:p>
            <a:r>
              <a:rPr lang="fr-FR" sz="2400" dirty="0"/>
              <a:t>Fabienne </a:t>
            </a:r>
            <a:r>
              <a:rPr lang="fr-FR" sz="2400" dirty="0" err="1"/>
              <a:t>Arata</a:t>
            </a:r>
            <a:r>
              <a:rPr lang="fr-FR" sz="2400" dirty="0"/>
              <a:t> directrice de LinkedIn France depuis janvier 2017</a:t>
            </a:r>
          </a:p>
          <a:p>
            <a:endParaRPr lang="fr-FR" dirty="0"/>
          </a:p>
        </p:txBody>
      </p:sp>
    </p:spTree>
    <p:extLst>
      <p:ext uri="{BB962C8B-B14F-4D97-AF65-F5344CB8AC3E}">
        <p14:creationId xmlns:p14="http://schemas.microsoft.com/office/powerpoint/2010/main" val="2240214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E6D69F-30EF-431A-B908-2617C18D03D8}"/>
              </a:ext>
            </a:extLst>
          </p:cNvPr>
          <p:cNvSpPr>
            <a:spLocks noGrp="1"/>
          </p:cNvSpPr>
          <p:nvPr>
            <p:ph type="title"/>
          </p:nvPr>
        </p:nvSpPr>
        <p:spPr/>
        <p:txBody>
          <a:bodyPr/>
          <a:lstStyle/>
          <a:p>
            <a:pPr algn="ctr"/>
            <a:r>
              <a:rPr lang="fr-FR" dirty="0"/>
              <a:t>Qu’est-ce que c’est ?</a:t>
            </a:r>
          </a:p>
        </p:txBody>
      </p:sp>
      <p:sp>
        <p:nvSpPr>
          <p:cNvPr id="3" name="Espace réservé du contenu 2">
            <a:extLst>
              <a:ext uri="{FF2B5EF4-FFF2-40B4-BE49-F238E27FC236}">
                <a16:creationId xmlns:a16="http://schemas.microsoft.com/office/drawing/2014/main" id="{75587C58-1E9C-4AD3-ADBD-67013A7E9DCE}"/>
              </a:ext>
            </a:extLst>
          </p:cNvPr>
          <p:cNvSpPr>
            <a:spLocks noGrp="1"/>
          </p:cNvSpPr>
          <p:nvPr>
            <p:ph idx="1"/>
          </p:nvPr>
        </p:nvSpPr>
        <p:spPr/>
        <p:txBody>
          <a:bodyPr/>
          <a:lstStyle/>
          <a:p>
            <a:r>
              <a:rPr lang="fr-FR" sz="2400" dirty="0"/>
              <a:t>LinkedIn est un réseau social professionnel</a:t>
            </a:r>
          </a:p>
          <a:p>
            <a:pPr fontAlgn="base"/>
            <a:r>
              <a:rPr lang="fr-FR" sz="2400" dirty="0">
                <a:effectLst>
                  <a:outerShdw blurRad="38100" dist="19050" dir="2700000" algn="tl">
                    <a:schemeClr val="dk1">
                      <a:alpha val="40000"/>
                    </a:schemeClr>
                  </a:outerShdw>
                </a:effectLst>
              </a:rPr>
              <a:t>Cette plateforme est destinée aux relations professionnelles et commerciales.</a:t>
            </a:r>
            <a:endParaRPr lang="fr-FR" sz="2400" dirty="0"/>
          </a:p>
          <a:p>
            <a:pPr fontAlgn="base"/>
            <a:r>
              <a:rPr lang="fr-FR" sz="2400" dirty="0">
                <a:effectLst>
                  <a:outerShdw blurRad="38100" dist="19050" dir="2700000" algn="tl">
                    <a:schemeClr val="dk1">
                      <a:alpha val="40000"/>
                    </a:schemeClr>
                  </a:outerShdw>
                </a:effectLst>
              </a:rPr>
              <a:t>essentiellement des entreprises et des professionnels qui cherchent à gagner en visibilité, à promouvoir leur marque, contacter de nouvelles personnes, se créer un réseau ou encore augmenter leur business.</a:t>
            </a:r>
            <a:endParaRPr lang="fr-FR" sz="2400" dirty="0"/>
          </a:p>
          <a:p>
            <a:endParaRPr lang="fr-FR" dirty="0"/>
          </a:p>
        </p:txBody>
      </p:sp>
    </p:spTree>
    <p:extLst>
      <p:ext uri="{BB962C8B-B14F-4D97-AF65-F5344CB8AC3E}">
        <p14:creationId xmlns:p14="http://schemas.microsoft.com/office/powerpoint/2010/main" val="56146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290264-A07F-4B2C-A966-F4EA353C7F69}"/>
              </a:ext>
            </a:extLst>
          </p:cNvPr>
          <p:cNvSpPr>
            <a:spLocks noGrp="1"/>
          </p:cNvSpPr>
          <p:nvPr>
            <p:ph type="title"/>
          </p:nvPr>
        </p:nvSpPr>
        <p:spPr/>
        <p:txBody>
          <a:bodyPr/>
          <a:lstStyle/>
          <a:p>
            <a:pPr algn="ctr"/>
            <a:r>
              <a:rPr lang="fr-FR" dirty="0"/>
              <a:t>fonctionnement</a:t>
            </a:r>
          </a:p>
        </p:txBody>
      </p:sp>
      <p:sp>
        <p:nvSpPr>
          <p:cNvPr id="5" name="Espace réservé du contenu 4">
            <a:extLst>
              <a:ext uri="{FF2B5EF4-FFF2-40B4-BE49-F238E27FC236}">
                <a16:creationId xmlns:a16="http://schemas.microsoft.com/office/drawing/2014/main" id="{9B213899-F0BB-4282-9FE7-6EB8CD066FE4}"/>
              </a:ext>
            </a:extLst>
          </p:cNvPr>
          <p:cNvSpPr>
            <a:spLocks noGrp="1"/>
          </p:cNvSpPr>
          <p:nvPr>
            <p:ph idx="1"/>
          </p:nvPr>
        </p:nvSpPr>
        <p:spPr/>
        <p:txBody>
          <a:bodyPr>
            <a:normAutofit/>
          </a:bodyPr>
          <a:lstStyle/>
          <a:p>
            <a:r>
              <a:rPr lang="fr-FR" sz="2400" dirty="0"/>
              <a:t>LinkedIn fonctionne sur le principe de la connexion et du réseautage. Ainsi, il existe 3 degrés de connexions :le premier degré ;le deuxième degré et le troisième degré.</a:t>
            </a:r>
          </a:p>
          <a:p>
            <a:r>
              <a:rPr lang="fr-FR" sz="2400" dirty="0"/>
              <a:t>LinkedIn peut être utilisé pour tout ce qui concerne la vie professionnelle. </a:t>
            </a:r>
          </a:p>
          <a:p>
            <a:endParaRPr lang="fr-FR" dirty="0"/>
          </a:p>
          <a:p>
            <a:endParaRPr lang="fr-FR" dirty="0"/>
          </a:p>
        </p:txBody>
      </p:sp>
    </p:spTree>
    <p:extLst>
      <p:ext uri="{BB962C8B-B14F-4D97-AF65-F5344CB8AC3E}">
        <p14:creationId xmlns:p14="http://schemas.microsoft.com/office/powerpoint/2010/main" val="915160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C5228F-CE4B-4ADB-AA75-CA49E7AE7C62}"/>
              </a:ext>
            </a:extLst>
          </p:cNvPr>
          <p:cNvSpPr>
            <a:spLocks noGrp="1"/>
          </p:cNvSpPr>
          <p:nvPr>
            <p:ph type="title"/>
          </p:nvPr>
        </p:nvSpPr>
        <p:spPr/>
        <p:txBody>
          <a:bodyPr/>
          <a:lstStyle/>
          <a:p>
            <a:pPr algn="ctr"/>
            <a:r>
              <a:rPr lang="fr-FR" dirty="0"/>
              <a:t>algorithme</a:t>
            </a:r>
          </a:p>
        </p:txBody>
      </p:sp>
      <p:sp>
        <p:nvSpPr>
          <p:cNvPr id="3" name="Espace réservé du contenu 2">
            <a:extLst>
              <a:ext uri="{FF2B5EF4-FFF2-40B4-BE49-F238E27FC236}">
                <a16:creationId xmlns:a16="http://schemas.microsoft.com/office/drawing/2014/main" id="{F062F83B-E472-48CE-BB4C-E9FC385E00BF}"/>
              </a:ext>
            </a:extLst>
          </p:cNvPr>
          <p:cNvSpPr>
            <a:spLocks noGrp="1"/>
          </p:cNvSpPr>
          <p:nvPr>
            <p:ph idx="1"/>
          </p:nvPr>
        </p:nvSpPr>
        <p:spPr/>
        <p:txBody>
          <a:bodyPr/>
          <a:lstStyle/>
          <a:p>
            <a:r>
              <a:rPr lang="fr-FR" sz="2400" dirty="0"/>
              <a:t>Le fonctionnement de LinkedIn repose sur plusieurs algorithmes : algorithme de classement des profils dans les résultats de recherche</a:t>
            </a:r>
          </a:p>
          <a:p>
            <a:r>
              <a:rPr lang="fr-FR" sz="2400" dirty="0"/>
              <a:t> algorithme de diffusion des contenus publiés depuis les profils personnels </a:t>
            </a:r>
          </a:p>
          <a:p>
            <a:r>
              <a:rPr lang="fr-FR" sz="2400" dirty="0"/>
              <a:t> algorithme de diffusion des contenus publiés depuis une page entreprise.</a:t>
            </a:r>
          </a:p>
          <a:p>
            <a:r>
              <a:rPr lang="fr-FR" sz="2400" dirty="0"/>
              <a:t>Fin 2020, l'algorithme de diffusion des contenus a été profondément modifié.</a:t>
            </a:r>
          </a:p>
          <a:p>
            <a:endParaRPr lang="fr-FR" dirty="0"/>
          </a:p>
        </p:txBody>
      </p:sp>
    </p:spTree>
    <p:extLst>
      <p:ext uri="{BB962C8B-B14F-4D97-AF65-F5344CB8AC3E}">
        <p14:creationId xmlns:p14="http://schemas.microsoft.com/office/powerpoint/2010/main" val="2200693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041756-C119-4244-817D-C32437EF46EF}"/>
              </a:ext>
            </a:extLst>
          </p:cNvPr>
          <p:cNvSpPr>
            <a:spLocks noGrp="1"/>
          </p:cNvSpPr>
          <p:nvPr>
            <p:ph type="title"/>
          </p:nvPr>
        </p:nvSpPr>
        <p:spPr/>
        <p:txBody>
          <a:bodyPr/>
          <a:lstStyle/>
          <a:p>
            <a:pPr algn="ctr"/>
            <a:r>
              <a:rPr lang="fr-FR" dirty="0"/>
              <a:t>fonctionnalité</a:t>
            </a:r>
          </a:p>
        </p:txBody>
      </p:sp>
      <p:sp>
        <p:nvSpPr>
          <p:cNvPr id="3" name="Espace réservé du contenu 2">
            <a:extLst>
              <a:ext uri="{FF2B5EF4-FFF2-40B4-BE49-F238E27FC236}">
                <a16:creationId xmlns:a16="http://schemas.microsoft.com/office/drawing/2014/main" id="{3F79B0E8-40F6-44DD-9E24-435772209614}"/>
              </a:ext>
            </a:extLst>
          </p:cNvPr>
          <p:cNvSpPr>
            <a:spLocks noGrp="1"/>
          </p:cNvSpPr>
          <p:nvPr>
            <p:ph idx="1"/>
          </p:nvPr>
        </p:nvSpPr>
        <p:spPr>
          <a:xfrm>
            <a:off x="1371600" y="1651001"/>
            <a:ext cx="9601200" cy="4817532"/>
          </a:xfrm>
        </p:spPr>
        <p:txBody>
          <a:bodyPr>
            <a:normAutofit lnSpcReduction="10000"/>
          </a:bodyPr>
          <a:lstStyle/>
          <a:p>
            <a:r>
              <a:rPr lang="fr-FR" dirty="0"/>
              <a:t>Groupe: Les groupes sont des cercles de réflexion et d'échange professionnels qui se regroupent par centres d'intérêt pour partager leur expertise, réflexions, retours d'expérience. </a:t>
            </a:r>
          </a:p>
          <a:p>
            <a:r>
              <a:rPr lang="fr-FR" dirty="0"/>
              <a:t>novembre 2008 une fonctionnalité </a:t>
            </a:r>
            <a:r>
              <a:rPr lang="fr-FR" u="sng" dirty="0">
                <a:hlinkClick r:id="rId2" tooltip="Multilingue"/>
              </a:rPr>
              <a:t>multilingue</a:t>
            </a:r>
            <a:r>
              <a:rPr lang="fr-FR" dirty="0"/>
              <a:t> (40 langue)</a:t>
            </a:r>
          </a:p>
          <a:p>
            <a:r>
              <a:rPr lang="fr-FR" dirty="0"/>
              <a:t> le réseau a lancé la plateforme </a:t>
            </a:r>
            <a:r>
              <a:rPr lang="fr-FR" dirty="0" err="1"/>
              <a:t>InApps</a:t>
            </a:r>
            <a:r>
              <a:rPr lang="fr-FR" dirty="0"/>
              <a:t> (pour Intelligent Applications) avec huit partenaires . </a:t>
            </a:r>
          </a:p>
          <a:p>
            <a:r>
              <a:rPr lang="fr-FR" dirty="0"/>
              <a:t>En février 2019, LinkedIn lance une nouvelle plateforme destinée aux recruteurs, nommée Intelligent </a:t>
            </a:r>
            <a:r>
              <a:rPr lang="fr-FR" dirty="0" err="1"/>
              <a:t>Hiring</a:t>
            </a:r>
            <a:r>
              <a:rPr lang="fr-FR" dirty="0"/>
              <a:t> </a:t>
            </a:r>
            <a:r>
              <a:rPr lang="fr-FR" dirty="0" err="1"/>
              <a:t>Experience</a:t>
            </a:r>
            <a:r>
              <a:rPr lang="fr-FR" dirty="0"/>
              <a:t>. </a:t>
            </a:r>
          </a:p>
          <a:p>
            <a:r>
              <a:rPr lang="fr-FR" dirty="0" err="1"/>
              <a:t>Linkedin</a:t>
            </a:r>
            <a:r>
              <a:rPr lang="fr-FR" dirty="0"/>
              <a:t> a lancé en février 2008 sa version mobile LinkedIn Mobile en six langues.</a:t>
            </a:r>
          </a:p>
          <a:p>
            <a:r>
              <a:rPr lang="fr-FR" dirty="0"/>
              <a:t> Il existe aussi un plugin </a:t>
            </a:r>
            <a:r>
              <a:rPr lang="fr-FR" u="sng" dirty="0">
                <a:hlinkClick r:id="rId3" tooltip="Firefox"/>
              </a:rPr>
              <a:t>Firefox</a:t>
            </a:r>
            <a:r>
              <a:rPr lang="fr-FR" dirty="0"/>
              <a:t> (Le Compagnon LinkedIn) et une application LinkedIn pour téléphone. Outre l'application mobile officielle, une deuxième application mobile lancée par </a:t>
            </a:r>
            <a:r>
              <a:rPr lang="fr-FR" dirty="0" err="1"/>
              <a:t>Linkedin</a:t>
            </a:r>
            <a:r>
              <a:rPr lang="fr-FR" dirty="0"/>
              <a:t> (</a:t>
            </a:r>
            <a:r>
              <a:rPr lang="fr-FR" dirty="0" err="1"/>
              <a:t>Linkedin</a:t>
            </a:r>
            <a:r>
              <a:rPr lang="fr-FR" dirty="0"/>
              <a:t> Job </a:t>
            </a:r>
            <a:r>
              <a:rPr lang="fr-FR" dirty="0" err="1"/>
              <a:t>Search</a:t>
            </a:r>
            <a:r>
              <a:rPr lang="fr-FR" dirty="0"/>
              <a:t>) est apparue depuis juillet 2015 .</a:t>
            </a:r>
          </a:p>
          <a:p>
            <a:r>
              <a:rPr lang="fr-FR" dirty="0"/>
              <a:t>En mars 2019, </a:t>
            </a:r>
            <a:r>
              <a:rPr lang="fr-FR" dirty="0" err="1"/>
              <a:t>Linkedin</a:t>
            </a:r>
            <a:r>
              <a:rPr lang="fr-FR" dirty="0"/>
              <a:t> lance sa fonctionnalité actualité.</a:t>
            </a:r>
          </a:p>
          <a:p>
            <a:endParaRPr lang="fr-FR" dirty="0"/>
          </a:p>
        </p:txBody>
      </p:sp>
    </p:spTree>
    <p:extLst>
      <p:ext uri="{BB962C8B-B14F-4D97-AF65-F5344CB8AC3E}">
        <p14:creationId xmlns:p14="http://schemas.microsoft.com/office/powerpoint/2010/main" val="296284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9994CA-8AB5-4BB4-A9C1-AEDD13F1D9A7}"/>
              </a:ext>
            </a:extLst>
          </p:cNvPr>
          <p:cNvSpPr>
            <a:spLocks noGrp="1"/>
          </p:cNvSpPr>
          <p:nvPr>
            <p:ph type="title"/>
          </p:nvPr>
        </p:nvSpPr>
        <p:spPr/>
        <p:txBody>
          <a:bodyPr/>
          <a:lstStyle/>
          <a:p>
            <a:pPr algn="ctr"/>
            <a:r>
              <a:rPr lang="fr-FR" dirty="0"/>
              <a:t>abonnement</a:t>
            </a:r>
          </a:p>
        </p:txBody>
      </p:sp>
      <p:pic>
        <p:nvPicPr>
          <p:cNvPr id="6" name="Espace réservé du contenu 5">
            <a:extLst>
              <a:ext uri="{FF2B5EF4-FFF2-40B4-BE49-F238E27FC236}">
                <a16:creationId xmlns:a16="http://schemas.microsoft.com/office/drawing/2014/main" id="{EF47F41B-3DF2-443F-AFFC-A126215B92C0}"/>
              </a:ext>
            </a:extLst>
          </p:cNvPr>
          <p:cNvPicPr>
            <a:picLocks noGrp="1" noChangeAspect="1"/>
          </p:cNvPicPr>
          <p:nvPr>
            <p:ph idx="1"/>
          </p:nvPr>
        </p:nvPicPr>
        <p:blipFill>
          <a:blip r:embed="rId2"/>
          <a:stretch>
            <a:fillRect/>
          </a:stretch>
        </p:blipFill>
        <p:spPr>
          <a:xfrm>
            <a:off x="5577026" y="1647920"/>
            <a:ext cx="6327107" cy="3562160"/>
          </a:xfrm>
        </p:spPr>
      </p:pic>
      <p:sp>
        <p:nvSpPr>
          <p:cNvPr id="7" name="ZoneTexte 6">
            <a:extLst>
              <a:ext uri="{FF2B5EF4-FFF2-40B4-BE49-F238E27FC236}">
                <a16:creationId xmlns:a16="http://schemas.microsoft.com/office/drawing/2014/main" id="{606B715F-5706-4AB7-880F-34E3E845A3F9}"/>
              </a:ext>
            </a:extLst>
          </p:cNvPr>
          <p:cNvSpPr txBox="1"/>
          <p:nvPr/>
        </p:nvSpPr>
        <p:spPr>
          <a:xfrm>
            <a:off x="1295400" y="1794933"/>
            <a:ext cx="3598333" cy="4154984"/>
          </a:xfrm>
          <a:prstGeom prst="rect">
            <a:avLst/>
          </a:prstGeom>
          <a:noFill/>
        </p:spPr>
        <p:txBody>
          <a:bodyPr wrap="square" rtlCol="0">
            <a:spAutoFit/>
          </a:bodyPr>
          <a:lstStyle/>
          <a:p>
            <a:r>
              <a:rPr lang="fr-FR" sz="2400" dirty="0"/>
              <a:t>Les </a:t>
            </a:r>
            <a:r>
              <a:rPr lang="fr-FR" sz="2400" dirty="0">
                <a:hlinkClick r:id="rId3"/>
              </a:rPr>
              <a:t>4 abonnements Premium</a:t>
            </a:r>
            <a:r>
              <a:rPr lang="fr-FR" sz="2400" dirty="0"/>
              <a:t> sont :</a:t>
            </a:r>
          </a:p>
          <a:p>
            <a:pPr marL="285750" indent="-285750">
              <a:buFont typeface="Arial" panose="020B0604020202020204" pitchFamily="34" charset="0"/>
              <a:buChar char="•"/>
            </a:pPr>
            <a:r>
              <a:rPr lang="fr-FR" sz="2400" dirty="0"/>
              <a:t>Carrière à 26,39 euros par mois,</a:t>
            </a:r>
          </a:p>
          <a:p>
            <a:pPr marL="285750" indent="-285750">
              <a:buFont typeface="Arial" panose="020B0604020202020204" pitchFamily="34" charset="0"/>
              <a:buChar char="•"/>
            </a:pPr>
            <a:r>
              <a:rPr lang="fr-FR" sz="2400" dirty="0"/>
              <a:t>Business à 41,99 euros par mois,</a:t>
            </a:r>
          </a:p>
          <a:p>
            <a:pPr marL="285750" indent="-285750">
              <a:buFont typeface="Arial" panose="020B0604020202020204" pitchFamily="34" charset="0"/>
              <a:buChar char="•"/>
            </a:pPr>
            <a:r>
              <a:rPr lang="fr-FR" sz="2400" dirty="0"/>
              <a:t>Ventes à 57,59 euros par mois,</a:t>
            </a:r>
          </a:p>
          <a:p>
            <a:pPr marL="285750" indent="-285750">
              <a:buFont typeface="Arial" panose="020B0604020202020204" pitchFamily="34" charset="0"/>
              <a:buChar char="•"/>
            </a:pPr>
            <a:r>
              <a:rPr lang="fr-FR" sz="2400" dirty="0"/>
              <a:t>Recrutement à 89,94 euros par mois.</a:t>
            </a:r>
          </a:p>
          <a:p>
            <a:endParaRPr lang="fr-FR" sz="2400" dirty="0"/>
          </a:p>
        </p:txBody>
      </p:sp>
    </p:spTree>
    <p:extLst>
      <p:ext uri="{BB962C8B-B14F-4D97-AF65-F5344CB8AC3E}">
        <p14:creationId xmlns:p14="http://schemas.microsoft.com/office/powerpoint/2010/main" val="2062866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45EB5D-8B3A-4B13-B949-7D366A9375E3}"/>
              </a:ext>
            </a:extLst>
          </p:cNvPr>
          <p:cNvSpPr>
            <a:spLocks noGrp="1"/>
          </p:cNvSpPr>
          <p:nvPr>
            <p:ph type="title"/>
          </p:nvPr>
        </p:nvSpPr>
        <p:spPr/>
        <p:txBody>
          <a:bodyPr/>
          <a:lstStyle/>
          <a:p>
            <a:pPr algn="ctr"/>
            <a:r>
              <a:rPr lang="fr-FR" dirty="0"/>
              <a:t>Quelques statistiques</a:t>
            </a:r>
          </a:p>
        </p:txBody>
      </p:sp>
      <p:sp>
        <p:nvSpPr>
          <p:cNvPr id="3" name="Espace réservé du contenu 2">
            <a:extLst>
              <a:ext uri="{FF2B5EF4-FFF2-40B4-BE49-F238E27FC236}">
                <a16:creationId xmlns:a16="http://schemas.microsoft.com/office/drawing/2014/main" id="{DD556C17-0AF0-4390-8CE3-D5103360E345}"/>
              </a:ext>
            </a:extLst>
          </p:cNvPr>
          <p:cNvSpPr>
            <a:spLocks noGrp="1"/>
          </p:cNvSpPr>
          <p:nvPr>
            <p:ph idx="1"/>
          </p:nvPr>
        </p:nvSpPr>
        <p:spPr/>
        <p:txBody>
          <a:bodyPr/>
          <a:lstStyle/>
          <a:p>
            <a:r>
              <a:rPr lang="fr-FR" dirty="0"/>
              <a:t>En décembre 2012, LinkedIn est utilisé par plus de 200 millions de professionnels dans le monde, de plus de 150 secteurs d'activités dans 200 pays. En Europe, le réseau compte 11 millions de membres (2009) et près de 8 millions en France en 2014.</a:t>
            </a:r>
          </a:p>
          <a:p>
            <a:r>
              <a:rPr lang="fr-FR" dirty="0"/>
              <a:t>Les données de LinkedIn montrent que le temps d'utilisation augmente avec le temps de souscription.</a:t>
            </a:r>
          </a:p>
          <a:p>
            <a:r>
              <a:rPr lang="fr-FR" dirty="0"/>
              <a:t>En 2016 avant le rachat par Microsoft, la majeure partie des revenus de LinkedIn provenait de ses outils de recrutement.</a:t>
            </a:r>
          </a:p>
          <a:p>
            <a:endParaRPr lang="fr-FR" dirty="0"/>
          </a:p>
        </p:txBody>
      </p:sp>
    </p:spTree>
    <p:extLst>
      <p:ext uri="{BB962C8B-B14F-4D97-AF65-F5344CB8AC3E}">
        <p14:creationId xmlns:p14="http://schemas.microsoft.com/office/powerpoint/2010/main" val="1928059126"/>
      </p:ext>
    </p:extLst>
  </p:cSld>
  <p:clrMapOvr>
    <a:masterClrMapping/>
  </p:clrMapOvr>
</p:sld>
</file>

<file path=ppt/theme/theme1.xml><?xml version="1.0" encoding="utf-8"?>
<a:theme xmlns:a="http://schemas.openxmlformats.org/drawingml/2006/main" name="Rognag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TM10001105[[fn=Cadrage]]</Template>
  <TotalTime>75</TotalTime>
  <Words>533</Words>
  <Application>Microsoft Office PowerPoint</Application>
  <PresentationFormat>Grand écran</PresentationFormat>
  <Paragraphs>54</Paragraphs>
  <Slides>11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11</vt:i4>
      </vt:variant>
    </vt:vector>
  </HeadingPairs>
  <TitlesOfParts>
    <vt:vector size="14" baseType="lpstr">
      <vt:lpstr>Arial</vt:lpstr>
      <vt:lpstr>Franklin Gothic Book</vt:lpstr>
      <vt:lpstr>Rognage</vt:lpstr>
      <vt:lpstr>LinkedIn</vt:lpstr>
      <vt:lpstr>sommaire</vt:lpstr>
      <vt:lpstr>Origine</vt:lpstr>
      <vt:lpstr>Qu’est-ce que c’est ?</vt:lpstr>
      <vt:lpstr>fonctionnement</vt:lpstr>
      <vt:lpstr>algorithme</vt:lpstr>
      <vt:lpstr>fonctionnalité</vt:lpstr>
      <vt:lpstr>abonnement</vt:lpstr>
      <vt:lpstr>Quelques statistiques</vt:lpstr>
      <vt:lpstr>partenariat</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LinkedIn</dc:title>
  <dc:creator>PC6</dc:creator>
  <cp:lastModifiedBy>PC6</cp:lastModifiedBy>
  <cp:revision>10</cp:revision>
  <dcterms:created xsi:type="dcterms:W3CDTF">2022-09-28T08:32:42Z</dcterms:created>
  <dcterms:modified xsi:type="dcterms:W3CDTF">2022-10-04T06:04:00Z</dcterms:modified>
</cp:coreProperties>
</file>