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ptidigital.fr/outils/alternative-suite-adobe-26588/" TargetMode="External"/><Relationship Id="rId2" Type="http://schemas.openxmlformats.org/officeDocument/2006/relationships/hyperlink" Target="https://www.adobe.com/fr/creativeclou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Adobe_(entrepris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Los_Altos_(Californie)" TargetMode="External"/><Relationship Id="rId3" Type="http://schemas.openxmlformats.org/officeDocument/2006/relationships/hyperlink" Target="https://fr.wikipedia.org/wiki/John_Warnock" TargetMode="External"/><Relationship Id="rId7" Type="http://schemas.openxmlformats.org/officeDocument/2006/relationships/hyperlink" Target="https://fr.wikipedia.org/w/index.php?title=Adobe_Creek&amp;action=edit&amp;redlink=1" TargetMode="External"/><Relationship Id="rId2" Type="http://schemas.openxmlformats.org/officeDocument/2006/relationships/hyperlink" Target="https://fr.wikipedia.org/wiki/1982_en_informatiq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PostScript" TargetMode="External"/><Relationship Id="rId5" Type="http://schemas.openxmlformats.org/officeDocument/2006/relationships/hyperlink" Target="https://fr.wikipedia.org/wiki/Xerox_PARC" TargetMode="External"/><Relationship Id="rId4" Type="http://schemas.openxmlformats.org/officeDocument/2006/relationships/hyperlink" Target="https://fr.wikipedia.org/wiki/Charles_Geschke" TargetMode="External"/><Relationship Id="rId9" Type="http://schemas.openxmlformats.org/officeDocument/2006/relationships/hyperlink" Target="https://fr.wikipedia.org/wiki/Californi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DA55A-8F6F-4822-B390-50C889029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722" y="0"/>
            <a:ext cx="8144134" cy="1373070"/>
          </a:xfrm>
        </p:spPr>
        <p:txBody>
          <a:bodyPr/>
          <a:lstStyle/>
          <a:p>
            <a:pPr algn="ctr"/>
            <a:r>
              <a:rPr lang="fr-FR" dirty="0"/>
              <a:t>adobe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D0C555-D9A3-495C-91CC-C8BEC6E7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8" y="1820779"/>
            <a:ext cx="9186333" cy="47776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D7BB6F3-7BFC-4EA8-BEC0-EFF3E1E0A974}"/>
              </a:ext>
            </a:extLst>
          </p:cNvPr>
          <p:cNvSpPr txBox="1"/>
          <p:nvPr/>
        </p:nvSpPr>
        <p:spPr>
          <a:xfrm>
            <a:off x="152400" y="5943600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Marion</a:t>
            </a:r>
          </a:p>
          <a:p>
            <a:r>
              <a:rPr lang="fr-FR" dirty="0" err="1"/>
              <a:t>bonnefoi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3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AEBB2-F2EC-43B0-9148-9E2ED182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concurrent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EE2A0-4ADF-4E19-9BA5-4600F597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2000"/>
            <a:ext cx="9613861" cy="4546599"/>
          </a:xfrm>
        </p:spPr>
        <p:txBody>
          <a:bodyPr>
            <a:normAutofit fontScale="92500" lnSpcReduction="10000"/>
          </a:bodyPr>
          <a:lstStyle/>
          <a:p>
            <a:r>
              <a:rPr lang="fr-FR" sz="3200" b="1" dirty="0"/>
              <a:t>PDF Candy : Une Excellente Alternative gratuite à Acrobat DC pour Modifier vos PDF</a:t>
            </a:r>
          </a:p>
          <a:p>
            <a:r>
              <a:rPr lang="fr-FR" sz="3200" b="1" dirty="0"/>
              <a:t>GIMP, l’éditeur d’image open source</a:t>
            </a:r>
          </a:p>
          <a:p>
            <a:r>
              <a:rPr lang="fr-FR" sz="3200" b="1" dirty="0" err="1"/>
              <a:t>Photopea</a:t>
            </a:r>
            <a:r>
              <a:rPr lang="fr-FR" sz="3200" b="1" dirty="0"/>
              <a:t>, l’outil de graphisme en ligne</a:t>
            </a:r>
          </a:p>
          <a:p>
            <a:r>
              <a:rPr lang="fr-FR" sz="3200" b="1" dirty="0" err="1"/>
              <a:t>Inkspace</a:t>
            </a:r>
            <a:r>
              <a:rPr lang="fr-FR" sz="3200" b="1" dirty="0"/>
              <a:t>, l’outil de dessin libre</a:t>
            </a:r>
          </a:p>
          <a:p>
            <a:r>
              <a:rPr lang="fr-FR" sz="3200" b="1" dirty="0" err="1"/>
              <a:t>Figma</a:t>
            </a:r>
            <a:r>
              <a:rPr lang="fr-FR" sz="3200" b="1" dirty="0"/>
              <a:t>, le concurrent direct d’</a:t>
            </a:r>
            <a:r>
              <a:rPr lang="fr-FR" sz="3200" b="1" dirty="0" err="1"/>
              <a:t>Xd</a:t>
            </a:r>
            <a:r>
              <a:rPr lang="fr-FR" sz="3200" b="1" dirty="0"/>
              <a:t> pour le maquettage</a:t>
            </a:r>
          </a:p>
          <a:p>
            <a:r>
              <a:rPr lang="fr-FR" sz="3200" b="1" dirty="0" err="1"/>
              <a:t>Scribus</a:t>
            </a:r>
            <a:r>
              <a:rPr lang="fr-FR" sz="3200" b="1" dirty="0"/>
              <a:t>, l’édition de document open source</a:t>
            </a:r>
          </a:p>
          <a:p>
            <a:r>
              <a:rPr lang="fr-FR" sz="3200" b="1" dirty="0"/>
              <a:t>Blender, le logiciel d’animation open source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00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CF7DE-750B-4833-88E3-C018A2C6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2FEFA-D29C-46E1-B0F5-2626FC67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Creative Cloud | Détails et produits | Adobe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Suite Adobe : Top 10 Des Alternatives Aux Logiciels Creative Cloud (leptidigital.fr)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(entreprise) — Wikipédia (wikipedia.org)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A5F41-94DD-4ACA-9DEA-8B715508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38D81-B640-46F0-A315-4443E19C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 dirty="0"/>
              <a:t>Origine</a:t>
            </a:r>
          </a:p>
          <a:p>
            <a:r>
              <a:rPr lang="fr-FR" sz="3200" dirty="0"/>
              <a:t>Définition</a:t>
            </a:r>
          </a:p>
          <a:p>
            <a:r>
              <a:rPr lang="fr-FR" sz="3200" dirty="0"/>
              <a:t>prix</a:t>
            </a:r>
          </a:p>
          <a:p>
            <a:r>
              <a:rPr lang="fr-FR" sz="3200" dirty="0"/>
              <a:t>Produit adobe</a:t>
            </a:r>
          </a:p>
          <a:p>
            <a:r>
              <a:rPr lang="fr-FR" sz="3200" dirty="0"/>
              <a:t>Achat au fils des ans</a:t>
            </a:r>
          </a:p>
          <a:p>
            <a:r>
              <a:rPr lang="fr-FR" sz="3200" dirty="0"/>
              <a:t>Creative cloud</a:t>
            </a:r>
          </a:p>
          <a:p>
            <a:r>
              <a:rPr lang="fr-FR" sz="3200" dirty="0"/>
              <a:t>Concurrent</a:t>
            </a:r>
          </a:p>
          <a:p>
            <a:r>
              <a:rPr lang="fr-FR" sz="3200" dirty="0"/>
              <a:t>Source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2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49A99-C40E-4086-B5C4-C382A94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21" y="516161"/>
            <a:ext cx="9613861" cy="1080938"/>
          </a:xfrm>
        </p:spPr>
        <p:txBody>
          <a:bodyPr/>
          <a:lstStyle/>
          <a:p>
            <a:pPr algn="ctr"/>
            <a:r>
              <a:rPr lang="fr-FR" dirty="0"/>
              <a:t>origine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09099-CC76-43DF-8CC7-8F582548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8933"/>
            <a:ext cx="9613861" cy="4385734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Fondée en décembre </a:t>
            </a:r>
            <a:r>
              <a:rPr lang="fr-FR" sz="3200" dirty="0">
                <a:hlinkClick r:id="rId2" tooltip="1982 en informatique"/>
              </a:rPr>
              <a:t>1982</a:t>
            </a:r>
            <a:r>
              <a:rPr lang="fr-FR" sz="3200" dirty="0"/>
              <a:t> par </a:t>
            </a:r>
            <a:r>
              <a:rPr lang="fr-FR" sz="3200" dirty="0">
                <a:hlinkClick r:id="rId3" tooltip="John Warnock"/>
              </a:rPr>
              <a:t>John </a:t>
            </a:r>
            <a:r>
              <a:rPr lang="fr-FR" sz="3200" dirty="0" err="1">
                <a:hlinkClick r:id="rId3" tooltip="John Warnock"/>
              </a:rPr>
              <a:t>Warnock</a:t>
            </a:r>
            <a:r>
              <a:rPr lang="fr-FR" sz="3200" dirty="0"/>
              <a:t> et </a:t>
            </a:r>
            <a:r>
              <a:rPr lang="fr-FR" sz="3200" dirty="0">
                <a:hlinkClick r:id="rId4" tooltip="Charles Geschke"/>
              </a:rPr>
              <a:t>Charles </a:t>
            </a:r>
            <a:r>
              <a:rPr lang="fr-FR" sz="3200" dirty="0" err="1">
                <a:hlinkClick r:id="rId4" tooltip="Charles Geschke"/>
              </a:rPr>
              <a:t>Geschke</a:t>
            </a:r>
            <a:endParaRPr lang="fr-FR" sz="3200" dirty="0"/>
          </a:p>
          <a:p>
            <a:r>
              <a:rPr lang="fr-FR" sz="3200" dirty="0"/>
              <a:t> On quitté le </a:t>
            </a:r>
            <a:r>
              <a:rPr lang="fr-FR" sz="3200" dirty="0">
                <a:hlinkClick r:id="rId5" tooltip="Xerox PARC"/>
              </a:rPr>
              <a:t>Xerox PARC</a:t>
            </a:r>
            <a:r>
              <a:rPr lang="fr-FR" sz="3200" dirty="0"/>
              <a:t> pour améliorer et commercialiser le langage de mise en forme </a:t>
            </a:r>
            <a:r>
              <a:rPr lang="fr-FR" sz="3200" dirty="0">
                <a:hlinkClick r:id="rId6" tooltip="PostScript"/>
              </a:rPr>
              <a:t>PostScript</a:t>
            </a:r>
            <a:r>
              <a:rPr lang="fr-FR" sz="3200" dirty="0"/>
              <a:t>, refusé par Xerox.</a:t>
            </a:r>
          </a:p>
          <a:p>
            <a:r>
              <a:rPr lang="fr-FR" sz="3200" dirty="0"/>
              <a:t>Adobe vient du nom de la rivière </a:t>
            </a:r>
            <a:r>
              <a:rPr lang="fr-FR" sz="3200" dirty="0">
                <a:hlinkClick r:id="rId7" tooltip="Adobe Creek (page inexistante)"/>
              </a:rPr>
              <a:t>Adobe Creek</a:t>
            </a:r>
            <a:r>
              <a:rPr lang="fr-FR" sz="3200" dirty="0"/>
              <a:t> (</a:t>
            </a:r>
            <a:r>
              <a:rPr lang="fr-FR" sz="3200" dirty="0">
                <a:hlinkClick r:id="rId8" tooltip="Los Altos (Californie)"/>
              </a:rPr>
              <a:t>Los Altos</a:t>
            </a:r>
            <a:r>
              <a:rPr lang="fr-FR" sz="3200" dirty="0"/>
              <a:t>, </a:t>
            </a:r>
            <a:r>
              <a:rPr lang="fr-FR" sz="3200" dirty="0">
                <a:hlinkClick r:id="rId9" tooltip="Californie"/>
              </a:rPr>
              <a:t>Californie</a:t>
            </a:r>
            <a:r>
              <a:rPr lang="fr-FR" sz="3200" dirty="0"/>
              <a:t>) derrière la maison de son fondateur.</a:t>
            </a:r>
          </a:p>
          <a:p>
            <a:r>
              <a:rPr lang="fr-FR" sz="3200" dirty="0"/>
              <a:t>Le </a:t>
            </a:r>
            <a:r>
              <a:rPr lang="fr-FR" sz="3200" dirty="0" err="1"/>
              <a:t>siége</a:t>
            </a:r>
            <a:r>
              <a:rPr lang="fr-FR" sz="3200" dirty="0"/>
              <a:t> social est a San José(</a:t>
            </a:r>
            <a:r>
              <a:rPr lang="fr-FR" sz="3200" dirty="0" err="1"/>
              <a:t>californie</a:t>
            </a:r>
            <a:r>
              <a:rPr lang="fr-F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563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D426E-E94C-45D3-91DC-0D6ABF17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16715-B534-47AE-92AB-8504952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Entreprise informatique éditant des logiciels:</a:t>
            </a:r>
          </a:p>
          <a:p>
            <a:r>
              <a:rPr lang="fr-FR" sz="3200" dirty="0"/>
              <a:t>Logiciels graphiques</a:t>
            </a:r>
          </a:p>
          <a:p>
            <a:endParaRPr lang="fr-FR" sz="3200" dirty="0"/>
          </a:p>
          <a:p>
            <a:r>
              <a:rPr lang="fr-FR" sz="3200" dirty="0"/>
              <a:t>Logiciels de montage vidéo</a:t>
            </a:r>
          </a:p>
          <a:p>
            <a:endParaRPr lang="fr-FR" sz="3200" dirty="0"/>
          </a:p>
          <a:p>
            <a:r>
              <a:rPr lang="fr-FR" sz="3200" dirty="0"/>
              <a:t>Logiciels de montage audio</a:t>
            </a:r>
          </a:p>
        </p:txBody>
      </p:sp>
    </p:spTree>
    <p:extLst>
      <p:ext uri="{BB962C8B-B14F-4D97-AF65-F5344CB8AC3E}">
        <p14:creationId xmlns:p14="http://schemas.microsoft.com/office/powerpoint/2010/main" val="211925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4F002-24B2-4725-871B-8435D935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prix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1F250C-AABA-48D1-B99E-216CC4B6C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705" y="2248261"/>
            <a:ext cx="9613900" cy="40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5C5DC-050C-49F9-A3B5-E41A275C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81342"/>
            <a:ext cx="9613861" cy="1080938"/>
          </a:xfrm>
        </p:spPr>
        <p:txBody>
          <a:bodyPr/>
          <a:lstStyle/>
          <a:p>
            <a:r>
              <a:rPr lang="fr-FR" dirty="0"/>
              <a:t>Produit adobe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C56E-4195-4E5C-9BF6-BAF72629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17546" cy="3599316"/>
          </a:xfrm>
        </p:spPr>
        <p:txBody>
          <a:bodyPr>
            <a:normAutofit fontScale="70000" lnSpcReduction="20000"/>
          </a:bodyPr>
          <a:lstStyle/>
          <a:p>
            <a:r>
              <a:rPr lang="fr-FR" sz="3300" dirty="0"/>
              <a:t>Acrobat Pro</a:t>
            </a:r>
          </a:p>
          <a:p>
            <a:r>
              <a:rPr lang="fr-FR" sz="3300" dirty="0"/>
              <a:t>Photoshop</a:t>
            </a:r>
          </a:p>
          <a:p>
            <a:r>
              <a:rPr lang="fr-FR" sz="3300" dirty="0"/>
              <a:t>Illustrator</a:t>
            </a:r>
          </a:p>
          <a:p>
            <a:r>
              <a:rPr lang="fr-FR" sz="3300" dirty="0"/>
              <a:t>InDesign</a:t>
            </a:r>
          </a:p>
          <a:p>
            <a:r>
              <a:rPr lang="fr-FR" sz="3300" dirty="0" err="1"/>
              <a:t>Premiere</a:t>
            </a:r>
            <a:r>
              <a:rPr lang="fr-FR" sz="3300" dirty="0"/>
              <a:t> Pro</a:t>
            </a:r>
          </a:p>
          <a:p>
            <a:r>
              <a:rPr lang="fr-FR" sz="3300" dirty="0" err="1"/>
              <a:t>After</a:t>
            </a:r>
            <a:r>
              <a:rPr lang="fr-FR" sz="3300" dirty="0"/>
              <a:t> </a:t>
            </a:r>
            <a:r>
              <a:rPr lang="fr-FR" sz="3300" dirty="0" err="1"/>
              <a:t>Effects</a:t>
            </a:r>
            <a:endParaRPr lang="fr-FR" sz="3300" dirty="0"/>
          </a:p>
          <a:p>
            <a:r>
              <a:rPr lang="fr-FR" sz="3300" dirty="0"/>
              <a:t>Lightroom</a:t>
            </a:r>
          </a:p>
          <a:p>
            <a:r>
              <a:rPr lang="fr-FR" sz="3300" dirty="0"/>
              <a:t>Adobe XD</a:t>
            </a:r>
          </a:p>
          <a:p>
            <a:r>
              <a:rPr lang="fr-FR" sz="3300" dirty="0" err="1"/>
              <a:t>Animate</a:t>
            </a:r>
            <a:endParaRPr lang="fr-FR" sz="3300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59B590-DCB1-4354-AB8F-56315253EDB3}"/>
              </a:ext>
            </a:extLst>
          </p:cNvPr>
          <p:cNvSpPr txBox="1"/>
          <p:nvPr/>
        </p:nvSpPr>
        <p:spPr>
          <a:xfrm>
            <a:off x="4411133" y="2286000"/>
            <a:ext cx="406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Dreamweaver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Audition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InCopy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Character</a:t>
            </a:r>
            <a:r>
              <a:rPr lang="fr-FR" sz="2800" dirty="0"/>
              <a:t> </a:t>
            </a:r>
            <a:r>
              <a:rPr lang="fr-FR" sz="2800" dirty="0" err="1"/>
              <a:t>Animator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Fresco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Adobe Express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CE502A-29D7-45EB-8429-A3F170865B9A}"/>
              </a:ext>
            </a:extLst>
          </p:cNvPr>
          <p:cNvSpPr txBox="1"/>
          <p:nvPr/>
        </p:nvSpPr>
        <p:spPr>
          <a:xfrm>
            <a:off x="8788398" y="2274838"/>
            <a:ext cx="32512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Photoshop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Photoshop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Media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Fill &amp; </a:t>
            </a:r>
            <a:r>
              <a:rPr lang="fr-FR" sz="2400" dirty="0" err="1"/>
              <a:t>Sign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Acrobat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Lightroom </a:t>
            </a:r>
            <a:r>
              <a:rPr lang="fr-FR" sz="2400" dirty="0" err="1"/>
              <a:t>Classic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Premiere</a:t>
            </a:r>
            <a:r>
              <a:rPr lang="fr-FR" sz="2400" dirty="0"/>
              <a:t> 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1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1DB56-FEA8-4641-B840-B106203E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adobe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2BFB4E-0C3B-4E44-A8B6-0EB7E3F6F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053" y="1982716"/>
            <a:ext cx="9227079" cy="4605345"/>
          </a:xfrm>
        </p:spPr>
      </p:pic>
    </p:spTree>
    <p:extLst>
      <p:ext uri="{BB962C8B-B14F-4D97-AF65-F5344CB8AC3E}">
        <p14:creationId xmlns:p14="http://schemas.microsoft.com/office/powerpoint/2010/main" val="100111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12440-223F-471D-9A5A-547F3C01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38" y="339160"/>
            <a:ext cx="9613861" cy="1080938"/>
          </a:xfrm>
        </p:spPr>
        <p:txBody>
          <a:bodyPr/>
          <a:lstStyle/>
          <a:p>
            <a:pPr algn="ctr"/>
            <a:r>
              <a:rPr lang="fr-FR" dirty="0"/>
              <a:t>Achat au fils des 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F97AC-7E52-43CE-967D-B3167E03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0098"/>
            <a:ext cx="7769413" cy="3259594"/>
          </a:xfrm>
        </p:spPr>
        <p:txBody>
          <a:bodyPr>
            <a:normAutofit/>
          </a:bodyPr>
          <a:lstStyle/>
          <a:p>
            <a:r>
              <a:rPr lang="fr-FR" sz="3200" dirty="0"/>
              <a:t>2005: </a:t>
            </a:r>
            <a:r>
              <a:rPr lang="fr-FR" sz="3200" dirty="0" err="1"/>
              <a:t>macromedia</a:t>
            </a:r>
            <a:endParaRPr lang="fr-FR" sz="3200" dirty="0"/>
          </a:p>
          <a:p>
            <a:r>
              <a:rPr lang="fr-FR" sz="3200" dirty="0"/>
              <a:t>2009: </a:t>
            </a:r>
            <a:r>
              <a:rPr lang="fr-FR" sz="3200" dirty="0" err="1"/>
              <a:t>omniture</a:t>
            </a:r>
            <a:endParaRPr lang="fr-FR" sz="3200" dirty="0"/>
          </a:p>
          <a:p>
            <a:r>
              <a:rPr lang="fr-FR" sz="3200" dirty="0"/>
              <a:t>2012: satellite</a:t>
            </a:r>
          </a:p>
          <a:p>
            <a:r>
              <a:rPr lang="fr-FR" sz="3200" dirty="0"/>
              <a:t>2013: </a:t>
            </a:r>
            <a:r>
              <a:rPr lang="fr-FR" sz="3200" dirty="0" err="1"/>
              <a:t>neolane</a:t>
            </a:r>
            <a:endParaRPr lang="fr-FR" sz="3200" dirty="0"/>
          </a:p>
          <a:p>
            <a:r>
              <a:rPr lang="fr-FR" sz="3200" dirty="0"/>
              <a:t>2014: banque de photographie </a:t>
            </a:r>
            <a:r>
              <a:rPr lang="fr-FR" sz="3200" dirty="0" err="1"/>
              <a:t>fotolia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240238-7A77-4724-BE25-E38D6A645A1B}"/>
              </a:ext>
            </a:extLst>
          </p:cNvPr>
          <p:cNvSpPr txBox="1"/>
          <p:nvPr/>
        </p:nvSpPr>
        <p:spPr>
          <a:xfrm>
            <a:off x="6963855" y="4026456"/>
            <a:ext cx="51131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2016: </a:t>
            </a:r>
            <a:r>
              <a:rPr lang="fr-FR" sz="3200" dirty="0" err="1"/>
              <a:t>livefyre</a:t>
            </a:r>
            <a:r>
              <a:rPr lang="fr-FR" sz="3200" dirty="0"/>
              <a:t>, </a:t>
            </a:r>
            <a:r>
              <a:rPr lang="fr-FR" sz="3200" dirty="0" err="1"/>
              <a:t>tubemogul</a:t>
            </a:r>
            <a:endParaRPr lang="fr-FR" sz="3200" dirty="0"/>
          </a:p>
          <a:p>
            <a:r>
              <a:rPr lang="fr-FR" sz="3200" dirty="0"/>
              <a:t>2018: </a:t>
            </a:r>
            <a:r>
              <a:rPr lang="fr-FR" sz="3200" dirty="0" err="1"/>
              <a:t>magento</a:t>
            </a:r>
            <a:r>
              <a:rPr lang="fr-FR" sz="3200" dirty="0"/>
              <a:t>, </a:t>
            </a:r>
            <a:r>
              <a:rPr lang="fr-FR" sz="3200" dirty="0" err="1"/>
              <a:t>marketo</a:t>
            </a:r>
            <a:endParaRPr lang="fr-FR" sz="3200" dirty="0"/>
          </a:p>
          <a:p>
            <a:r>
              <a:rPr lang="fr-FR" sz="3200" dirty="0"/>
              <a:t>2019: </a:t>
            </a:r>
            <a:r>
              <a:rPr lang="fr-FR" sz="3200" dirty="0" err="1"/>
              <a:t>allegorithmic</a:t>
            </a:r>
            <a:endParaRPr lang="fr-FR" sz="3200" dirty="0"/>
          </a:p>
          <a:p>
            <a:r>
              <a:rPr lang="fr-FR" sz="3200" dirty="0"/>
              <a:t>2020: </a:t>
            </a:r>
            <a:r>
              <a:rPr lang="fr-FR" sz="3200" dirty="0" err="1"/>
              <a:t>workfront</a:t>
            </a:r>
            <a:endParaRPr lang="fr-FR" sz="3200" dirty="0"/>
          </a:p>
          <a:p>
            <a:r>
              <a:rPr lang="fr-FR" sz="3200" dirty="0"/>
              <a:t>2022: </a:t>
            </a:r>
            <a:r>
              <a:rPr lang="fr-FR" sz="3200" dirty="0" err="1"/>
              <a:t>figma</a:t>
            </a: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05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3D403-88E4-4138-B5B4-52152B2D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Creative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CB2BC-8909-41E5-8ED1-0226CC17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Adobe Creative Cloud donne accès à des applications, des services web et des ressources pour tous vos projets de création : photographie, design graphique, montage vidéo, UX design, dessin et peinture, réseaux sociaux, et bien plus encore.</a:t>
            </a:r>
          </a:p>
        </p:txBody>
      </p:sp>
    </p:spTree>
    <p:extLst>
      <p:ext uri="{BB962C8B-B14F-4D97-AF65-F5344CB8AC3E}">
        <p14:creationId xmlns:p14="http://schemas.microsoft.com/office/powerpoint/2010/main" val="20710897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</TotalTime>
  <Words>340</Words>
  <Application>Microsoft Office PowerPoint</Application>
  <PresentationFormat>Grand écran</PresentationFormat>
  <Paragraphs>80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adobe</vt:lpstr>
      <vt:lpstr>sommaire</vt:lpstr>
      <vt:lpstr>origine</vt:lpstr>
      <vt:lpstr>definition</vt:lpstr>
      <vt:lpstr>prix</vt:lpstr>
      <vt:lpstr>Produit adobe</vt:lpstr>
      <vt:lpstr>Produit adobe</vt:lpstr>
      <vt:lpstr>Achat au fils des ans</vt:lpstr>
      <vt:lpstr>Creative cloud</vt:lpstr>
      <vt:lpstr>concurrent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</dc:title>
  <dc:creator>PC6</dc:creator>
  <cp:lastModifiedBy>PC6</cp:lastModifiedBy>
  <cp:revision>5</cp:revision>
  <dcterms:created xsi:type="dcterms:W3CDTF">2022-10-06T08:48:18Z</dcterms:created>
  <dcterms:modified xsi:type="dcterms:W3CDTF">2022-10-06T09:38:12Z</dcterms:modified>
</cp:coreProperties>
</file>