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64"/>
  </p:notesMasterIdLst>
  <p:sldIdLst>
    <p:sldId id="433" r:id="rId2"/>
    <p:sldId id="257" r:id="rId3"/>
    <p:sldId id="258" r:id="rId4"/>
    <p:sldId id="259" r:id="rId5"/>
    <p:sldId id="44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1" r:id="rId15"/>
    <p:sldId id="269" r:id="rId16"/>
    <p:sldId id="270" r:id="rId17"/>
    <p:sldId id="271" r:id="rId18"/>
    <p:sldId id="275" r:id="rId19"/>
    <p:sldId id="272" r:id="rId20"/>
    <p:sldId id="273" r:id="rId21"/>
    <p:sldId id="274" r:id="rId22"/>
    <p:sldId id="276" r:id="rId23"/>
    <p:sldId id="327" r:id="rId24"/>
    <p:sldId id="277" r:id="rId25"/>
    <p:sldId id="278" r:id="rId26"/>
    <p:sldId id="434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1" r:id="rId37"/>
    <p:sldId id="292" r:id="rId38"/>
    <p:sldId id="295" r:id="rId39"/>
    <p:sldId id="294" r:id="rId40"/>
    <p:sldId id="297" r:id="rId41"/>
    <p:sldId id="299" r:id="rId42"/>
    <p:sldId id="435" r:id="rId43"/>
    <p:sldId id="330" r:id="rId44"/>
    <p:sldId id="302" r:id="rId45"/>
    <p:sldId id="303" r:id="rId46"/>
    <p:sldId id="304" r:id="rId47"/>
    <p:sldId id="305" r:id="rId48"/>
    <p:sldId id="306" r:id="rId49"/>
    <p:sldId id="436" r:id="rId50"/>
    <p:sldId id="331" r:id="rId51"/>
    <p:sldId id="309" r:id="rId52"/>
    <p:sldId id="437" r:id="rId53"/>
    <p:sldId id="438" r:id="rId54"/>
    <p:sldId id="439" r:id="rId55"/>
    <p:sldId id="318" r:id="rId56"/>
    <p:sldId id="319" r:id="rId57"/>
    <p:sldId id="320" r:id="rId58"/>
    <p:sldId id="321" r:id="rId59"/>
    <p:sldId id="322" r:id="rId60"/>
    <p:sldId id="441" r:id="rId61"/>
    <p:sldId id="323" r:id="rId62"/>
    <p:sldId id="324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5">
          <p15:clr>
            <a:srgbClr val="A4A3A4"/>
          </p15:clr>
        </p15:guide>
        <p15:guide id="2" pos="2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46"/>
    <p:restoredTop sz="94654"/>
  </p:normalViewPr>
  <p:slideViewPr>
    <p:cSldViewPr snapToGrid="0">
      <p:cViewPr varScale="1">
        <p:scale>
          <a:sx n="77" d="100"/>
          <a:sy n="77" d="100"/>
        </p:scale>
        <p:origin x="184" y="760"/>
      </p:cViewPr>
      <p:guideLst>
        <p:guide orient="horz" pos="1125"/>
        <p:guide pos="24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72211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E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2FB24-B65D-4005-A687-9E054DB90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93C00-7C31-4E8A-9D37-204B610F2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D5615-E2DA-43AD-A069-AD9F8CEA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57D25E66-5A0A-48FA-8D0C-8C672EE36EE6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28608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D27DB-8A51-4934-895C-F7336207F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832D9-86A2-4674-8DD1-F592E7F0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2EEB3-953B-4862-8B58-BDDE13C0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5D00F-181D-41A5-A3C3-6D4C939EC743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36679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55870-9693-43CF-A98C-3C6298F4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877E0-1439-49F9-AF08-BA0AE410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ED94B-C1A9-46AE-8603-1FA4C51CA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36E73-F1A4-434C-8908-9B48CD816B06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417477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E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>
                <a:schemeClr val="accent4">
                  <a:lumMod val="75000"/>
                </a:schemeClr>
              </a:buClr>
              <a:buFont typeface="System Font Regular"/>
              <a:buChar char="→"/>
              <a:defRPr/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4">
                  <a:lumMod val="75000"/>
                </a:schemeClr>
              </a:buClr>
              <a:buFont typeface="System Font Regular"/>
              <a:buChar char="–"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EF779-A354-4925-A6A7-86D34E28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A655-ACD4-44DD-85CC-EE9105CA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4849A-A1F0-4875-AEAD-16E0E91AD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281F6-8BCB-4DE2-AEEF-6EBBCF194B68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2433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D6830-393E-44E7-A544-FF46908D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46218-7DA7-41C0-A3CD-FE003946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4F3F8-3387-41AD-AC32-4ECC6840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EA708-57BC-4601-8681-3B012634CAF4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782582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ES" sz="3300" b="1" kern="12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E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ED33F46-DAD7-4441-B5C5-42C9C044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1FF534-8BF2-4097-89E8-497AD161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C4B58D-EE36-4A10-8B22-D76AFD37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D1BF47-B557-465A-82FD-346E22A8FC8F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179848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ES" sz="3300" b="1" kern="12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A2B1BAD-A1A0-4B7C-8A09-E41B483C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1A3741B-8788-4501-9D88-9D1BCE58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926466-6405-4E15-9EAA-77C12CE58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E9319-1038-42A2-B8F8-FF907293D830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23083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8641"/>
          </a:xfrm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ES" sz="3300" b="1" kern="1200" dirty="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 lang="en-E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865162D-5867-4E19-9DE5-44AB1FC9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C0B18B-2E05-43DD-8724-8E36F4E5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3020705-A796-4810-9DE6-0AC72DE1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927186-B53E-487B-9557-318B14705012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20089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A08A8A8-5A79-4A24-BCA6-9ECDD144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8DEC6C-9574-4BBD-B1F7-1CA88848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7D6B993-1854-4FC8-AD79-FFCD4C22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D2DF70-2CD1-455D-A86B-E9A4086FBFAA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38568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642FF3E-8AC4-4DC1-B116-06681420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3E0B511-DAB8-44F9-838F-B7D598C1B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6E58AD-4612-41EC-B82E-190D1058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FE5AA-0E46-4C56-A726-7C5A004CF464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3630070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GB" noProof="0"/>
              <a:t>Click icon to add picture</a:t>
            </a:r>
            <a:endParaRPr lang="en-E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19F177E-E253-4F82-AB6B-778429DA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39FD212-7EE1-4DAD-863D-D10132A8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B6FE78-3092-4F65-B235-E2B3BF8E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6A631-1F6D-43AE-8175-FCCD52BCEF78}" type="slidenum">
              <a:rPr lang="en-US" altLang="fr-FR"/>
              <a:pPr/>
              <a:t>‹#›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34710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4A78FBB-1F10-4DE3-967F-2AFA12559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Click to edit Master title style</a:t>
            </a:r>
            <a:endParaRPr lang="fr-FR" altLang="fr-FR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EBB896C-033F-4B34-A0FD-1ED2CFB8F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fr-FR"/>
              <a:t> Click to edit Master text styles</a:t>
            </a:r>
          </a:p>
          <a:p>
            <a:pPr lvl="1"/>
            <a:r>
              <a:rPr lang="en-GB" altLang="fr-FR"/>
              <a:t>Second level</a:t>
            </a:r>
          </a:p>
          <a:p>
            <a:pPr lvl="2"/>
            <a:r>
              <a:rPr lang="en-GB" altLang="fr-FR"/>
              <a:t>Third level</a:t>
            </a:r>
          </a:p>
          <a:p>
            <a:pPr lvl="3"/>
            <a:r>
              <a:rPr lang="en-GB" altLang="fr-FR"/>
              <a:t>Fourth level</a:t>
            </a:r>
          </a:p>
          <a:p>
            <a:pPr lvl="4"/>
            <a:r>
              <a:rPr lang="en-GB" altLang="fr-FR"/>
              <a:t>Fifth level</a:t>
            </a:r>
            <a:endParaRPr lang="fr-FR" alt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45CAE-9804-424A-ABCA-72147ED4C7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2655-C466-420F-898F-0859D7997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67F4E-928C-4788-896F-06FEB4354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D2A62369-0492-4BD6-AC63-6763757D0ED0}" type="slidenum">
              <a:rPr lang="en-US" altLang="fr-FR"/>
              <a:pPr/>
              <a:t>‹#›</a:t>
            </a:fld>
            <a:endParaRPr lang="en-US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hf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ES" altLang="en-ES" sz="3300" b="1" kern="1200" dirty="0">
          <a:solidFill>
            <a:srgbClr val="BF9000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BF9000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BF9000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BF9000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b="1">
          <a:solidFill>
            <a:srgbClr val="BF9000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lang="en-GB" sz="21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lang="en-GB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rgbClr val="BF9000"/>
        </a:buClr>
        <a:buFont typeface="Arial" panose="020B0604020202020204" pitchFamily="34" charset="0"/>
        <a:buChar char="•"/>
        <a:defRPr lang="en-GB" sz="15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rgbClr val="BF9000"/>
        </a:buClr>
        <a:buFont typeface="Arial" panose="020B0604020202020204" pitchFamily="34" charset="0"/>
        <a:buChar char="•"/>
        <a:defRPr lang="en-GB" sz="15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Clr>
          <a:srgbClr val="BF9000"/>
        </a:buClr>
        <a:buFont typeface="Arial" panose="020B0604020202020204" pitchFamily="34" charset="0"/>
        <a:buChar char="•"/>
        <a:defRPr lang="en-ES" sz="15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tholyoke.edu/~mirobins/econ212.html" TargetMode="External"/><Relationship Id="rId2" Type="http://schemas.openxmlformats.org/officeDocument/2006/relationships/hyperlink" Target="https://sites.google.com/view/marionasegu/hom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A0BE3827-8B7A-4694-871D-F8F0231050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fr-FR">
                <a:solidFill>
                  <a:srgbClr val="BF9000"/>
                </a:solidFill>
              </a:rPr>
              <a:t>Chapter 6: </a:t>
            </a:r>
            <a:r>
              <a:rPr lang="en-US" altLang="fr-FR" sz="4800" b="0">
                <a:solidFill>
                  <a:srgbClr val="BF9000"/>
                </a:solidFill>
              </a:rPr>
              <a:t>Asymmetric Information</a:t>
            </a:r>
            <a:br>
              <a:rPr lang="en-US" altLang="fr-FR">
                <a:solidFill>
                  <a:srgbClr val="BF9000"/>
                </a:solidFill>
              </a:rPr>
            </a:br>
            <a:endParaRPr lang="en-US" altLang="fr-FR">
              <a:solidFill>
                <a:srgbClr val="BF9000"/>
              </a:solidFill>
            </a:endParaRP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20391346-6273-444A-9380-8498ECDDD06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fr-FR" sz="4000"/>
              <a:t>Ch 37 in H. Varian 8</a:t>
            </a:r>
            <a:r>
              <a:rPr lang="en-US" altLang="fr-FR" sz="4000" baseline="30000"/>
              <a:t>th</a:t>
            </a:r>
            <a:r>
              <a:rPr lang="en-US" altLang="fr-FR" sz="4000"/>
              <a:t> Ed.</a:t>
            </a:r>
          </a:p>
          <a:p>
            <a:pPr eaLnBrk="1" hangingPunct="1"/>
            <a:endParaRPr lang="en-US" altLang="fr-FR" sz="4000"/>
          </a:p>
          <a:p>
            <a:pPr eaLnBrk="1" hangingPunct="1"/>
            <a:r>
              <a:rPr lang="en-US" altLang="fr-FR" sz="2400"/>
              <a:t>Slides by </a:t>
            </a:r>
            <a:r>
              <a:rPr lang="en-US" altLang="fr-FR" sz="2400">
                <a:hlinkClick r:id="rId2"/>
              </a:rPr>
              <a:t>Mariona Segú</a:t>
            </a:r>
            <a:r>
              <a:rPr lang="en-US" altLang="fr-FR" sz="2400"/>
              <a:t>, CYU Cergy Paris Université</a:t>
            </a:r>
          </a:p>
          <a:p>
            <a:pPr eaLnBrk="1" hangingPunct="1"/>
            <a:r>
              <a:rPr lang="en-US" altLang="fr-FR" sz="2000"/>
              <a:t>Inspired by </a:t>
            </a:r>
            <a:r>
              <a:rPr lang="en-US" altLang="fr-FR" sz="2000">
                <a:hlinkClick r:id="rId3"/>
              </a:rPr>
              <a:t>Michael D. Robinson</a:t>
            </a:r>
            <a:r>
              <a:rPr lang="en-US" altLang="fr-FR" sz="2000"/>
              <a:t>, </a:t>
            </a:r>
            <a:r>
              <a:rPr altLang="fr-FR"/>
              <a:t>Mount Holyoke College</a:t>
            </a:r>
            <a:endParaRPr lang="en-US" altLang="fr-FR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7409A13-FC25-4CEC-8A9A-D86E6FB29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Lemons market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DD0BFC1-5E62-4743-928C-072CB7C80D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ES" dirty="0"/>
              <a:t> Suppose EV &gt; $2000.</a:t>
            </a:r>
          </a:p>
          <a:p>
            <a:pPr>
              <a:defRPr/>
            </a:pPr>
            <a:r>
              <a:rPr lang="en-US" altLang="en-ES" dirty="0"/>
              <a:t> Every seller can negotiate a price between $2000 and $EV (no matter if the car is a lemon or a peach).</a:t>
            </a:r>
          </a:p>
          <a:p>
            <a:pPr>
              <a:defRPr/>
            </a:pPr>
            <a:r>
              <a:rPr lang="en-US" altLang="en-ES" dirty="0"/>
              <a:t> All sellers gain from being in the market.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6D81A23-BC14-43CD-A65B-2AE433D66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Lemons market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1E3B38B7-D009-4381-9678-20DD7E96A2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90688"/>
            <a:ext cx="7772400" cy="4610100"/>
          </a:xfrm>
        </p:spPr>
        <p:txBody>
          <a:bodyPr/>
          <a:lstStyle/>
          <a:p>
            <a:pPr>
              <a:defRPr/>
            </a:pPr>
            <a:r>
              <a:rPr lang="en-US" altLang="en-ES" dirty="0"/>
              <a:t> Suppose EV &lt; $2000.</a:t>
            </a:r>
          </a:p>
          <a:p>
            <a:pPr>
              <a:defRPr/>
            </a:pPr>
            <a:r>
              <a:rPr lang="en-US" altLang="en-ES" dirty="0"/>
              <a:t> A peach seller cannot negotiate a price above $2000 and will exit the market.</a:t>
            </a:r>
          </a:p>
          <a:p>
            <a:pPr>
              <a:defRPr/>
            </a:pPr>
            <a:r>
              <a:rPr lang="en-US" altLang="en-ES" dirty="0"/>
              <a:t> So all buyers know that remaining sellers own lemons only.</a:t>
            </a:r>
          </a:p>
          <a:p>
            <a:pPr>
              <a:defRPr/>
            </a:pPr>
            <a:r>
              <a:rPr lang="en-US" altLang="en-ES" dirty="0"/>
              <a:t> Buyers will pay at most $1200 and only lemons are sold.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71280FD-698A-44A6-B154-AC7106DE4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Lemons market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478FCD0-F2D5-442C-B0B5-F244A88AF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ES" dirty="0"/>
              <a:t> Hence “too many” lemons “crowd out” the peaches from the market.</a:t>
            </a:r>
          </a:p>
          <a:p>
            <a:pPr>
              <a:defRPr/>
            </a:pPr>
            <a:r>
              <a:rPr lang="en-US" altLang="en-ES" dirty="0"/>
              <a:t> Gains-to-trade are reduced since no peaches are traded.</a:t>
            </a:r>
          </a:p>
          <a:p>
            <a:pPr>
              <a:defRPr/>
            </a:pPr>
            <a:r>
              <a:rPr lang="en-US" altLang="en-ES" dirty="0"/>
              <a:t> The presence of the lemons inflicts an external cost on buyers and peach owners.</a:t>
            </a:r>
          </a:p>
          <a:p>
            <a:pPr>
              <a:defRPr/>
            </a:pPr>
            <a:r>
              <a:rPr lang="en-US" altLang="en-ES" dirty="0"/>
              <a:t> Market failure: there is an externality</a:t>
            </a:r>
          </a:p>
          <a:p>
            <a:pPr lvl="1">
              <a:defRPr/>
            </a:pPr>
            <a:r>
              <a:rPr dirty="0"/>
              <a:t>when an individual decides to try to sell a bad car, he affects the purchasers’ perceptions of the quality of the average car on the market</a:t>
            </a:r>
          </a:p>
          <a:p>
            <a:pPr lvl="1">
              <a:defRPr/>
            </a:pPr>
            <a:endParaRPr lang="en-US" altLang="en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662A364-61D4-4A11-A28F-DE4E6D83F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Lemons market</a:t>
            </a:r>
          </a:p>
        </p:txBody>
      </p:sp>
      <p:pic>
        <p:nvPicPr>
          <p:cNvPr id="16387" name="Rectangle 3">
            <a:extLst>
              <a:ext uri="{FF2B5EF4-FFF2-40B4-BE49-F238E27FC236}">
                <a16:creationId xmlns:a16="http://schemas.microsoft.com/office/drawing/2014/main" id="{29167D6E-EE66-4A6E-AD8A-F6EB30E73101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100" y="1460500"/>
            <a:ext cx="8089900" cy="4648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14A76CE-1A29-4C08-9DEA-25EEB3E0D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Lemons market - Equilibrium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F326A96-B100-4D4D-9735-936C2F2C04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ES" dirty="0"/>
              <a:t> </a:t>
            </a:r>
            <a:r>
              <a:rPr lang="en-US" altLang="en-ES" b="1" dirty="0">
                <a:solidFill>
                  <a:schemeClr val="tx2"/>
                </a:solidFill>
              </a:rPr>
              <a:t>Pooling equilibrium:</a:t>
            </a:r>
            <a:r>
              <a:rPr lang="en-US" altLang="en-ES" dirty="0">
                <a:solidFill>
                  <a:schemeClr val="tx2"/>
                </a:solidFill>
              </a:rPr>
              <a:t> </a:t>
            </a:r>
            <a:r>
              <a:rPr lang="en-US" altLang="en-ES" dirty="0"/>
              <a:t>A market equilibrium in which both types of cars are traded, and buyers cannot distinguish the type of car.</a:t>
            </a:r>
          </a:p>
          <a:p>
            <a:pPr marL="0" indent="0">
              <a:buNone/>
              <a:defRPr/>
            </a:pPr>
            <a:endParaRPr lang="en-US" altLang="en-ES" dirty="0"/>
          </a:p>
          <a:p>
            <a:pPr>
              <a:defRPr/>
            </a:pPr>
            <a:r>
              <a:rPr lang="en-US" altLang="en-ES" b="1" dirty="0"/>
              <a:t> </a:t>
            </a:r>
            <a:r>
              <a:rPr lang="en-US" altLang="en-ES" b="1" dirty="0">
                <a:solidFill>
                  <a:schemeClr val="tx2"/>
                </a:solidFill>
              </a:rPr>
              <a:t>Separating equilibrium</a:t>
            </a:r>
            <a:r>
              <a:rPr lang="en-US" altLang="en-ES" dirty="0">
                <a:solidFill>
                  <a:schemeClr val="tx2"/>
                </a:solidFill>
              </a:rPr>
              <a:t>: </a:t>
            </a:r>
            <a:r>
              <a:rPr lang="en-US" altLang="en-ES" dirty="0"/>
              <a:t>A market equilibrium in which only one of the two types of cars is traded, or both are traded but can be distinguished by the buyers.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59B3CB08-C4FD-4D84-BA67-8A000B55D5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Lemons market – continuous quality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47AA269-8BCA-4766-A148-7036A45CAD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690688"/>
            <a:ext cx="7772400" cy="4633912"/>
          </a:xfrm>
        </p:spPr>
        <p:txBody>
          <a:bodyPr/>
          <a:lstStyle/>
          <a:p>
            <a:pPr>
              <a:defRPr/>
            </a:pPr>
            <a:r>
              <a:rPr lang="en-US" altLang="en-ES" dirty="0"/>
              <a:t> What if there is more than two types of cars?</a:t>
            </a:r>
          </a:p>
          <a:p>
            <a:pPr>
              <a:defRPr/>
            </a:pPr>
            <a:r>
              <a:rPr lang="en-US" altLang="en-ES" dirty="0"/>
              <a:t> Suppose that</a:t>
            </a:r>
          </a:p>
          <a:p>
            <a:pPr lvl="1">
              <a:buFont typeface="Marlett" pitchFamily="2" charset="2"/>
              <a:buChar char="0"/>
              <a:defRPr/>
            </a:pPr>
            <a:r>
              <a:rPr lang="en-US" altLang="en-ES" dirty="0"/>
              <a:t> car quality is Uniformly distributed between $1000 and $2000</a:t>
            </a:r>
          </a:p>
          <a:p>
            <a:pPr lvl="1">
              <a:buFont typeface="Marlett" pitchFamily="2" charset="2"/>
              <a:buChar char="0"/>
              <a:defRPr/>
            </a:pPr>
            <a:r>
              <a:rPr lang="en-US" altLang="en-ES" dirty="0"/>
              <a:t>any car that a seller values at $x is valued by a buyer at $(x+300).</a:t>
            </a:r>
          </a:p>
          <a:p>
            <a:pPr>
              <a:defRPr/>
            </a:pPr>
            <a:r>
              <a:rPr lang="en-US" altLang="en-ES" dirty="0"/>
              <a:t> Which cars will be traded?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5F6A4A2-0D21-457C-82E8-92EC16BFC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838200"/>
          </a:xfrm>
        </p:spPr>
        <p:txBody>
          <a:bodyPr/>
          <a:lstStyle/>
          <a:p>
            <a:pPr>
              <a:defRPr/>
            </a:pPr>
            <a:r>
              <a:rPr lang="en-US"/>
              <a:t>The Lemons market – continuous quality</a:t>
            </a:r>
          </a:p>
        </p:txBody>
      </p:sp>
      <p:sp>
        <p:nvSpPr>
          <p:cNvPr id="28674" name="Line 3">
            <a:extLst>
              <a:ext uri="{FF2B5EF4-FFF2-40B4-BE49-F238E27FC236}">
                <a16:creationId xmlns:a16="http://schemas.microsoft.com/office/drawing/2014/main" id="{3B4AC051-62D9-46E0-9D36-5DE310D22C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1595438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Line 4">
            <a:extLst>
              <a:ext uri="{FF2B5EF4-FFF2-40B4-BE49-F238E27FC236}">
                <a16:creationId xmlns:a16="http://schemas.microsoft.com/office/drawing/2014/main" id="{EA3548A6-743A-4875-937D-2A23519F9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3762375"/>
            <a:ext cx="5024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Line 5">
            <a:extLst>
              <a:ext uri="{FF2B5EF4-FFF2-40B4-BE49-F238E27FC236}">
                <a16:creationId xmlns:a16="http://schemas.microsoft.com/office/drawing/2014/main" id="{56A8C9BE-6154-4A5F-8BFC-3E9778F9D89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6563" y="1595438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Rectangle 8">
            <a:extLst>
              <a:ext uri="{FF2B5EF4-FFF2-40B4-BE49-F238E27FC236}">
                <a16:creationId xmlns:a16="http://schemas.microsoft.com/office/drawing/2014/main" id="{19743EA1-C70B-491E-8016-1810B26AB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63" y="4324350"/>
            <a:ext cx="235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Seller values</a:t>
            </a:r>
          </a:p>
        </p:txBody>
      </p:sp>
      <p:sp>
        <p:nvSpPr>
          <p:cNvPr id="28678" name="Rectangle 9">
            <a:extLst>
              <a:ext uri="{FF2B5EF4-FFF2-40B4-BE49-F238E27FC236}">
                <a16:creationId xmlns:a16="http://schemas.microsoft.com/office/drawing/2014/main" id="{D35A015F-5ADA-4D03-8CBC-D0430337D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198813"/>
            <a:ext cx="4992687" cy="547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8679" name="Rectangle 10">
            <a:extLst>
              <a:ext uri="{FF2B5EF4-FFF2-40B4-BE49-F238E27FC236}">
                <a16:creationId xmlns:a16="http://schemas.microsoft.com/office/drawing/2014/main" id="{B4ADBD24-82EC-41D4-8DD9-987D898A4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1000</a:t>
            </a:r>
          </a:p>
        </p:txBody>
      </p:sp>
      <p:sp>
        <p:nvSpPr>
          <p:cNvPr id="28680" name="Rectangle 11">
            <a:extLst>
              <a:ext uri="{FF2B5EF4-FFF2-40B4-BE49-F238E27FC236}">
                <a16:creationId xmlns:a16="http://schemas.microsoft.com/office/drawing/2014/main" id="{7F19C72B-667B-443C-B1E1-06CB9380D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2000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C7CCE754-EB2B-4CA8-9D5D-F340EBF44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838200"/>
          </a:xfrm>
        </p:spPr>
        <p:txBody>
          <a:bodyPr/>
          <a:lstStyle/>
          <a:p>
            <a:pPr>
              <a:defRPr/>
            </a:pPr>
            <a:r>
              <a:rPr lang="en-US"/>
              <a:t>The Lemons market – continuous quality</a:t>
            </a:r>
          </a:p>
        </p:txBody>
      </p:sp>
      <p:sp>
        <p:nvSpPr>
          <p:cNvPr id="29698" name="Line 3">
            <a:extLst>
              <a:ext uri="{FF2B5EF4-FFF2-40B4-BE49-F238E27FC236}">
                <a16:creationId xmlns:a16="http://schemas.microsoft.com/office/drawing/2014/main" id="{91F4A74C-5836-4D42-A5AC-1429CF7E9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1595438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Line 4">
            <a:extLst>
              <a:ext uri="{FF2B5EF4-FFF2-40B4-BE49-F238E27FC236}">
                <a16:creationId xmlns:a16="http://schemas.microsoft.com/office/drawing/2014/main" id="{5AA1338B-5955-4D3D-B1B1-D1A6836AD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3762375"/>
            <a:ext cx="5024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Line 5">
            <a:extLst>
              <a:ext uri="{FF2B5EF4-FFF2-40B4-BE49-F238E27FC236}">
                <a16:creationId xmlns:a16="http://schemas.microsoft.com/office/drawing/2014/main" id="{6902DB92-5849-461E-9EA8-4DF34BA4A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6563" y="1595438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6">
            <a:extLst>
              <a:ext uri="{FF2B5EF4-FFF2-40B4-BE49-F238E27FC236}">
                <a16:creationId xmlns:a16="http://schemas.microsoft.com/office/drawing/2014/main" id="{A5BE96EA-8216-43D7-AC1D-E00F978E8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1000</a:t>
            </a:r>
          </a:p>
        </p:txBody>
      </p:sp>
      <p:sp>
        <p:nvSpPr>
          <p:cNvPr id="29702" name="Rectangle 7">
            <a:extLst>
              <a:ext uri="{FF2B5EF4-FFF2-40B4-BE49-F238E27FC236}">
                <a16:creationId xmlns:a16="http://schemas.microsoft.com/office/drawing/2014/main" id="{156CB4B2-A2AD-4C17-B739-8FD2AD5E0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2000</a:t>
            </a:r>
          </a:p>
        </p:txBody>
      </p:sp>
      <p:sp>
        <p:nvSpPr>
          <p:cNvPr id="29703" name="Rectangle 8">
            <a:extLst>
              <a:ext uri="{FF2B5EF4-FFF2-40B4-BE49-F238E27FC236}">
                <a16:creationId xmlns:a16="http://schemas.microsoft.com/office/drawing/2014/main" id="{9F61FCD1-66B3-4623-B724-6CC1EF79D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198813"/>
            <a:ext cx="4992687" cy="547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9704" name="Oval 9">
            <a:extLst>
              <a:ext uri="{FF2B5EF4-FFF2-40B4-BE49-F238E27FC236}">
                <a16:creationId xmlns:a16="http://schemas.microsoft.com/office/drawing/2014/main" id="{AB58560D-DBC3-435E-97B6-6584BB410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5" y="3619500"/>
            <a:ext cx="309563" cy="309563"/>
          </a:xfrm>
          <a:prstGeom prst="ellipse">
            <a:avLst/>
          </a:prstGeom>
          <a:solidFill>
            <a:srgbClr val="FF3C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29705" name="Rectangle 10">
            <a:extLst>
              <a:ext uri="{FF2B5EF4-FFF2-40B4-BE49-F238E27FC236}">
                <a16:creationId xmlns:a16="http://schemas.microsoft.com/office/drawing/2014/main" id="{32966FEE-446B-44A1-AA55-A28CE8A35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1500</a:t>
            </a:r>
          </a:p>
        </p:txBody>
      </p:sp>
      <p:sp>
        <p:nvSpPr>
          <p:cNvPr id="29706" name="Rectangle 11">
            <a:extLst>
              <a:ext uri="{FF2B5EF4-FFF2-40B4-BE49-F238E27FC236}">
                <a16:creationId xmlns:a16="http://schemas.microsoft.com/office/drawing/2014/main" id="{7A3F8BEE-DE50-41F8-A2C7-BD2CBCE74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63" y="4324350"/>
            <a:ext cx="235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Seller values</a:t>
            </a:r>
          </a:p>
        </p:txBody>
      </p:sp>
      <p:sp>
        <p:nvSpPr>
          <p:cNvPr id="29707" name="TextBox 1">
            <a:extLst>
              <a:ext uri="{FF2B5EF4-FFF2-40B4-BE49-F238E27FC236}">
                <a16:creationId xmlns:a16="http://schemas.microsoft.com/office/drawing/2014/main" id="{8CFC6E83-CD06-4799-836C-6CDE8FBA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2417763"/>
            <a:ext cx="17811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fr-FR" altLang="en-US"/>
              <a:t>Mid point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B948388-564C-4481-9D49-673D27A07B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838200"/>
          </a:xfrm>
        </p:spPr>
        <p:txBody>
          <a:bodyPr/>
          <a:lstStyle/>
          <a:p>
            <a:pPr>
              <a:defRPr/>
            </a:pPr>
            <a:r>
              <a:rPr lang="en-US"/>
              <a:t>The Lemons market – continuous quality</a:t>
            </a:r>
          </a:p>
        </p:txBody>
      </p:sp>
      <p:sp>
        <p:nvSpPr>
          <p:cNvPr id="30722" name="Line 3">
            <a:extLst>
              <a:ext uri="{FF2B5EF4-FFF2-40B4-BE49-F238E27FC236}">
                <a16:creationId xmlns:a16="http://schemas.microsoft.com/office/drawing/2014/main" id="{4A3A80C2-E86D-4975-A46D-20D5C9625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1595438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Line 4">
            <a:extLst>
              <a:ext uri="{FF2B5EF4-FFF2-40B4-BE49-F238E27FC236}">
                <a16:creationId xmlns:a16="http://schemas.microsoft.com/office/drawing/2014/main" id="{CA11EE69-1103-48D0-AAF5-44B434840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3762375"/>
            <a:ext cx="5024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Line 5">
            <a:extLst>
              <a:ext uri="{FF2B5EF4-FFF2-40B4-BE49-F238E27FC236}">
                <a16:creationId xmlns:a16="http://schemas.microsoft.com/office/drawing/2014/main" id="{A13AD2E0-08FE-4D83-86FD-A0D8DA6E279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6563" y="1595438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1835A542-E0EB-41C7-B8F4-548BE3C9C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1000</a:t>
            </a:r>
          </a:p>
        </p:txBody>
      </p:sp>
      <p:sp>
        <p:nvSpPr>
          <p:cNvPr id="30726" name="Rectangle 7">
            <a:extLst>
              <a:ext uri="{FF2B5EF4-FFF2-40B4-BE49-F238E27FC236}">
                <a16:creationId xmlns:a16="http://schemas.microsoft.com/office/drawing/2014/main" id="{ABD9FF97-7B07-4AE7-8270-78C66CC60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2000</a:t>
            </a:r>
          </a:p>
        </p:txBody>
      </p:sp>
      <p:sp>
        <p:nvSpPr>
          <p:cNvPr id="30727" name="Rectangle 8">
            <a:extLst>
              <a:ext uri="{FF2B5EF4-FFF2-40B4-BE49-F238E27FC236}">
                <a16:creationId xmlns:a16="http://schemas.microsoft.com/office/drawing/2014/main" id="{892584EB-C8F4-41A5-A49E-AA526E6D2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198813"/>
            <a:ext cx="4992687" cy="547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8" name="Oval 9">
            <a:extLst>
              <a:ext uri="{FF2B5EF4-FFF2-40B4-BE49-F238E27FC236}">
                <a16:creationId xmlns:a16="http://schemas.microsoft.com/office/drawing/2014/main" id="{3A1E9AEC-4756-410D-AF41-6C91E4569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5" y="3619500"/>
            <a:ext cx="309563" cy="309563"/>
          </a:xfrm>
          <a:prstGeom prst="ellipse">
            <a:avLst/>
          </a:prstGeom>
          <a:solidFill>
            <a:srgbClr val="FF3C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0729" name="Rectangle 10">
            <a:extLst>
              <a:ext uri="{FF2B5EF4-FFF2-40B4-BE49-F238E27FC236}">
                <a16:creationId xmlns:a16="http://schemas.microsoft.com/office/drawing/2014/main" id="{7765F505-DBF4-4A92-A575-8268CAE7D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1500</a:t>
            </a:r>
          </a:p>
        </p:txBody>
      </p:sp>
      <p:sp>
        <p:nvSpPr>
          <p:cNvPr id="30730" name="Rectangle 11">
            <a:extLst>
              <a:ext uri="{FF2B5EF4-FFF2-40B4-BE49-F238E27FC236}">
                <a16:creationId xmlns:a16="http://schemas.microsoft.com/office/drawing/2014/main" id="{075717D1-42AD-4BDC-BAF0-2FF699F43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1038225"/>
            <a:ext cx="461168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The expected value of any</a:t>
            </a:r>
          </a:p>
          <a:p>
            <a:r>
              <a:rPr lang="en-US" altLang="fr-FR"/>
              <a:t>car to a buyer is </a:t>
            </a:r>
          </a:p>
          <a:p>
            <a:r>
              <a:rPr lang="en-US" altLang="fr-FR"/>
              <a:t>$1500 + $300 = $1800. </a:t>
            </a:r>
          </a:p>
        </p:txBody>
      </p:sp>
      <p:sp>
        <p:nvSpPr>
          <p:cNvPr id="30731" name="Rectangle 12">
            <a:extLst>
              <a:ext uri="{FF2B5EF4-FFF2-40B4-BE49-F238E27FC236}">
                <a16:creationId xmlns:a16="http://schemas.microsoft.com/office/drawing/2014/main" id="{738B2DC5-F056-4DA3-8731-DA7963438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63" y="4324350"/>
            <a:ext cx="235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Seller values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36E713E-9D9C-4A87-86C7-C1CC64DD1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838200"/>
          </a:xfrm>
        </p:spPr>
        <p:txBody>
          <a:bodyPr/>
          <a:lstStyle/>
          <a:p>
            <a:pPr>
              <a:defRPr/>
            </a:pPr>
            <a:r>
              <a:rPr lang="en-US"/>
              <a:t>The Lemons market – continuous quality</a:t>
            </a:r>
          </a:p>
        </p:txBody>
      </p:sp>
      <p:sp>
        <p:nvSpPr>
          <p:cNvPr id="31746" name="Line 3">
            <a:extLst>
              <a:ext uri="{FF2B5EF4-FFF2-40B4-BE49-F238E27FC236}">
                <a16:creationId xmlns:a16="http://schemas.microsoft.com/office/drawing/2014/main" id="{BD40B124-9B3D-441C-B035-B9771B245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1595438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Line 4">
            <a:extLst>
              <a:ext uri="{FF2B5EF4-FFF2-40B4-BE49-F238E27FC236}">
                <a16:creationId xmlns:a16="http://schemas.microsoft.com/office/drawing/2014/main" id="{24A473F8-51FF-4299-B3E2-775AAD6D1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3762375"/>
            <a:ext cx="5024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Line 5">
            <a:extLst>
              <a:ext uri="{FF2B5EF4-FFF2-40B4-BE49-F238E27FC236}">
                <a16:creationId xmlns:a16="http://schemas.microsoft.com/office/drawing/2014/main" id="{9B38A503-B871-4966-A6AC-378AB9C5E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6563" y="1595438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6">
            <a:extLst>
              <a:ext uri="{FF2B5EF4-FFF2-40B4-BE49-F238E27FC236}">
                <a16:creationId xmlns:a16="http://schemas.microsoft.com/office/drawing/2014/main" id="{2E3C833D-25A2-4C05-9940-0CB380863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1000</a:t>
            </a:r>
          </a:p>
        </p:txBody>
      </p:sp>
      <p:sp>
        <p:nvSpPr>
          <p:cNvPr id="31750" name="Rectangle 7">
            <a:extLst>
              <a:ext uri="{FF2B5EF4-FFF2-40B4-BE49-F238E27FC236}">
                <a16:creationId xmlns:a16="http://schemas.microsoft.com/office/drawing/2014/main" id="{22CF0577-C515-4CA8-9EA7-B2B9C4D1B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7300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2000</a:t>
            </a:r>
          </a:p>
        </p:txBody>
      </p:sp>
      <p:sp>
        <p:nvSpPr>
          <p:cNvPr id="31751" name="Rectangle 8">
            <a:extLst>
              <a:ext uri="{FF2B5EF4-FFF2-40B4-BE49-F238E27FC236}">
                <a16:creationId xmlns:a16="http://schemas.microsoft.com/office/drawing/2014/main" id="{7499BAE7-0ACC-4049-AF32-81085501F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198813"/>
            <a:ext cx="4992687" cy="547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1752" name="Oval 9">
            <a:extLst>
              <a:ext uri="{FF2B5EF4-FFF2-40B4-BE49-F238E27FC236}">
                <a16:creationId xmlns:a16="http://schemas.microsoft.com/office/drawing/2014/main" id="{0D696865-F0DB-485C-8C05-3563EA8FE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675" y="3619500"/>
            <a:ext cx="309563" cy="309563"/>
          </a:xfrm>
          <a:prstGeom prst="ellipse">
            <a:avLst/>
          </a:prstGeom>
          <a:solidFill>
            <a:srgbClr val="FF3C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1753" name="Rectangle 10">
            <a:extLst>
              <a:ext uri="{FF2B5EF4-FFF2-40B4-BE49-F238E27FC236}">
                <a16:creationId xmlns:a16="http://schemas.microsoft.com/office/drawing/2014/main" id="{1113B99A-4F02-4C9F-88FB-4C8F76346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5550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1500</a:t>
            </a:r>
          </a:p>
        </p:txBody>
      </p:sp>
      <p:sp>
        <p:nvSpPr>
          <p:cNvPr id="31754" name="Rectangle 11">
            <a:extLst>
              <a:ext uri="{FF2B5EF4-FFF2-40B4-BE49-F238E27FC236}">
                <a16:creationId xmlns:a16="http://schemas.microsoft.com/office/drawing/2014/main" id="{A6193F3B-A267-4D6B-A361-E776B3F9B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1038225"/>
            <a:ext cx="461168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The expected value of any</a:t>
            </a:r>
          </a:p>
          <a:p>
            <a:r>
              <a:rPr lang="en-US" altLang="fr-FR"/>
              <a:t>car to a buyer is </a:t>
            </a:r>
          </a:p>
          <a:p>
            <a:r>
              <a:rPr lang="en-US" altLang="fr-FR"/>
              <a:t>$1500 + $300 = $1800. </a:t>
            </a:r>
          </a:p>
        </p:txBody>
      </p:sp>
      <p:sp>
        <p:nvSpPr>
          <p:cNvPr id="31755" name="Rectangle 12">
            <a:extLst>
              <a:ext uri="{FF2B5EF4-FFF2-40B4-BE49-F238E27FC236}">
                <a16:creationId xmlns:a16="http://schemas.microsoft.com/office/drawing/2014/main" id="{5F7FE8C9-9FD6-4F8F-8419-3C04C7F9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5089525"/>
            <a:ext cx="65881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 sz="3200"/>
              <a:t>So sellers who value their cars at</a:t>
            </a:r>
          </a:p>
          <a:p>
            <a:r>
              <a:rPr lang="en-US" altLang="fr-FR" sz="3200"/>
              <a:t>more than $1800 exit the market.</a:t>
            </a:r>
          </a:p>
        </p:txBody>
      </p:sp>
      <p:sp>
        <p:nvSpPr>
          <p:cNvPr id="31756" name="Rectangle 13">
            <a:extLst>
              <a:ext uri="{FF2B5EF4-FFF2-40B4-BE49-F238E27FC236}">
                <a16:creationId xmlns:a16="http://schemas.microsoft.com/office/drawing/2014/main" id="{ECA7C84B-6D2B-4C0D-BAD9-F96A4E052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63" y="4324350"/>
            <a:ext cx="235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Seller values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4DD3EE7-A6FB-4E6D-965A-1C09915BC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Information in Competitive Markets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09FDE95-3DEE-4AD2-9ADE-5F3F0123DF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System Font Regular"/>
              <a:buNone/>
              <a:defRPr/>
            </a:pPr>
            <a:r>
              <a:rPr lang="en-US" altLang="en-ES" dirty="0"/>
              <a:t>So far… </a:t>
            </a:r>
          </a:p>
          <a:p>
            <a:pPr>
              <a:defRPr/>
            </a:pPr>
            <a:r>
              <a:rPr lang="en-US" altLang="en-ES" dirty="0"/>
              <a:t> We have assumed that all agents are fully informed about traded commodities and other aspects of the market.</a:t>
            </a:r>
          </a:p>
          <a:p>
            <a:pPr marL="0" indent="0">
              <a:buFont typeface="System Font Regular"/>
              <a:buNone/>
              <a:defRPr/>
            </a:pPr>
            <a:r>
              <a:rPr lang="en-US" altLang="en-ES" dirty="0"/>
              <a:t>But... This might not be true in some cases:</a:t>
            </a:r>
          </a:p>
          <a:p>
            <a:pPr>
              <a:defRPr/>
            </a:pPr>
            <a:r>
              <a:rPr lang="en-US" altLang="en-ES" dirty="0"/>
              <a:t> Quality is hard to tell. Ex: labor market </a:t>
            </a:r>
          </a:p>
          <a:p>
            <a:pPr>
              <a:defRPr/>
            </a:pPr>
            <a:r>
              <a:rPr lang="en-US" altLang="en-ES" dirty="0"/>
              <a:t> What about markets for medical services, or insurance, or used cars?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CC98282-F08A-47D6-A843-248AF3C93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838200"/>
          </a:xfrm>
        </p:spPr>
        <p:txBody>
          <a:bodyPr/>
          <a:lstStyle/>
          <a:p>
            <a:pPr>
              <a:defRPr/>
            </a:pPr>
            <a:r>
              <a:rPr lang="en-US"/>
              <a:t>The Lemons market – continuous quality</a:t>
            </a:r>
          </a:p>
        </p:txBody>
      </p:sp>
      <p:sp>
        <p:nvSpPr>
          <p:cNvPr id="32770" name="Line 3">
            <a:extLst>
              <a:ext uri="{FF2B5EF4-FFF2-40B4-BE49-F238E27FC236}">
                <a16:creationId xmlns:a16="http://schemas.microsoft.com/office/drawing/2014/main" id="{7770FA16-483B-40EC-A6F1-522ED4EB6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1595438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1" name="Line 4">
            <a:extLst>
              <a:ext uri="{FF2B5EF4-FFF2-40B4-BE49-F238E27FC236}">
                <a16:creationId xmlns:a16="http://schemas.microsoft.com/office/drawing/2014/main" id="{B3584B2C-78D0-414A-B712-EDC9F71DF8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3762375"/>
            <a:ext cx="5024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2" name="Line 5">
            <a:extLst>
              <a:ext uri="{FF2B5EF4-FFF2-40B4-BE49-F238E27FC236}">
                <a16:creationId xmlns:a16="http://schemas.microsoft.com/office/drawing/2014/main" id="{C1212FC8-E5EE-4165-BD4A-77122A61AE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6563" y="1595438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Rectangle 6">
            <a:extLst>
              <a:ext uri="{FF2B5EF4-FFF2-40B4-BE49-F238E27FC236}">
                <a16:creationId xmlns:a16="http://schemas.microsoft.com/office/drawing/2014/main" id="{B61DD22D-425B-4431-AB93-685B450DE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1000</a:t>
            </a:r>
          </a:p>
        </p:txBody>
      </p:sp>
      <p:sp>
        <p:nvSpPr>
          <p:cNvPr id="32774" name="Rectangle 7">
            <a:extLst>
              <a:ext uri="{FF2B5EF4-FFF2-40B4-BE49-F238E27FC236}">
                <a16:creationId xmlns:a16="http://schemas.microsoft.com/office/drawing/2014/main" id="{211565CB-0062-430B-B9AD-9D6390F8C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1800</a:t>
            </a:r>
          </a:p>
        </p:txBody>
      </p:sp>
      <p:sp>
        <p:nvSpPr>
          <p:cNvPr id="32775" name="Rectangle 8">
            <a:extLst>
              <a:ext uri="{FF2B5EF4-FFF2-40B4-BE49-F238E27FC236}">
                <a16:creationId xmlns:a16="http://schemas.microsoft.com/office/drawing/2014/main" id="{14F12A03-E36D-4D27-B0B6-E1D1E0B03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198813"/>
            <a:ext cx="4156075" cy="547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2776" name="Rectangle 9">
            <a:extLst>
              <a:ext uri="{FF2B5EF4-FFF2-40B4-BE49-F238E27FC236}">
                <a16:creationId xmlns:a16="http://schemas.microsoft.com/office/drawing/2014/main" id="{8E5D38F6-8B65-4AFB-87CF-18FF01CB8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3425" y="1062038"/>
            <a:ext cx="45704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The distribution of values</a:t>
            </a:r>
          </a:p>
          <a:p>
            <a:r>
              <a:rPr lang="en-US" altLang="fr-FR"/>
              <a:t>of cars remaining on offer</a:t>
            </a:r>
          </a:p>
        </p:txBody>
      </p:sp>
      <p:sp>
        <p:nvSpPr>
          <p:cNvPr id="32777" name="Rectangle 10">
            <a:extLst>
              <a:ext uri="{FF2B5EF4-FFF2-40B4-BE49-F238E27FC236}">
                <a16:creationId xmlns:a16="http://schemas.microsoft.com/office/drawing/2014/main" id="{1870454C-C850-47A9-8F79-C39989880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63" y="4324350"/>
            <a:ext cx="235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Seller values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5686D2A-F829-4841-A6B8-7C6E72309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838200"/>
          </a:xfrm>
        </p:spPr>
        <p:txBody>
          <a:bodyPr/>
          <a:lstStyle/>
          <a:p>
            <a:pPr>
              <a:defRPr/>
            </a:pPr>
            <a:r>
              <a:rPr lang="en-US"/>
              <a:t>The Lemons market – continuous quality</a:t>
            </a:r>
          </a:p>
        </p:txBody>
      </p:sp>
      <p:sp>
        <p:nvSpPr>
          <p:cNvPr id="33794" name="Line 3">
            <a:extLst>
              <a:ext uri="{FF2B5EF4-FFF2-40B4-BE49-F238E27FC236}">
                <a16:creationId xmlns:a16="http://schemas.microsoft.com/office/drawing/2014/main" id="{0CBF76B7-9BF5-432A-B996-7C8261B045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1595438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5" name="Line 4">
            <a:extLst>
              <a:ext uri="{FF2B5EF4-FFF2-40B4-BE49-F238E27FC236}">
                <a16:creationId xmlns:a16="http://schemas.microsoft.com/office/drawing/2014/main" id="{56DD0541-6F23-4C8B-88D8-4E26D790B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3762375"/>
            <a:ext cx="5024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6" name="Line 5">
            <a:extLst>
              <a:ext uri="{FF2B5EF4-FFF2-40B4-BE49-F238E27FC236}">
                <a16:creationId xmlns:a16="http://schemas.microsoft.com/office/drawing/2014/main" id="{5A036CD7-5607-40D6-B9E6-9A6AB064A5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6563" y="1595438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Rectangle 6">
            <a:extLst>
              <a:ext uri="{FF2B5EF4-FFF2-40B4-BE49-F238E27FC236}">
                <a16:creationId xmlns:a16="http://schemas.microsoft.com/office/drawing/2014/main" id="{BEC078FE-31E1-4EA7-B50B-E224060D9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1000</a:t>
            </a:r>
          </a:p>
        </p:txBody>
      </p:sp>
      <p:sp>
        <p:nvSpPr>
          <p:cNvPr id="33798" name="Rectangle 7">
            <a:extLst>
              <a:ext uri="{FF2B5EF4-FFF2-40B4-BE49-F238E27FC236}">
                <a16:creationId xmlns:a16="http://schemas.microsoft.com/office/drawing/2014/main" id="{B8CEE685-EC45-43DB-9570-4B4CDA2E2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1800</a:t>
            </a:r>
          </a:p>
        </p:txBody>
      </p:sp>
      <p:sp>
        <p:nvSpPr>
          <p:cNvPr id="33799" name="Rectangle 8">
            <a:extLst>
              <a:ext uri="{FF2B5EF4-FFF2-40B4-BE49-F238E27FC236}">
                <a16:creationId xmlns:a16="http://schemas.microsoft.com/office/drawing/2014/main" id="{83E423CE-A8B4-407E-82EA-712D397BE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198813"/>
            <a:ext cx="4156075" cy="547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3800" name="Oval 9">
            <a:extLst>
              <a:ext uri="{FF2B5EF4-FFF2-40B4-BE49-F238E27FC236}">
                <a16:creationId xmlns:a16="http://schemas.microsoft.com/office/drawing/2014/main" id="{6715CFB8-86AB-4F9C-A149-4B9366570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63" y="3619500"/>
            <a:ext cx="309562" cy="309563"/>
          </a:xfrm>
          <a:prstGeom prst="ellipse">
            <a:avLst/>
          </a:prstGeom>
          <a:solidFill>
            <a:srgbClr val="FF3C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3801" name="Rectangle 10">
            <a:extLst>
              <a:ext uri="{FF2B5EF4-FFF2-40B4-BE49-F238E27FC236}">
                <a16:creationId xmlns:a16="http://schemas.microsoft.com/office/drawing/2014/main" id="{81776AFC-92A8-4D61-9CD9-15F723960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1400</a:t>
            </a:r>
          </a:p>
        </p:txBody>
      </p:sp>
      <p:sp>
        <p:nvSpPr>
          <p:cNvPr id="33802" name="Rectangle 11">
            <a:extLst>
              <a:ext uri="{FF2B5EF4-FFF2-40B4-BE49-F238E27FC236}">
                <a16:creationId xmlns:a16="http://schemas.microsoft.com/office/drawing/2014/main" id="{374BEF6B-606F-41C5-82C8-44F6B63D1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63" y="4324350"/>
            <a:ext cx="235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Seller values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7D124447-83ED-40AE-9DCA-37A61357E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838200"/>
          </a:xfrm>
        </p:spPr>
        <p:txBody>
          <a:bodyPr/>
          <a:lstStyle/>
          <a:p>
            <a:pPr>
              <a:defRPr/>
            </a:pPr>
            <a:r>
              <a:rPr lang="en-US"/>
              <a:t>The Lemons market – continuous quality</a:t>
            </a:r>
          </a:p>
        </p:txBody>
      </p:sp>
      <p:sp>
        <p:nvSpPr>
          <p:cNvPr id="34818" name="Line 3">
            <a:extLst>
              <a:ext uri="{FF2B5EF4-FFF2-40B4-BE49-F238E27FC236}">
                <a16:creationId xmlns:a16="http://schemas.microsoft.com/office/drawing/2014/main" id="{AE810FCD-35F2-41D3-AADB-1AE8206271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1595438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19" name="Line 4">
            <a:extLst>
              <a:ext uri="{FF2B5EF4-FFF2-40B4-BE49-F238E27FC236}">
                <a16:creationId xmlns:a16="http://schemas.microsoft.com/office/drawing/2014/main" id="{1154FF93-C5A2-475B-8C77-52647A400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3762375"/>
            <a:ext cx="5024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0" name="Line 5">
            <a:extLst>
              <a:ext uri="{FF2B5EF4-FFF2-40B4-BE49-F238E27FC236}">
                <a16:creationId xmlns:a16="http://schemas.microsoft.com/office/drawing/2014/main" id="{650F92EA-7FC0-4488-A842-AFDFC9897B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6563" y="1595438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6">
            <a:extLst>
              <a:ext uri="{FF2B5EF4-FFF2-40B4-BE49-F238E27FC236}">
                <a16:creationId xmlns:a16="http://schemas.microsoft.com/office/drawing/2014/main" id="{B8874199-6AB4-4911-AC71-B5D8841B8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1000</a:t>
            </a:r>
          </a:p>
        </p:txBody>
      </p:sp>
      <p:sp>
        <p:nvSpPr>
          <p:cNvPr id="34822" name="Rectangle 7">
            <a:extLst>
              <a:ext uri="{FF2B5EF4-FFF2-40B4-BE49-F238E27FC236}">
                <a16:creationId xmlns:a16="http://schemas.microsoft.com/office/drawing/2014/main" id="{F92F8A07-C85E-49FB-B459-908236850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1800</a:t>
            </a:r>
          </a:p>
        </p:txBody>
      </p:sp>
      <p:sp>
        <p:nvSpPr>
          <p:cNvPr id="34823" name="Rectangle 8">
            <a:extLst>
              <a:ext uri="{FF2B5EF4-FFF2-40B4-BE49-F238E27FC236}">
                <a16:creationId xmlns:a16="http://schemas.microsoft.com/office/drawing/2014/main" id="{C248C203-C476-4528-936F-A7ADCE48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198813"/>
            <a:ext cx="4156075" cy="547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4824" name="Oval 9">
            <a:extLst>
              <a:ext uri="{FF2B5EF4-FFF2-40B4-BE49-F238E27FC236}">
                <a16:creationId xmlns:a16="http://schemas.microsoft.com/office/drawing/2014/main" id="{4B3DB40A-2E0C-4369-9CB5-908D51247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63" y="3619500"/>
            <a:ext cx="309562" cy="309563"/>
          </a:xfrm>
          <a:prstGeom prst="ellipse">
            <a:avLst/>
          </a:prstGeom>
          <a:solidFill>
            <a:srgbClr val="FF3C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4825" name="Rectangle 10">
            <a:extLst>
              <a:ext uri="{FF2B5EF4-FFF2-40B4-BE49-F238E27FC236}">
                <a16:creationId xmlns:a16="http://schemas.microsoft.com/office/drawing/2014/main" id="{D611A3F2-BE12-4621-BF18-3D1975367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1400</a:t>
            </a:r>
          </a:p>
        </p:txBody>
      </p:sp>
      <p:sp>
        <p:nvSpPr>
          <p:cNvPr id="34826" name="Rectangle 11">
            <a:extLst>
              <a:ext uri="{FF2B5EF4-FFF2-40B4-BE49-F238E27FC236}">
                <a16:creationId xmlns:a16="http://schemas.microsoft.com/office/drawing/2014/main" id="{FDC0A138-1029-4473-ABBC-D4BCD1663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1038225"/>
            <a:ext cx="480853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The expected value of any</a:t>
            </a:r>
          </a:p>
          <a:p>
            <a:r>
              <a:rPr lang="en-US" altLang="fr-FR"/>
              <a:t>remaining car to a buyer is </a:t>
            </a:r>
          </a:p>
          <a:p>
            <a:r>
              <a:rPr lang="en-US" altLang="fr-FR"/>
              <a:t>$1400 + $300 = $1700. </a:t>
            </a:r>
          </a:p>
        </p:txBody>
      </p:sp>
      <p:sp>
        <p:nvSpPr>
          <p:cNvPr id="34827" name="Rectangle 12">
            <a:extLst>
              <a:ext uri="{FF2B5EF4-FFF2-40B4-BE49-F238E27FC236}">
                <a16:creationId xmlns:a16="http://schemas.microsoft.com/office/drawing/2014/main" id="{DFC11097-52BE-48E2-A971-3312E4555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63" y="4324350"/>
            <a:ext cx="235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Seller values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B617F6E-A762-4403-870A-349CEF3B0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838200"/>
          </a:xfrm>
        </p:spPr>
        <p:txBody>
          <a:bodyPr/>
          <a:lstStyle/>
          <a:p>
            <a:pPr>
              <a:defRPr/>
            </a:pPr>
            <a:r>
              <a:rPr lang="en-US"/>
              <a:t>The Lemons market – continuous quality</a:t>
            </a:r>
          </a:p>
        </p:txBody>
      </p:sp>
      <p:sp>
        <p:nvSpPr>
          <p:cNvPr id="35842" name="Line 3">
            <a:extLst>
              <a:ext uri="{FF2B5EF4-FFF2-40B4-BE49-F238E27FC236}">
                <a16:creationId xmlns:a16="http://schemas.microsoft.com/office/drawing/2014/main" id="{CDA32067-99A1-4E72-BD29-7DA537BC4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1595438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" name="Line 4">
            <a:extLst>
              <a:ext uri="{FF2B5EF4-FFF2-40B4-BE49-F238E27FC236}">
                <a16:creationId xmlns:a16="http://schemas.microsoft.com/office/drawing/2014/main" id="{3044CAE7-4970-4300-9DB5-56521B6AB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2125" y="3762375"/>
            <a:ext cx="5024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4" name="Line 5">
            <a:extLst>
              <a:ext uri="{FF2B5EF4-FFF2-40B4-BE49-F238E27FC236}">
                <a16:creationId xmlns:a16="http://schemas.microsoft.com/office/drawing/2014/main" id="{B1B6DDA2-A948-409D-A192-00C5EFEBD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6563" y="1595438"/>
            <a:ext cx="0" cy="2166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6">
            <a:extLst>
              <a:ext uri="{FF2B5EF4-FFF2-40B4-BE49-F238E27FC236}">
                <a16:creationId xmlns:a16="http://schemas.microsoft.com/office/drawing/2014/main" id="{3471D0A4-531C-41F7-AE29-D0043F11A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1000</a:t>
            </a:r>
          </a:p>
        </p:txBody>
      </p:sp>
      <p:sp>
        <p:nvSpPr>
          <p:cNvPr id="35846" name="Rectangle 7">
            <a:extLst>
              <a:ext uri="{FF2B5EF4-FFF2-40B4-BE49-F238E27FC236}">
                <a16:creationId xmlns:a16="http://schemas.microsoft.com/office/drawing/2014/main" id="{8F42CBB5-842B-4138-B38C-FD5973A64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1800</a:t>
            </a:r>
          </a:p>
        </p:txBody>
      </p:sp>
      <p:sp>
        <p:nvSpPr>
          <p:cNvPr id="35847" name="Rectangle 8">
            <a:extLst>
              <a:ext uri="{FF2B5EF4-FFF2-40B4-BE49-F238E27FC236}">
                <a16:creationId xmlns:a16="http://schemas.microsoft.com/office/drawing/2014/main" id="{B3CF0BCF-D844-4A20-A8F7-327626F82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238" y="3198813"/>
            <a:ext cx="4156075" cy="54768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5848" name="Oval 9">
            <a:extLst>
              <a:ext uri="{FF2B5EF4-FFF2-40B4-BE49-F238E27FC236}">
                <a16:creationId xmlns:a16="http://schemas.microsoft.com/office/drawing/2014/main" id="{36635731-7636-4F81-BA7B-E110510F8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5863" y="3619500"/>
            <a:ext cx="309562" cy="309563"/>
          </a:xfrm>
          <a:prstGeom prst="ellipse">
            <a:avLst/>
          </a:prstGeom>
          <a:solidFill>
            <a:srgbClr val="FF3CC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fr-FR" altLang="fr-FR"/>
          </a:p>
        </p:txBody>
      </p:sp>
      <p:sp>
        <p:nvSpPr>
          <p:cNvPr id="35849" name="Rectangle 10">
            <a:extLst>
              <a:ext uri="{FF2B5EF4-FFF2-40B4-BE49-F238E27FC236}">
                <a16:creationId xmlns:a16="http://schemas.microsoft.com/office/drawing/2014/main" id="{5EA54E69-13B5-482D-A9D6-DC82FE47C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0738" y="3943350"/>
            <a:ext cx="974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1400</a:t>
            </a:r>
          </a:p>
        </p:txBody>
      </p:sp>
      <p:sp>
        <p:nvSpPr>
          <p:cNvPr id="35850" name="Rectangle 11">
            <a:extLst>
              <a:ext uri="{FF2B5EF4-FFF2-40B4-BE49-F238E27FC236}">
                <a16:creationId xmlns:a16="http://schemas.microsoft.com/office/drawing/2014/main" id="{46940639-2ABA-4CD0-9917-DAD7D59DD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863" y="1038225"/>
            <a:ext cx="4808537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The expected value of any</a:t>
            </a:r>
          </a:p>
          <a:p>
            <a:r>
              <a:rPr lang="en-US" altLang="fr-FR"/>
              <a:t>remaining car to a buyer is </a:t>
            </a:r>
          </a:p>
          <a:p>
            <a:r>
              <a:rPr lang="en-US" altLang="fr-FR"/>
              <a:t>$1400 + $300 = $1700. </a:t>
            </a:r>
          </a:p>
        </p:txBody>
      </p:sp>
      <p:sp>
        <p:nvSpPr>
          <p:cNvPr id="35851" name="Rectangle 12">
            <a:extLst>
              <a:ext uri="{FF2B5EF4-FFF2-40B4-BE49-F238E27FC236}">
                <a16:creationId xmlns:a16="http://schemas.microsoft.com/office/drawing/2014/main" id="{3B6E223B-9074-4D68-A538-CD41F66D1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5089525"/>
            <a:ext cx="82089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 sz="3200"/>
              <a:t>So now sellers who value their cars</a:t>
            </a:r>
          </a:p>
          <a:p>
            <a:r>
              <a:rPr lang="en-US" altLang="fr-FR" sz="3200"/>
              <a:t>between $1700 and $1800 exit the market.</a:t>
            </a:r>
          </a:p>
        </p:txBody>
      </p:sp>
      <p:sp>
        <p:nvSpPr>
          <p:cNvPr id="35852" name="Rectangle 13">
            <a:extLst>
              <a:ext uri="{FF2B5EF4-FFF2-40B4-BE49-F238E27FC236}">
                <a16:creationId xmlns:a16="http://schemas.microsoft.com/office/drawing/2014/main" id="{8D73CE50-0897-4844-AFF0-B33D53A07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7363" y="4324350"/>
            <a:ext cx="235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fr-FR"/>
              <a:t>Seller values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560985FE-DCAA-4454-A2C0-1863B47CA0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Lemons market – continuous quality</a:t>
            </a:r>
          </a:p>
        </p:txBody>
      </p:sp>
      <p:pic>
        <p:nvPicPr>
          <p:cNvPr id="28675" name="Rectangle 3">
            <a:extLst>
              <a:ext uri="{FF2B5EF4-FFF2-40B4-BE49-F238E27FC236}">
                <a16:creationId xmlns:a16="http://schemas.microsoft.com/office/drawing/2014/main" id="{25452EC8-0E2D-4FD5-A34D-35E5234C8B3C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100" y="1739900"/>
            <a:ext cx="8077200" cy="4445000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1F5030F-0B27-402E-91BA-0B26EED0A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Lemons market – continuous quality</a:t>
            </a:r>
          </a:p>
        </p:txBody>
      </p:sp>
      <p:pic>
        <p:nvPicPr>
          <p:cNvPr id="29699" name="Rectangle 3">
            <a:extLst>
              <a:ext uri="{FF2B5EF4-FFF2-40B4-BE49-F238E27FC236}">
                <a16:creationId xmlns:a16="http://schemas.microsoft.com/office/drawing/2014/main" id="{23FC0AF5-924E-497E-92C8-AF9EB7F8ED26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0700" y="1739900"/>
            <a:ext cx="8001000" cy="44450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6CC1-ED02-428B-BB3F-9EF6AB94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Lemons market – continuous quality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2B94-4133-4430-BA05-0A546BA43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7250"/>
          </a:xfrm>
        </p:spPr>
        <p:txBody>
          <a:bodyPr/>
          <a:lstStyle/>
          <a:p>
            <a:pPr>
              <a:defRPr/>
            </a:pPr>
            <a:r>
              <a:rPr lang="en-ES" dirty="0"/>
              <a:t> This is an example of </a:t>
            </a:r>
            <a:r>
              <a:rPr lang="en-ES" b="1" dirty="0">
                <a:solidFill>
                  <a:schemeClr val="accent1">
                    <a:lumMod val="75000"/>
                  </a:schemeClr>
                </a:solidFill>
              </a:rPr>
              <a:t>ADVERSE SELECTION</a:t>
            </a:r>
          </a:p>
          <a:p>
            <a:pPr lvl="1">
              <a:defRPr/>
            </a:pPr>
            <a:r>
              <a:rPr lang="en-ES" dirty="0"/>
              <a:t>There is an </a:t>
            </a:r>
            <a:r>
              <a:rPr lang="en-ES" i="1" dirty="0"/>
              <a:t>adverse</a:t>
            </a:r>
            <a:r>
              <a:rPr lang="en-ES" dirty="0"/>
              <a:t> selection of one type of cars (low-quality ones)</a:t>
            </a:r>
          </a:p>
          <a:p>
            <a:pPr>
              <a:defRPr/>
            </a:pPr>
            <a:endParaRPr lang="en-ES" dirty="0"/>
          </a:p>
          <a:p>
            <a:pPr>
              <a:defRPr/>
            </a:pPr>
            <a:r>
              <a:rPr dirty="0"/>
              <a:t> Adverse selection refers to situations where one side of the market can’t observe the “type” or quality of the goods on other side of the market. </a:t>
            </a:r>
          </a:p>
          <a:p>
            <a:pPr>
              <a:defRPr/>
            </a:pPr>
            <a:r>
              <a:rPr dirty="0"/>
              <a:t> Adverse selection is the </a:t>
            </a:r>
            <a:r>
              <a:rPr b="1" dirty="0"/>
              <a:t>hidden type problem</a:t>
            </a:r>
            <a:endParaRPr lang="en-ES" b="1" dirty="0"/>
          </a:p>
          <a:p>
            <a:pPr>
              <a:defRPr/>
            </a:pPr>
            <a:r>
              <a:rPr lang="en-ES" dirty="0"/>
              <a:t> The term adverse selection was first used in the insurance industry to describe the fact that only more risky clients would contract an insurance</a:t>
            </a:r>
          </a:p>
          <a:p>
            <a:pPr lvl="1">
              <a:defRPr/>
            </a:pPr>
            <a:r>
              <a:rPr lang="en-ES" dirty="0"/>
              <a:t>Solution: compulsory insurance</a:t>
            </a:r>
          </a:p>
        </p:txBody>
      </p:sp>
      <p:sp>
        <p:nvSpPr>
          <p:cNvPr id="75779" name="Slide Number Placeholder 3">
            <a:extLst>
              <a:ext uri="{FF2B5EF4-FFF2-40B4-BE49-F238E27FC236}">
                <a16:creationId xmlns:a16="http://schemas.microsoft.com/office/drawing/2014/main" id="{4582F87D-BCEE-4D4D-8F55-0FDD9CB62F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EF422A-99D9-4165-AE95-46FEC2DC9B8B}" type="slidenum">
              <a:rPr lang="en-US" altLang="fr-FR" sz="1400"/>
              <a:pPr/>
              <a:t>26</a:t>
            </a:fld>
            <a:endParaRPr lang="en-US" altLang="fr-FR" sz="1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2672E03-7751-49A7-9339-FF6C8F03E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6113" y="606425"/>
            <a:ext cx="7886700" cy="60166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2. Adverse Selection with Quality Choice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96BA932-9AE3-459B-ADB4-EF0E815163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85900"/>
            <a:ext cx="8029575" cy="4152900"/>
          </a:xfrm>
        </p:spPr>
        <p:txBody>
          <a:bodyPr/>
          <a:lstStyle/>
          <a:p>
            <a:pPr>
              <a:defRPr/>
            </a:pPr>
            <a:r>
              <a:rPr lang="en-US" altLang="en-ES" dirty="0"/>
              <a:t> Now assume that each seller can choose the quality, or value, of her product.</a:t>
            </a:r>
          </a:p>
          <a:p>
            <a:pPr marL="0" indent="0">
              <a:buFont typeface="System Font Regular"/>
              <a:buNone/>
              <a:defRPr/>
            </a:pPr>
            <a:r>
              <a:rPr lang="en-US" altLang="en-ES" dirty="0"/>
              <a:t>EXAMPLE</a:t>
            </a:r>
          </a:p>
          <a:p>
            <a:pPr>
              <a:defRPr/>
            </a:pPr>
            <a:r>
              <a:rPr lang="en-US" altLang="en-ES" dirty="0"/>
              <a:t> Two umbrellas: high-quality and low-quality.</a:t>
            </a:r>
          </a:p>
          <a:p>
            <a:pPr>
              <a:defRPr/>
            </a:pPr>
            <a:r>
              <a:rPr lang="en-US" altLang="en-ES" dirty="0"/>
              <a:t> Which will be manufactured and sold?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E20FEF8E-1A10-4BF7-9049-FA28B5729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Adverse Selection with Quality Choice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E0CD576-2E49-4F0C-8A6F-E06CFC30DB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85900"/>
            <a:ext cx="8196263" cy="4152900"/>
          </a:xfrm>
        </p:spPr>
        <p:txBody>
          <a:bodyPr/>
          <a:lstStyle/>
          <a:p>
            <a:pPr>
              <a:defRPr/>
            </a:pPr>
            <a:r>
              <a:rPr lang="en-US" altLang="en-ES" dirty="0"/>
              <a:t> Buyers value a high-quality umbrella at $14 and a low-quality umbrella at $8.</a:t>
            </a:r>
          </a:p>
          <a:p>
            <a:pPr>
              <a:defRPr/>
            </a:pPr>
            <a:r>
              <a:rPr lang="en-US" altLang="en-ES" dirty="0"/>
              <a:t> Before buying, no buyer can tell quality.</a:t>
            </a:r>
          </a:p>
          <a:p>
            <a:pPr>
              <a:defRPr/>
            </a:pPr>
            <a:r>
              <a:rPr lang="en-US" altLang="en-ES" dirty="0"/>
              <a:t> Marginal production cost of a high-quality umbrella is $11.</a:t>
            </a:r>
          </a:p>
          <a:p>
            <a:pPr>
              <a:defRPr/>
            </a:pPr>
            <a:r>
              <a:rPr lang="en-US" altLang="en-ES" dirty="0"/>
              <a:t> Marginal production cost of a low-quality umbrella is $10.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9076D641-1A42-46A3-A4AC-A59F1C86F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Adverse Selection with Quality Choice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45CE63D-4449-40C4-93CB-9E53D2D10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85900"/>
            <a:ext cx="8029575" cy="4152900"/>
          </a:xfrm>
        </p:spPr>
        <p:txBody>
          <a:bodyPr/>
          <a:lstStyle/>
          <a:p>
            <a:pPr>
              <a:defRPr/>
            </a:pPr>
            <a:r>
              <a:rPr lang="en-US" altLang="en-ES" dirty="0"/>
              <a:t> Suppose every seller makes only high-quality umbrellas.</a:t>
            </a:r>
          </a:p>
          <a:p>
            <a:pPr>
              <a:defRPr/>
            </a:pPr>
            <a:r>
              <a:rPr lang="en-US" altLang="en-ES" dirty="0"/>
              <a:t> Every buyer pays $14 and sellers’ profit per umbrella is $14 - $11 = $3.</a:t>
            </a:r>
          </a:p>
          <a:p>
            <a:pPr>
              <a:defRPr/>
            </a:pPr>
            <a:r>
              <a:rPr lang="en-US" altLang="en-ES" dirty="0"/>
              <a:t> But then a seller can make low-quality umbrellas for which buyers still pay $14, so increasing profit to </a:t>
            </a:r>
            <a:br>
              <a:rPr lang="en-US" altLang="en-ES" dirty="0"/>
            </a:br>
            <a:r>
              <a:rPr lang="en-US" altLang="en-ES" dirty="0"/>
              <a:t>$14 - $10 = $4.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18A0384-13F9-4135-A8AC-269A01E3A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Asymmetric Information in Markets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3305F14-F369-4F04-A55E-387AD866AF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8"/>
            <a:ext cx="8001000" cy="4533900"/>
          </a:xfrm>
        </p:spPr>
        <p:txBody>
          <a:bodyPr/>
          <a:lstStyle/>
          <a:p>
            <a:pPr marL="0" indent="0">
              <a:buFont typeface="System Font Regular"/>
              <a:buNone/>
              <a:defRPr/>
            </a:pPr>
            <a:r>
              <a:rPr lang="en-US" altLang="en-ES" dirty="0"/>
              <a:t>Examples:</a:t>
            </a:r>
          </a:p>
          <a:p>
            <a:pPr>
              <a:defRPr/>
            </a:pPr>
            <a:r>
              <a:rPr lang="en-US" altLang="en-ES" dirty="0"/>
              <a:t> A doctor knows more about medical services than does the buyer.</a:t>
            </a:r>
          </a:p>
          <a:p>
            <a:pPr>
              <a:defRPr/>
            </a:pPr>
            <a:r>
              <a:rPr lang="en-US" altLang="en-ES" dirty="0"/>
              <a:t> An insurance buyer knows more about his riskiness than does the seller. </a:t>
            </a:r>
          </a:p>
          <a:p>
            <a:pPr>
              <a:defRPr/>
            </a:pPr>
            <a:r>
              <a:rPr lang="en-US" altLang="en-ES" dirty="0"/>
              <a:t> A used car’s owner knows more about it than does a potential buyer.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6A07192-DE8F-4F44-A74F-7B03D27AB6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Adverse Selection with Quality Choice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C333E80-6806-463F-A867-D4E8D9DBF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ES" dirty="0"/>
              <a:t> There is no market equilibrium in which only high-quality umbrellas are traded.</a:t>
            </a:r>
          </a:p>
          <a:p>
            <a:pPr>
              <a:defRPr/>
            </a:pPr>
            <a:r>
              <a:rPr lang="en-US" altLang="en-ES" dirty="0"/>
              <a:t> Is there a market equilibrium in which only low-quality umbrellas are traded?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AEF78B5D-8A80-4FA8-A398-3B2B317FC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Adverse Selection with Quality Choice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C8F791C4-B637-43C2-A203-58694B9CC6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ES" dirty="0"/>
              <a:t> All sellers make only low-quality umbrellas.</a:t>
            </a:r>
          </a:p>
          <a:p>
            <a:pPr>
              <a:defRPr/>
            </a:pPr>
            <a:r>
              <a:rPr lang="en-US" altLang="en-ES" dirty="0"/>
              <a:t> Buyers pay at most $8 for an umbrella, while marginal production cost is $10.</a:t>
            </a:r>
          </a:p>
          <a:p>
            <a:pPr>
              <a:defRPr/>
            </a:pPr>
            <a:r>
              <a:rPr lang="en-US" altLang="en-ES" dirty="0"/>
              <a:t> There is no market equilibrium in which only low-quality umbrellas are traded.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1D1886F-B12D-4DF8-85C9-A03BAFAF0C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Adverse Selection with Quality Choice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48232F4-4DF4-4724-ACC4-9EC967E598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ES" dirty="0"/>
              <a:t> Now we know there is no market equilibrium in which only one type of umbrella is manufactured.</a:t>
            </a:r>
          </a:p>
          <a:p>
            <a:pPr>
              <a:defRPr/>
            </a:pPr>
            <a:r>
              <a:rPr lang="en-US" altLang="en-ES" dirty="0"/>
              <a:t> Is there an equilibrium in which both types of umbrella are manufactured?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EE271B5-6EBD-47DE-AE66-42B022231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Adverse Selection with Quality Choice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DB29D80-CC10-4240-87E2-2C8DA5AA60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ES" dirty="0"/>
              <a:t> A fraction </a:t>
            </a:r>
            <a:r>
              <a:rPr lang="en-US" altLang="en-ES" i="1" dirty="0"/>
              <a:t>q</a:t>
            </a:r>
            <a:r>
              <a:rPr lang="en-US" altLang="en-ES" dirty="0"/>
              <a:t> of sellers make high-quality umbrellas; 0 &lt; </a:t>
            </a:r>
            <a:r>
              <a:rPr lang="en-US" altLang="en-ES" i="1" dirty="0"/>
              <a:t>q</a:t>
            </a:r>
            <a:r>
              <a:rPr lang="en-US" altLang="en-ES" dirty="0"/>
              <a:t> &lt; 1.</a:t>
            </a:r>
          </a:p>
          <a:p>
            <a:pPr>
              <a:defRPr/>
            </a:pPr>
            <a:r>
              <a:rPr lang="en-US" altLang="en-ES" dirty="0"/>
              <a:t> Buyers’ expected value of an umbrella is</a:t>
            </a:r>
            <a:br>
              <a:rPr lang="en-US" altLang="en-ES" dirty="0"/>
            </a:br>
            <a:r>
              <a:rPr lang="en-US" altLang="en-ES" dirty="0"/>
              <a:t>       EV = 14</a:t>
            </a:r>
            <a:r>
              <a:rPr lang="en-US" altLang="en-ES" i="1" dirty="0"/>
              <a:t>q</a:t>
            </a:r>
            <a:r>
              <a:rPr lang="en-US" altLang="en-ES" dirty="0"/>
              <a:t> + 8(1 - </a:t>
            </a:r>
            <a:r>
              <a:rPr lang="en-US" altLang="en-ES" i="1" dirty="0"/>
              <a:t>q</a:t>
            </a:r>
            <a:r>
              <a:rPr lang="en-US" altLang="en-ES" dirty="0"/>
              <a:t>) = 8 + 6</a:t>
            </a:r>
            <a:r>
              <a:rPr lang="en-US" altLang="en-ES" i="1" dirty="0"/>
              <a:t>q</a:t>
            </a:r>
            <a:r>
              <a:rPr lang="en-US" altLang="en-ES" dirty="0"/>
              <a:t>.</a:t>
            </a:r>
          </a:p>
          <a:p>
            <a:pPr>
              <a:defRPr/>
            </a:pPr>
            <a:r>
              <a:rPr lang="en-US" altLang="en-ES" dirty="0"/>
              <a:t> High-quality manufacturers must recover the manufacturing cost,</a:t>
            </a:r>
            <a:br>
              <a:rPr lang="en-US" altLang="en-ES" dirty="0"/>
            </a:br>
            <a:r>
              <a:rPr lang="en-US" altLang="en-ES" dirty="0"/>
              <a:t>       EV = 8 + 6</a:t>
            </a:r>
            <a:r>
              <a:rPr lang="en-US" altLang="en-ES" i="1" dirty="0"/>
              <a:t>q</a:t>
            </a:r>
            <a:r>
              <a:rPr lang="en-US" altLang="en-ES" dirty="0"/>
              <a:t> </a:t>
            </a:r>
            <a:r>
              <a:rPr lang="en-US" altLang="en-ES" dirty="0">
                <a:latin typeface="Symbol" pitchFamily="2" charset="2"/>
              </a:rPr>
              <a:t>³</a:t>
            </a:r>
            <a:r>
              <a:rPr lang="en-US" altLang="en-ES" dirty="0"/>
              <a:t> 11  </a:t>
            </a:r>
            <a:r>
              <a:rPr lang="en-US" altLang="en-ES" dirty="0" err="1">
                <a:latin typeface="Symbol" pitchFamily="2" charset="2"/>
              </a:rPr>
              <a:t>Þ</a:t>
            </a:r>
            <a:r>
              <a:rPr lang="en-US" altLang="en-ES" dirty="0"/>
              <a:t> </a:t>
            </a:r>
            <a:r>
              <a:rPr lang="en-US" altLang="en-ES" i="1" dirty="0"/>
              <a:t>q</a:t>
            </a:r>
            <a:r>
              <a:rPr lang="en-US" altLang="en-ES" dirty="0"/>
              <a:t> </a:t>
            </a:r>
            <a:r>
              <a:rPr lang="en-US" altLang="en-ES" dirty="0">
                <a:latin typeface="Symbol" pitchFamily="2" charset="2"/>
              </a:rPr>
              <a:t>³</a:t>
            </a:r>
            <a:r>
              <a:rPr lang="en-US" altLang="en-ES" dirty="0"/>
              <a:t> ½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79605D0-5376-42C0-B3B8-7E2EFBB68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Adverse Selection with Quality Choice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D98B5C0D-30D9-46C3-9070-9B28EF6A2D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ES" dirty="0"/>
              <a:t> So at least half of the sellers must make high-quality umbrellas for there to be a pooling market equilibrium.</a:t>
            </a:r>
          </a:p>
          <a:p>
            <a:pPr>
              <a:defRPr/>
            </a:pPr>
            <a:r>
              <a:rPr lang="en-US" altLang="en-ES" dirty="0"/>
              <a:t> But then a high-quality seller can switch to making low-quality and increase profit by $1 on each umbrella sold.</a:t>
            </a:r>
          </a:p>
          <a:p>
            <a:pPr>
              <a:defRPr/>
            </a:pPr>
            <a:endParaRPr lang="en-US" altLang="en-ES" dirty="0"/>
          </a:p>
          <a:p>
            <a:pPr>
              <a:defRPr/>
            </a:pPr>
            <a:r>
              <a:rPr lang="en-US" altLang="en-ES" dirty="0"/>
              <a:t> Since all sellers reason this way, the fraction of high-quality sellers will shrink towards zero </a:t>
            </a:r>
          </a:p>
          <a:p>
            <a:pPr>
              <a:defRPr/>
            </a:pPr>
            <a:r>
              <a:rPr lang="en-US" altLang="en-ES" dirty="0"/>
              <a:t> But then buyers will pay only $8.</a:t>
            </a:r>
          </a:p>
          <a:p>
            <a:pPr>
              <a:defRPr/>
            </a:pPr>
            <a:r>
              <a:rPr lang="en-US" altLang="en-ES" dirty="0"/>
              <a:t> So, there is no equilibrium in which both umbrella types are traded.</a:t>
            </a:r>
          </a:p>
          <a:p>
            <a:pPr>
              <a:defRPr/>
            </a:pPr>
            <a:endParaRPr lang="en-US" altLang="en-E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C2278F4-21D1-4773-BB72-0D26BD7B7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Adverse Selection with Quality Choice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D8FC85A2-D2E0-4C0E-B325-5A682FC440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776788"/>
          </a:xfrm>
        </p:spPr>
        <p:txBody>
          <a:bodyPr/>
          <a:lstStyle/>
          <a:p>
            <a:pPr marL="0" indent="0">
              <a:buFont typeface="System Font Regular"/>
              <a:buNone/>
              <a:defRPr/>
            </a:pPr>
            <a:r>
              <a:rPr lang="en-US" altLang="en-ES" dirty="0"/>
              <a:t>To sum up</a:t>
            </a:r>
          </a:p>
          <a:p>
            <a:pPr>
              <a:defRPr/>
            </a:pPr>
            <a:r>
              <a:rPr lang="en-US" altLang="en-ES" dirty="0"/>
              <a:t> The market has no equilibrium</a:t>
            </a:r>
          </a:p>
          <a:p>
            <a:pPr lvl="1">
              <a:buFont typeface="Marlett" pitchFamily="2" charset="2"/>
              <a:buChar char="0"/>
              <a:defRPr/>
            </a:pPr>
            <a:r>
              <a:rPr lang="en-US" altLang="en-ES" dirty="0"/>
              <a:t>with just one umbrella type traded (separating eq.)</a:t>
            </a:r>
          </a:p>
          <a:p>
            <a:pPr lvl="1">
              <a:buFont typeface="Marlett" pitchFamily="2" charset="2"/>
              <a:buChar char="0"/>
              <a:defRPr/>
            </a:pPr>
            <a:r>
              <a:rPr lang="en-US" altLang="en-ES" dirty="0"/>
              <a:t>with both umbrella types traded (pooling eq.)</a:t>
            </a:r>
          </a:p>
          <a:p>
            <a:pPr>
              <a:defRPr/>
            </a:pPr>
            <a:r>
              <a:rPr lang="en-US" altLang="en-ES" dirty="0"/>
              <a:t> So </a:t>
            </a:r>
            <a:r>
              <a:rPr lang="en-US" altLang="en-ES" dirty="0">
                <a:solidFill>
                  <a:schemeClr val="tx2"/>
                </a:solidFill>
              </a:rPr>
              <a:t>the market has no equilibrium</a:t>
            </a:r>
            <a:r>
              <a:rPr lang="en-US" altLang="en-ES" dirty="0"/>
              <a:t> at all!</a:t>
            </a:r>
          </a:p>
          <a:p>
            <a:pPr>
              <a:defRPr/>
            </a:pPr>
            <a:r>
              <a:rPr lang="en-US" altLang="en-ES" dirty="0"/>
              <a:t> Adverse selection has destroyed the entire market!</a:t>
            </a:r>
          </a:p>
          <a:p>
            <a:pPr lvl="1">
              <a:defRPr/>
            </a:pPr>
            <a:r>
              <a:rPr dirty="0"/>
              <a:t>Low-quality items crowded out the high-quality items because of the high cost of acquiring information</a:t>
            </a:r>
          </a:p>
          <a:p>
            <a:pPr lvl="1">
              <a:defRPr/>
            </a:pPr>
            <a:endParaRPr lang="en-US" altLang="en-ES" dirty="0"/>
          </a:p>
          <a:p>
            <a:pPr marL="0" indent="0">
              <a:buFont typeface="System Font Regular"/>
              <a:buNone/>
              <a:defRPr/>
            </a:pPr>
            <a:endParaRPr lang="en-US" altLang="en-ES" dirty="0"/>
          </a:p>
          <a:p>
            <a:pPr marL="0" indent="0">
              <a:buFont typeface="System Font Regular"/>
              <a:buNone/>
              <a:defRPr/>
            </a:pPr>
            <a:endParaRPr lang="en-US" altLang="en-E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3D4716B-3CDF-404B-8026-06FA90D91B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44525"/>
            <a:ext cx="7886700" cy="657225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3. Signaling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12B2018F-CE01-41FA-A5D7-ED7AFD307F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85900"/>
            <a:ext cx="7958138" cy="4152900"/>
          </a:xfrm>
        </p:spPr>
        <p:txBody>
          <a:bodyPr/>
          <a:lstStyle/>
          <a:p>
            <a:pPr>
              <a:defRPr/>
            </a:pPr>
            <a:r>
              <a:rPr lang="en-US" altLang="en-ES" dirty="0"/>
              <a:t> </a:t>
            </a:r>
            <a:r>
              <a:rPr lang="en-US" altLang="en-ES" b="1" dirty="0"/>
              <a:t>Adverse selection </a:t>
            </a:r>
            <a:r>
              <a:rPr lang="en-US" altLang="en-ES" dirty="0"/>
              <a:t>is an outcome of an informational deficiency.</a:t>
            </a:r>
          </a:p>
          <a:p>
            <a:pPr>
              <a:defRPr/>
            </a:pPr>
            <a:r>
              <a:rPr lang="en-US" altLang="en-ES" dirty="0"/>
              <a:t> What if information can be improved by high-quality sellers </a:t>
            </a:r>
            <a:r>
              <a:rPr lang="en-US" altLang="en-ES" b="1" dirty="0"/>
              <a:t>signaling</a:t>
            </a:r>
            <a:r>
              <a:rPr lang="en-US" altLang="en-ES" dirty="0"/>
              <a:t>  credibly that they are high-quality?</a:t>
            </a:r>
          </a:p>
          <a:p>
            <a:pPr>
              <a:defRPr/>
            </a:pPr>
            <a:r>
              <a:rPr lang="en-US" altLang="en-ES" dirty="0"/>
              <a:t> E.g. warranties, professional credentials, references from previous clients etc.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ECCDE95-EC02-4D02-ADF7-1DCF63A36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Signaling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A273329-558C-4571-B485-C7E5063E62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85900"/>
            <a:ext cx="8101013" cy="4152900"/>
          </a:xfrm>
        </p:spPr>
        <p:txBody>
          <a:bodyPr/>
          <a:lstStyle/>
          <a:p>
            <a:pPr>
              <a:defRPr/>
            </a:pPr>
            <a:r>
              <a:rPr lang="en-US" altLang="en-ES" dirty="0"/>
              <a:t> A labor market has two types of workers: high-ability and low-ability.</a:t>
            </a:r>
          </a:p>
          <a:p>
            <a:pPr>
              <a:defRPr/>
            </a:pPr>
            <a:r>
              <a:rPr lang="en-US" altLang="en-ES" dirty="0"/>
              <a:t> A high-ability worker’s marginal product is </a:t>
            </a:r>
            <a:r>
              <a:rPr lang="en-US" altLang="en-ES" i="1" dirty="0" err="1"/>
              <a:t>a</a:t>
            </a:r>
            <a:r>
              <a:rPr lang="en-US" altLang="en-ES" baseline="-25000" dirty="0" err="1"/>
              <a:t>H</a:t>
            </a:r>
            <a:r>
              <a:rPr lang="en-US" altLang="en-ES" dirty="0"/>
              <a:t>.</a:t>
            </a:r>
          </a:p>
          <a:p>
            <a:pPr>
              <a:defRPr/>
            </a:pPr>
            <a:r>
              <a:rPr lang="en-US" altLang="en-ES" dirty="0"/>
              <a:t> A low-ability worker’s marginal product is </a:t>
            </a:r>
            <a:r>
              <a:rPr lang="en-US" altLang="en-ES" i="1" dirty="0" err="1"/>
              <a:t>a</a:t>
            </a:r>
            <a:r>
              <a:rPr lang="en-US" altLang="en-ES" baseline="-25000" dirty="0" err="1"/>
              <a:t>L</a:t>
            </a:r>
            <a:r>
              <a:rPr lang="en-US" altLang="en-ES" dirty="0" err="1"/>
              <a:t>.</a:t>
            </a:r>
            <a:endParaRPr lang="en-US" altLang="en-ES" dirty="0"/>
          </a:p>
          <a:p>
            <a:pPr>
              <a:defRPr/>
            </a:pPr>
            <a:r>
              <a:rPr lang="en-US" altLang="en-ES" i="1" dirty="0"/>
              <a:t> </a:t>
            </a:r>
            <a:r>
              <a:rPr lang="en-US" altLang="en-ES" i="1" dirty="0" err="1"/>
              <a:t>a</a:t>
            </a:r>
            <a:r>
              <a:rPr lang="en-US" altLang="en-ES" baseline="-25000" dirty="0" err="1"/>
              <a:t>L</a:t>
            </a:r>
            <a:r>
              <a:rPr lang="en-US" altLang="en-ES" dirty="0"/>
              <a:t> &lt; </a:t>
            </a:r>
            <a:r>
              <a:rPr lang="en-US" altLang="en-ES" i="1" dirty="0" err="1"/>
              <a:t>a</a:t>
            </a:r>
            <a:r>
              <a:rPr lang="en-US" altLang="en-ES" baseline="-25000" dirty="0" err="1"/>
              <a:t>H</a:t>
            </a:r>
            <a:r>
              <a:rPr lang="en-US" altLang="en-ES" dirty="0"/>
              <a:t>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49EC12B-047A-4E92-B0CE-4132751BB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Signaling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AC7297FD-DAEB-40EC-AADB-E2B4080F52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ES" dirty="0"/>
              <a:t> A fraction </a:t>
            </a:r>
            <a:r>
              <a:rPr lang="en-US" altLang="en-ES" i="1" dirty="0"/>
              <a:t>h</a:t>
            </a:r>
            <a:r>
              <a:rPr lang="en-US" altLang="en-ES" dirty="0"/>
              <a:t> of all workers are high-ability.</a:t>
            </a:r>
          </a:p>
          <a:p>
            <a:pPr>
              <a:defRPr/>
            </a:pPr>
            <a:r>
              <a:rPr lang="en-US" altLang="en-ES" dirty="0"/>
              <a:t> 1 - </a:t>
            </a:r>
            <a:r>
              <a:rPr lang="en-US" altLang="en-ES" i="1" dirty="0"/>
              <a:t>h</a:t>
            </a:r>
            <a:r>
              <a:rPr lang="en-US" altLang="en-ES" dirty="0"/>
              <a:t> is the fraction of low-ability workers.</a:t>
            </a:r>
          </a:p>
          <a:p>
            <a:pPr>
              <a:defRPr/>
            </a:pPr>
            <a:r>
              <a:rPr lang="en-US" altLang="en-ES" dirty="0"/>
              <a:t> Each worker is paid his expected marginal product.</a:t>
            </a:r>
          </a:p>
          <a:p>
            <a:pPr>
              <a:defRPr/>
            </a:pPr>
            <a:r>
              <a:rPr lang="en-US" altLang="en-ES" dirty="0"/>
              <a:t> If firms knew each worker’s type they would </a:t>
            </a:r>
          </a:p>
          <a:p>
            <a:pPr lvl="1">
              <a:buFont typeface="Marlett" pitchFamily="2" charset="2"/>
              <a:buChar char="0"/>
              <a:defRPr/>
            </a:pPr>
            <a:r>
              <a:rPr lang="en-US" altLang="en-ES" dirty="0"/>
              <a:t>pay each high-ability worker </a:t>
            </a:r>
            <a:r>
              <a:rPr lang="en-US" altLang="en-ES" i="1" dirty="0" err="1"/>
              <a:t>w</a:t>
            </a:r>
            <a:r>
              <a:rPr lang="en-US" altLang="en-ES" baseline="-25000" dirty="0" err="1"/>
              <a:t>H</a:t>
            </a:r>
            <a:r>
              <a:rPr lang="en-US" altLang="en-ES" dirty="0"/>
              <a:t> = </a:t>
            </a:r>
            <a:r>
              <a:rPr lang="en-US" altLang="en-ES" i="1" dirty="0" err="1"/>
              <a:t>a</a:t>
            </a:r>
            <a:r>
              <a:rPr lang="en-US" altLang="en-ES" baseline="-25000" dirty="0" err="1"/>
              <a:t>H</a:t>
            </a:r>
            <a:endParaRPr lang="en-US" altLang="en-ES" dirty="0"/>
          </a:p>
          <a:p>
            <a:pPr lvl="1">
              <a:buFont typeface="Marlett" pitchFamily="2" charset="2"/>
              <a:buChar char="0"/>
              <a:defRPr/>
            </a:pPr>
            <a:r>
              <a:rPr lang="en-US" altLang="en-ES" dirty="0"/>
              <a:t>pay each low-ability worker </a:t>
            </a:r>
            <a:r>
              <a:rPr lang="en-US" altLang="en-ES" i="1" dirty="0" err="1"/>
              <a:t>w</a:t>
            </a:r>
            <a:r>
              <a:rPr lang="en-US" altLang="en-ES" baseline="-25000" dirty="0" err="1"/>
              <a:t>L</a:t>
            </a:r>
            <a:r>
              <a:rPr lang="en-US" altLang="en-ES" dirty="0"/>
              <a:t> = </a:t>
            </a:r>
            <a:r>
              <a:rPr lang="en-US" altLang="en-ES" i="1" dirty="0" err="1"/>
              <a:t>a</a:t>
            </a:r>
            <a:r>
              <a:rPr lang="en-US" altLang="en-ES" baseline="-25000" dirty="0" err="1"/>
              <a:t>L</a:t>
            </a:r>
            <a:r>
              <a:rPr lang="en-US" altLang="en-ES" dirty="0" err="1"/>
              <a:t>.</a:t>
            </a:r>
            <a:endParaRPr lang="en-US" altLang="en-ES" dirty="0"/>
          </a:p>
          <a:p>
            <a:pPr>
              <a:defRPr/>
            </a:pPr>
            <a:endParaRPr lang="en-US" altLang="en-E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87B37B6-3988-481B-BDCB-C46C9C98B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Signaling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6968F27-5D08-4724-AAA4-9F7261D233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ES" dirty="0"/>
              <a:t> If firms cannot tell workers’ types then every worker is paid the (pooling) wage rate; i.e. the expected marginal product</a:t>
            </a:r>
            <a:br>
              <a:rPr lang="en-US" altLang="en-ES" dirty="0"/>
            </a:br>
            <a:r>
              <a:rPr lang="en-US" altLang="en-ES" dirty="0"/>
              <a:t>          </a:t>
            </a:r>
            <a:r>
              <a:rPr lang="en-US" altLang="en-ES" i="1" dirty="0" err="1"/>
              <a:t>w</a:t>
            </a:r>
            <a:r>
              <a:rPr lang="en-US" altLang="en-ES" baseline="-25000" dirty="0" err="1"/>
              <a:t>P</a:t>
            </a:r>
            <a:r>
              <a:rPr lang="en-US" altLang="en-ES" dirty="0"/>
              <a:t> = (1 - </a:t>
            </a:r>
            <a:r>
              <a:rPr lang="en-US" altLang="en-ES" i="1" dirty="0"/>
              <a:t>h</a:t>
            </a:r>
            <a:r>
              <a:rPr lang="en-US" altLang="en-ES" dirty="0"/>
              <a:t>)</a:t>
            </a:r>
            <a:r>
              <a:rPr lang="en-US" altLang="en-ES" i="1" dirty="0" err="1"/>
              <a:t>a</a:t>
            </a:r>
            <a:r>
              <a:rPr lang="en-US" altLang="en-ES" baseline="-25000" dirty="0" err="1"/>
              <a:t>L</a:t>
            </a:r>
            <a:r>
              <a:rPr lang="en-US" altLang="en-ES" dirty="0"/>
              <a:t> + </a:t>
            </a:r>
            <a:r>
              <a:rPr lang="en-US" altLang="en-ES" i="1" dirty="0" err="1"/>
              <a:t>ha</a:t>
            </a:r>
            <a:r>
              <a:rPr lang="en-US" altLang="en-ES" baseline="-25000" dirty="0" err="1"/>
              <a:t>H</a:t>
            </a:r>
            <a:r>
              <a:rPr lang="en-US" altLang="en-ES" dirty="0"/>
              <a:t>. </a:t>
            </a:r>
          </a:p>
          <a:p>
            <a:pPr>
              <a:defRPr/>
            </a:pPr>
            <a:r>
              <a:rPr lang="en-US" altLang="en-ES" dirty="0"/>
              <a:t> </a:t>
            </a:r>
            <a:r>
              <a:rPr lang="en-US" altLang="en-ES" i="1" dirty="0" err="1"/>
              <a:t>w</a:t>
            </a:r>
            <a:r>
              <a:rPr lang="en-US" altLang="en-ES" baseline="-25000" dirty="0" err="1"/>
              <a:t>P</a:t>
            </a:r>
            <a:r>
              <a:rPr lang="en-US" altLang="en-ES" dirty="0"/>
              <a:t> = (1 - </a:t>
            </a:r>
            <a:r>
              <a:rPr lang="en-US" altLang="en-ES" i="1" dirty="0"/>
              <a:t>h</a:t>
            </a:r>
            <a:r>
              <a:rPr lang="en-US" altLang="en-ES" dirty="0"/>
              <a:t>)</a:t>
            </a:r>
            <a:r>
              <a:rPr lang="en-US" altLang="en-ES" i="1" dirty="0" err="1"/>
              <a:t>a</a:t>
            </a:r>
            <a:r>
              <a:rPr lang="en-US" altLang="en-ES" baseline="-25000" dirty="0" err="1"/>
              <a:t>L</a:t>
            </a:r>
            <a:r>
              <a:rPr lang="en-US" altLang="en-ES" dirty="0"/>
              <a:t> + </a:t>
            </a:r>
            <a:r>
              <a:rPr lang="en-US" altLang="en-ES" i="1" dirty="0" err="1"/>
              <a:t>ha</a:t>
            </a:r>
            <a:r>
              <a:rPr lang="en-US" altLang="en-ES" baseline="-25000" dirty="0" err="1"/>
              <a:t>H</a:t>
            </a:r>
            <a:r>
              <a:rPr lang="en-US" altLang="en-ES" dirty="0"/>
              <a:t> &lt; </a:t>
            </a:r>
            <a:r>
              <a:rPr lang="en-US" altLang="en-ES" i="1" dirty="0" err="1"/>
              <a:t>a</a:t>
            </a:r>
            <a:r>
              <a:rPr lang="en-US" altLang="en-ES" baseline="-25000" dirty="0" err="1"/>
              <a:t>H</a:t>
            </a:r>
            <a:r>
              <a:rPr lang="en-US" altLang="en-ES" dirty="0"/>
              <a:t>, </a:t>
            </a:r>
          </a:p>
          <a:p>
            <a:pPr>
              <a:defRPr/>
            </a:pPr>
            <a:r>
              <a:rPr lang="en-US" altLang="en-ES" dirty="0"/>
              <a:t> The pooling wage is lower than the wage paid to high-ability workers if the firm can know the type </a:t>
            </a:r>
          </a:p>
          <a:p>
            <a:pPr>
              <a:defRPr/>
            </a:pPr>
            <a:r>
              <a:rPr lang="en-US" altLang="en-ES" dirty="0"/>
              <a:t> So high-ability workers have an incentive to find a </a:t>
            </a:r>
            <a:r>
              <a:rPr lang="en-US" altLang="en-ES" b="1" dirty="0"/>
              <a:t>credible signal.</a:t>
            </a:r>
          </a:p>
          <a:p>
            <a:pPr>
              <a:defRPr/>
            </a:pPr>
            <a:endParaRPr lang="en-US" altLang="en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A278B34-D6D0-47D3-BAD0-FEB5F9D55A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Asymmetric Information in Markets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12B1A0C-6F7C-480F-A438-2595036167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ES" dirty="0"/>
              <a:t> Markets with one side or the other imperfectly informed are markets with </a:t>
            </a:r>
            <a:r>
              <a:rPr lang="en-US" altLang="en-ES" dirty="0">
                <a:solidFill>
                  <a:schemeClr val="tx2"/>
                </a:solidFill>
              </a:rPr>
              <a:t>imperfect information</a:t>
            </a:r>
            <a:r>
              <a:rPr lang="en-US" altLang="en-ES" dirty="0"/>
              <a:t>.</a:t>
            </a:r>
          </a:p>
          <a:p>
            <a:pPr>
              <a:defRPr/>
            </a:pPr>
            <a:r>
              <a:rPr lang="en-US" altLang="en-ES" dirty="0"/>
              <a:t> Imperfectly informed markets with one side better informed than the other are markets with </a:t>
            </a:r>
            <a:r>
              <a:rPr lang="en-US" altLang="en-ES" dirty="0">
                <a:solidFill>
                  <a:schemeClr val="tx2"/>
                </a:solidFill>
              </a:rPr>
              <a:t>asymmetric information</a:t>
            </a:r>
            <a:r>
              <a:rPr lang="en-US" altLang="en-ES" dirty="0"/>
              <a:t>.</a:t>
            </a:r>
          </a:p>
          <a:p>
            <a:pPr>
              <a:defRPr/>
            </a:pPr>
            <a:r>
              <a:rPr lang="en-US" altLang="en-ES" dirty="0"/>
              <a:t> In what ways can asymmetric information affect the functioning of a market?</a:t>
            </a:r>
          </a:p>
          <a:p>
            <a:pPr>
              <a:defRPr/>
            </a:pPr>
            <a:r>
              <a:rPr lang="en-US" altLang="en-ES" dirty="0"/>
              <a:t> Two applications will be considered:</a:t>
            </a:r>
          </a:p>
          <a:p>
            <a:pPr marL="685800" lvl="1" indent="-342900">
              <a:buFont typeface="+mj-lt"/>
              <a:buAutoNum type="arabicPeriod"/>
              <a:defRPr/>
            </a:pPr>
            <a:r>
              <a:rPr lang="en-US" altLang="en-ES" b="1" dirty="0"/>
              <a:t>Adverse Selection </a:t>
            </a:r>
          </a:p>
          <a:p>
            <a:pPr marL="1028700" lvl="2" indent="-342900">
              <a:buFont typeface="+mj-lt"/>
              <a:buAutoNum type="arabicPeriod"/>
              <a:defRPr/>
            </a:pPr>
            <a:r>
              <a:rPr lang="en-US" altLang="en-ES" dirty="0"/>
              <a:t>Solved with </a:t>
            </a:r>
            <a:r>
              <a:rPr lang="en-US" altLang="en-ES" b="1" dirty="0"/>
              <a:t>signaling</a:t>
            </a:r>
            <a:r>
              <a:rPr lang="en-US" altLang="en-ES" dirty="0"/>
              <a:t> </a:t>
            </a:r>
          </a:p>
          <a:p>
            <a:pPr marL="685800" lvl="1" indent="-342900">
              <a:buFont typeface="+mj-lt"/>
              <a:buAutoNum type="arabicPeriod"/>
              <a:defRPr/>
            </a:pPr>
            <a:r>
              <a:rPr lang="en-US" altLang="en-ES" b="1" dirty="0"/>
              <a:t>Moral Hazard</a:t>
            </a:r>
          </a:p>
          <a:p>
            <a:pPr marL="1028700" lvl="2" indent="-342900">
              <a:buFont typeface="+mj-lt"/>
              <a:buAutoNum type="arabicPeriod"/>
              <a:defRPr/>
            </a:pPr>
            <a:r>
              <a:rPr lang="en-US" altLang="en-ES" dirty="0"/>
              <a:t>Solved with </a:t>
            </a:r>
            <a:r>
              <a:rPr lang="en-US" altLang="en-ES" b="1" dirty="0"/>
              <a:t>incentives</a:t>
            </a:r>
            <a:r>
              <a:rPr lang="en-US" altLang="en-ES" dirty="0"/>
              <a:t> contracting.</a:t>
            </a:r>
          </a:p>
          <a:p>
            <a:pPr>
              <a:defRPr/>
            </a:pPr>
            <a:endParaRPr lang="en-US" altLang="en-E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7D11EC3-4FFB-4361-900F-70990B1F3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Signaling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4106BEB5-5D1D-4011-8356-CB39301794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85900"/>
            <a:ext cx="8029575" cy="4152900"/>
          </a:xfrm>
        </p:spPr>
        <p:txBody>
          <a:bodyPr/>
          <a:lstStyle/>
          <a:p>
            <a:pPr>
              <a:defRPr/>
            </a:pPr>
            <a:r>
              <a:rPr lang="en-US" altLang="en-ES" dirty="0"/>
              <a:t> Workers can acquire “education”.</a:t>
            </a:r>
          </a:p>
          <a:p>
            <a:pPr>
              <a:defRPr/>
            </a:pPr>
            <a:r>
              <a:rPr lang="en-US" altLang="en-ES" dirty="0"/>
              <a:t> Education costs a high-ability worker </a:t>
            </a:r>
            <a:r>
              <a:rPr lang="en-US" altLang="en-ES" i="1" dirty="0" err="1"/>
              <a:t>c</a:t>
            </a:r>
            <a:r>
              <a:rPr lang="en-US" altLang="en-ES" baseline="-25000" dirty="0" err="1"/>
              <a:t>H</a:t>
            </a:r>
            <a:r>
              <a:rPr lang="en-US" altLang="en-ES" dirty="0"/>
              <a:t> per unit</a:t>
            </a:r>
          </a:p>
          <a:p>
            <a:pPr>
              <a:defRPr/>
            </a:pPr>
            <a:r>
              <a:rPr lang="en-US" altLang="en-ES" dirty="0"/>
              <a:t> and costs a low-ability worker </a:t>
            </a:r>
            <a:r>
              <a:rPr lang="en-US" altLang="en-ES" dirty="0" err="1"/>
              <a:t>c</a:t>
            </a:r>
            <a:r>
              <a:rPr lang="en-US" altLang="en-ES" baseline="-25000" dirty="0" err="1"/>
              <a:t>L</a:t>
            </a:r>
            <a:r>
              <a:rPr lang="en-US" altLang="en-ES" dirty="0"/>
              <a:t> per unit.</a:t>
            </a:r>
          </a:p>
          <a:p>
            <a:pPr>
              <a:defRPr/>
            </a:pPr>
            <a:r>
              <a:rPr lang="en-US" altLang="en-ES" i="1" dirty="0"/>
              <a:t> </a:t>
            </a:r>
            <a:r>
              <a:rPr lang="en-US" altLang="en-ES" i="1" dirty="0" err="1"/>
              <a:t>c</a:t>
            </a:r>
            <a:r>
              <a:rPr lang="en-US" altLang="en-ES" baseline="-25000" dirty="0" err="1"/>
              <a:t>L</a:t>
            </a:r>
            <a:r>
              <a:rPr lang="en-US" altLang="en-ES" dirty="0"/>
              <a:t> &gt; </a:t>
            </a:r>
            <a:r>
              <a:rPr lang="en-US" altLang="en-ES" i="1" dirty="0" err="1"/>
              <a:t>c</a:t>
            </a:r>
            <a:r>
              <a:rPr lang="en-US" altLang="en-ES" baseline="-25000" dirty="0" err="1"/>
              <a:t>H</a:t>
            </a:r>
            <a:r>
              <a:rPr lang="en-US" altLang="en-ES" dirty="0" err="1"/>
              <a:t>.</a:t>
            </a:r>
            <a:endParaRPr lang="en-US" altLang="en-E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E7D6529-44A8-49F4-A7D8-9A43FC54C7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Signaling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221C2B85-3177-4C3F-89A7-19E4283BF3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ES" dirty="0"/>
              <a:t> Suppose that education has no effect on workers’ productivities; i.e., the cost of education is a deadweight loss.</a:t>
            </a:r>
          </a:p>
          <a:p>
            <a:pPr>
              <a:defRPr/>
            </a:pPr>
            <a:r>
              <a:rPr lang="en-US" altLang="en-ES" dirty="0"/>
              <a:t> High-ability workers will acquire </a:t>
            </a:r>
            <a:r>
              <a:rPr lang="en-US" altLang="en-ES" i="1" dirty="0" err="1"/>
              <a:t>e</a:t>
            </a:r>
            <a:r>
              <a:rPr lang="en-US" altLang="en-ES" baseline="-25000" dirty="0" err="1"/>
              <a:t>H</a:t>
            </a:r>
            <a:r>
              <a:rPr lang="en-US" altLang="en-ES" dirty="0"/>
              <a:t> education units if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altLang="en-ES" i="1" dirty="0" err="1"/>
              <a:t>w</a:t>
            </a:r>
            <a:r>
              <a:rPr lang="en-US" altLang="en-ES" baseline="-25000" dirty="0" err="1"/>
              <a:t>H</a:t>
            </a:r>
            <a:r>
              <a:rPr lang="en-US" altLang="en-ES" dirty="0"/>
              <a:t> - </a:t>
            </a:r>
            <a:r>
              <a:rPr lang="en-US" altLang="en-ES" i="1" dirty="0" err="1"/>
              <a:t>w</a:t>
            </a:r>
            <a:r>
              <a:rPr lang="en-US" altLang="en-ES" baseline="-25000" dirty="0" err="1"/>
              <a:t>L</a:t>
            </a:r>
            <a:r>
              <a:rPr lang="en-US" altLang="en-ES" dirty="0"/>
              <a:t> = </a:t>
            </a:r>
            <a:r>
              <a:rPr lang="en-US" altLang="en-ES" i="1" dirty="0" err="1"/>
              <a:t>a</a:t>
            </a:r>
            <a:r>
              <a:rPr lang="en-US" altLang="en-ES" baseline="-25000" dirty="0" err="1"/>
              <a:t>H</a:t>
            </a:r>
            <a:r>
              <a:rPr lang="en-US" altLang="en-ES" dirty="0"/>
              <a:t> - </a:t>
            </a:r>
            <a:r>
              <a:rPr lang="en-US" altLang="en-ES" i="1" dirty="0" err="1"/>
              <a:t>a</a:t>
            </a:r>
            <a:r>
              <a:rPr lang="en-US" altLang="en-ES" baseline="-25000" dirty="0" err="1"/>
              <a:t>L</a:t>
            </a:r>
            <a:r>
              <a:rPr lang="en-US" altLang="en-ES" dirty="0"/>
              <a:t> &gt; </a:t>
            </a:r>
            <a:r>
              <a:rPr lang="en-US" altLang="en-ES" i="1" dirty="0" err="1"/>
              <a:t>c</a:t>
            </a:r>
            <a:r>
              <a:rPr lang="en-US" altLang="en-ES" baseline="-25000" dirty="0" err="1"/>
              <a:t>H</a:t>
            </a:r>
            <a:r>
              <a:rPr lang="en-US" altLang="en-ES" i="1" dirty="0" err="1"/>
              <a:t>e</a:t>
            </a:r>
            <a:r>
              <a:rPr lang="en-US" altLang="en-ES" baseline="-25000" dirty="0" err="1"/>
              <a:t>H</a:t>
            </a:r>
            <a:r>
              <a:rPr lang="en-US" altLang="en-ES" dirty="0"/>
              <a:t>, and</a:t>
            </a:r>
          </a:p>
          <a:p>
            <a:pPr marL="800100" lvl="1" indent="-457200">
              <a:buFont typeface="+mj-lt"/>
              <a:buAutoNum type="arabicPeriod"/>
              <a:defRPr/>
            </a:pPr>
            <a:r>
              <a:rPr lang="en-US" altLang="en-ES" i="1" dirty="0" err="1"/>
              <a:t>w</a:t>
            </a:r>
            <a:r>
              <a:rPr lang="en-US" altLang="en-ES" baseline="-25000" dirty="0" err="1"/>
              <a:t>H</a:t>
            </a:r>
            <a:r>
              <a:rPr lang="en-US" altLang="en-ES" dirty="0"/>
              <a:t> - </a:t>
            </a:r>
            <a:r>
              <a:rPr lang="en-US" altLang="en-ES" i="1" dirty="0" err="1"/>
              <a:t>w</a:t>
            </a:r>
            <a:r>
              <a:rPr lang="en-US" altLang="en-ES" baseline="-25000" dirty="0" err="1"/>
              <a:t>L</a:t>
            </a:r>
            <a:r>
              <a:rPr lang="en-US" altLang="en-ES" dirty="0"/>
              <a:t> = </a:t>
            </a:r>
            <a:r>
              <a:rPr lang="en-US" altLang="en-ES" i="1" dirty="0" err="1"/>
              <a:t>a</a:t>
            </a:r>
            <a:r>
              <a:rPr lang="en-US" altLang="en-ES" baseline="-25000" dirty="0" err="1"/>
              <a:t>H</a:t>
            </a:r>
            <a:r>
              <a:rPr lang="en-US" altLang="en-ES" dirty="0"/>
              <a:t> - </a:t>
            </a:r>
            <a:r>
              <a:rPr lang="en-US" altLang="en-ES" i="1" dirty="0" err="1"/>
              <a:t>a</a:t>
            </a:r>
            <a:r>
              <a:rPr lang="en-US" altLang="en-ES" baseline="-25000" dirty="0" err="1"/>
              <a:t>L</a:t>
            </a:r>
            <a:r>
              <a:rPr lang="en-US" altLang="en-ES" dirty="0"/>
              <a:t> &lt; </a:t>
            </a:r>
            <a:r>
              <a:rPr lang="en-US" altLang="en-ES" i="1" dirty="0" err="1"/>
              <a:t>c</a:t>
            </a:r>
            <a:r>
              <a:rPr lang="en-US" altLang="en-ES" baseline="-25000" dirty="0" err="1"/>
              <a:t>L</a:t>
            </a:r>
            <a:r>
              <a:rPr lang="en-US" altLang="en-ES" i="1" dirty="0" err="1"/>
              <a:t>e</a:t>
            </a:r>
            <a:r>
              <a:rPr lang="en-US" altLang="en-ES" baseline="-25000" dirty="0" err="1"/>
              <a:t>H</a:t>
            </a:r>
            <a:r>
              <a:rPr lang="en-US" altLang="en-ES" dirty="0"/>
              <a:t>.</a:t>
            </a:r>
          </a:p>
          <a:p>
            <a:pPr marL="342900" lvl="1" indent="0">
              <a:buFont typeface="System Font Regular"/>
              <a:buNone/>
              <a:defRPr/>
            </a:pPr>
            <a:endParaRPr lang="en-US" altLang="en-ES" dirty="0"/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ES" dirty="0"/>
              <a:t>Acquiring </a:t>
            </a:r>
            <a:r>
              <a:rPr lang="en-US" altLang="en-ES" i="1" dirty="0" err="1"/>
              <a:t>e</a:t>
            </a:r>
            <a:r>
              <a:rPr lang="en-US" altLang="en-ES" baseline="-25000" dirty="0" err="1"/>
              <a:t>H</a:t>
            </a:r>
            <a:r>
              <a:rPr lang="en-US" altLang="en-ES" dirty="0"/>
              <a:t> units of education benefits high-ability workers since increase in salary is higher than cost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en-ES" dirty="0"/>
              <a:t>Acquiring </a:t>
            </a:r>
            <a:r>
              <a:rPr lang="en-US" altLang="en-ES" i="1" dirty="0" err="1"/>
              <a:t>e</a:t>
            </a:r>
            <a:r>
              <a:rPr lang="en-US" altLang="en-ES" baseline="-25000" dirty="0" err="1"/>
              <a:t>H</a:t>
            </a:r>
            <a:r>
              <a:rPr lang="en-US" altLang="en-ES" dirty="0"/>
              <a:t> education units hurts low-ability workers since for them it is more costly to acquire the same education.</a:t>
            </a:r>
          </a:p>
          <a:p>
            <a:pPr>
              <a:defRPr/>
            </a:pPr>
            <a:endParaRPr lang="en-US" altLang="en-ES" dirty="0"/>
          </a:p>
          <a:p>
            <a:pPr>
              <a:defRPr/>
            </a:pPr>
            <a:endParaRPr lang="en-US" altLang="en-E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087E579C-6094-4841-9A1D-EE9DAB046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Signaling</a:t>
            </a:r>
          </a:p>
        </p:txBody>
      </p:sp>
      <p:pic>
        <p:nvPicPr>
          <p:cNvPr id="49155" name="Rectangle 3">
            <a:extLst>
              <a:ext uri="{FF2B5EF4-FFF2-40B4-BE49-F238E27FC236}">
                <a16:creationId xmlns:a16="http://schemas.microsoft.com/office/drawing/2014/main" id="{A37D3D4B-B393-4C3B-83C2-660BFE305AEF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100" y="1739900"/>
            <a:ext cx="8026400" cy="4445000"/>
          </a:xfr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47B9BCAA-38EC-416D-9AC0-CB62B62AE4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Signaling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42723FB-2809-446A-80E2-3947AC530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667250"/>
          </a:xfrm>
        </p:spPr>
        <p:txBody>
          <a:bodyPr/>
          <a:lstStyle/>
          <a:p>
            <a:pPr marL="0" indent="0">
              <a:buFont typeface="System Font Regular"/>
              <a:buNone/>
              <a:defRPr/>
            </a:pPr>
            <a:r>
              <a:rPr lang="en-US" altLang="en-ES" dirty="0"/>
              <a:t>Is this an equilibrium?</a:t>
            </a:r>
          </a:p>
          <a:p>
            <a:pPr>
              <a:defRPr/>
            </a:pPr>
            <a:r>
              <a:rPr lang="en-US" altLang="en-ES" dirty="0"/>
              <a:t> For firms: YES. They are </a:t>
            </a:r>
            <a:r>
              <a:rPr dirty="0"/>
              <a:t>paying each worker his or her marginal product, so the firms have no incentive to deviate</a:t>
            </a:r>
          </a:p>
          <a:p>
            <a:pPr marL="0" indent="0">
              <a:buFont typeface="System Font Regular"/>
              <a:buNone/>
              <a:defRPr/>
            </a:pPr>
            <a:r>
              <a:rPr lang="en-US" altLang="en-ES" dirty="0"/>
              <a:t>But…</a:t>
            </a:r>
          </a:p>
          <a:p>
            <a:pPr>
              <a:defRPr/>
            </a:pPr>
            <a:r>
              <a:rPr lang="en-US" altLang="en-ES" dirty="0"/>
              <a:t>Q: Given that high-ability workers acquire </a:t>
            </a:r>
            <a:r>
              <a:rPr lang="en-US" altLang="en-ES" i="1" dirty="0" err="1"/>
              <a:t>e</a:t>
            </a:r>
            <a:r>
              <a:rPr lang="en-US" altLang="en-ES" baseline="-25000" dirty="0" err="1"/>
              <a:t>H</a:t>
            </a:r>
            <a:r>
              <a:rPr lang="en-US" altLang="en-ES" dirty="0"/>
              <a:t> units of education, how much education should low-ability workers acquire?</a:t>
            </a:r>
          </a:p>
          <a:p>
            <a:pPr>
              <a:defRPr/>
            </a:pPr>
            <a:r>
              <a:rPr lang="en-US" altLang="en-ES" dirty="0"/>
              <a:t> A:  Zero.  Low-ability workers will be paid </a:t>
            </a:r>
            <a:r>
              <a:rPr lang="en-US" altLang="en-ES" i="1" dirty="0" err="1"/>
              <a:t>w</a:t>
            </a:r>
            <a:r>
              <a:rPr lang="en-US" altLang="en-ES" baseline="-25000" dirty="0" err="1"/>
              <a:t>L</a:t>
            </a:r>
            <a:r>
              <a:rPr lang="en-US" altLang="en-ES" dirty="0"/>
              <a:t> = </a:t>
            </a:r>
            <a:r>
              <a:rPr lang="en-US" altLang="en-ES" i="1" dirty="0" err="1"/>
              <a:t>a</a:t>
            </a:r>
            <a:r>
              <a:rPr lang="en-US" altLang="en-ES" baseline="-25000" dirty="0" err="1"/>
              <a:t>L</a:t>
            </a:r>
            <a:r>
              <a:rPr lang="en-US" altLang="en-ES" dirty="0"/>
              <a:t> so long as they do not have </a:t>
            </a:r>
            <a:r>
              <a:rPr lang="en-US" altLang="en-ES" i="1" dirty="0" err="1"/>
              <a:t>e</a:t>
            </a:r>
            <a:r>
              <a:rPr lang="en-US" altLang="en-ES" baseline="-25000" dirty="0" err="1"/>
              <a:t>H</a:t>
            </a:r>
            <a:r>
              <a:rPr lang="en-US" altLang="en-ES" dirty="0"/>
              <a:t> units of education and they are still worse off if they do.</a:t>
            </a:r>
          </a:p>
          <a:p>
            <a:pPr>
              <a:defRPr/>
            </a:pPr>
            <a:endParaRPr lang="en-US" altLang="en-ES" dirty="0"/>
          </a:p>
          <a:p>
            <a:pPr>
              <a:defRPr/>
            </a:pPr>
            <a:r>
              <a:rPr lang="en-US" altLang="en-ES" dirty="0"/>
              <a:t> So, YES. This is an equilibrium </a:t>
            </a:r>
            <a:r>
              <a:rPr lang="en-US" altLang="en-ES" dirty="0">
                <a:sym typeface="Wingdings" pitchFamily="2" charset="2"/>
              </a:rPr>
              <a:t> a </a:t>
            </a:r>
            <a:r>
              <a:rPr lang="en-US" altLang="en-ES" b="1" dirty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separating equilibrium</a:t>
            </a:r>
            <a:endParaRPr lang="en-US" altLang="en-E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64845CC-7624-4A65-A01A-63031D7F8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Signaling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18057B7B-6857-4DAB-A7EF-2D9DAB1352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90688"/>
            <a:ext cx="7934325" cy="4376737"/>
          </a:xfrm>
        </p:spPr>
        <p:txBody>
          <a:bodyPr/>
          <a:lstStyle/>
          <a:p>
            <a:pPr>
              <a:defRPr/>
            </a:pPr>
            <a:r>
              <a:rPr lang="en-US" altLang="en-ES" dirty="0"/>
              <a:t> Signaling can improve information in the market.</a:t>
            </a:r>
          </a:p>
          <a:p>
            <a:pPr>
              <a:defRPr/>
            </a:pPr>
            <a:r>
              <a:rPr lang="en-US" altLang="en-ES" dirty="0"/>
              <a:t> But total output did not change, and education was costly so signaling worsened the market’s efficiency.</a:t>
            </a:r>
          </a:p>
          <a:p>
            <a:pPr lvl="1">
              <a:defRPr/>
            </a:pPr>
            <a:r>
              <a:rPr lang="en-US" altLang="en-ES" dirty="0"/>
              <a:t>Since we assumed that education does not increase productivity, which is a strong assumption</a:t>
            </a:r>
          </a:p>
          <a:p>
            <a:pPr>
              <a:defRPr/>
            </a:pPr>
            <a:r>
              <a:rPr lang="en-US" altLang="en-ES" dirty="0"/>
              <a:t> So improved information need not improve gains-to-trade.</a:t>
            </a:r>
          </a:p>
          <a:p>
            <a:pPr marL="0" indent="0">
              <a:buFont typeface="System Font Regular"/>
              <a:buNone/>
              <a:defRPr/>
            </a:pPr>
            <a:r>
              <a:rPr lang="en-US" altLang="en-ES" dirty="0"/>
              <a:t>This is not always true!</a:t>
            </a:r>
          </a:p>
          <a:p>
            <a:pPr>
              <a:defRPr/>
            </a:pPr>
            <a:r>
              <a:rPr lang="en-US" altLang="en-ES" dirty="0"/>
              <a:t> For the used cars market, acquiring a signal (a warranty) can increase efficiency by allowing a separating equilibrium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F17FAB55-3322-4DF4-8CB9-D29155BE7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49288"/>
            <a:ext cx="7886700" cy="674687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4. Moral Hazard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71311DA9-D13D-42F4-8949-56ED62424C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85900"/>
            <a:ext cx="8243888" cy="4722813"/>
          </a:xfrm>
        </p:spPr>
        <p:txBody>
          <a:bodyPr/>
          <a:lstStyle/>
          <a:p>
            <a:pPr marL="0" indent="0">
              <a:buFont typeface="System Font Regular"/>
              <a:buNone/>
              <a:defRPr/>
            </a:pPr>
            <a:r>
              <a:rPr lang="en-US" altLang="en-ES" dirty="0"/>
              <a:t>With adverse selection, moral hazard is another problem in the insurance industry.</a:t>
            </a:r>
          </a:p>
          <a:p>
            <a:pPr>
              <a:defRPr/>
            </a:pPr>
            <a:r>
              <a:rPr lang="en-US" altLang="en-ES" dirty="0"/>
              <a:t> If you have full car insurance, are you more likely to leave your car unlocked?</a:t>
            </a:r>
          </a:p>
          <a:p>
            <a:pPr>
              <a:defRPr/>
            </a:pPr>
            <a:r>
              <a:rPr lang="en-US" altLang="en-ES" b="1" dirty="0">
                <a:solidFill>
                  <a:schemeClr val="tx2"/>
                </a:solidFill>
              </a:rPr>
              <a:t> Moral hazard</a:t>
            </a:r>
            <a:r>
              <a:rPr lang="en-US" altLang="en-ES" b="1" dirty="0"/>
              <a:t> </a:t>
            </a:r>
            <a:r>
              <a:rPr lang="en-US" altLang="en-ES" dirty="0"/>
              <a:t>is the lack of incentives to take care of something or of yourself. </a:t>
            </a:r>
          </a:p>
          <a:p>
            <a:pPr>
              <a:defRPr/>
            </a:pPr>
            <a:r>
              <a:rPr dirty="0"/>
              <a:t> Trade-off: </a:t>
            </a:r>
          </a:p>
          <a:p>
            <a:pPr lvl="1">
              <a:defRPr/>
            </a:pPr>
            <a:r>
              <a:rPr dirty="0"/>
              <a:t>Too little insurance means that people bear a lot of risk, </a:t>
            </a:r>
          </a:p>
          <a:p>
            <a:pPr lvl="1">
              <a:defRPr/>
            </a:pPr>
            <a:r>
              <a:rPr dirty="0"/>
              <a:t>Too much insurance means that people will take inadequate care.</a:t>
            </a:r>
            <a:endParaRPr lang="en-US" altLang="en-ES" dirty="0"/>
          </a:p>
          <a:p>
            <a:pPr>
              <a:defRPr/>
            </a:pPr>
            <a:r>
              <a:rPr lang="en-US" altLang="en-ES" dirty="0"/>
              <a:t> Moral hazard is a consequence of asymmetric information.</a:t>
            </a:r>
          </a:p>
          <a:p>
            <a:pPr lvl="1">
              <a:defRPr/>
            </a:pPr>
            <a:r>
              <a:rPr lang="en-US" altLang="en-ES" dirty="0"/>
              <a:t>The issue is that </a:t>
            </a:r>
            <a:r>
              <a:rPr lang="en-US" altLang="en-ES" i="1" dirty="0"/>
              <a:t>care</a:t>
            </a:r>
            <a:r>
              <a:rPr lang="en-US" altLang="en-ES" dirty="0"/>
              <a:t> is not observable.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A3BC4B87-2065-45EA-A46C-8C97C976B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Moral Hazard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4A392EF2-C523-4D75-829E-F243BBFB39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927225"/>
            <a:ext cx="7772400" cy="4565650"/>
          </a:xfrm>
        </p:spPr>
        <p:txBody>
          <a:bodyPr/>
          <a:lstStyle/>
          <a:p>
            <a:pPr>
              <a:defRPr/>
            </a:pPr>
            <a:r>
              <a:rPr lang="en-US" altLang="en-ES" dirty="0"/>
              <a:t> If an insurer knows the exact risk from ensuring an individual, then a contract specific to that person can be written.</a:t>
            </a:r>
          </a:p>
          <a:p>
            <a:pPr>
              <a:defRPr/>
            </a:pPr>
            <a:r>
              <a:rPr lang="en-US" altLang="en-ES" dirty="0"/>
              <a:t> If all people look alike to the insurer, then one contract will be offered to all </a:t>
            </a:r>
            <a:r>
              <a:rPr lang="en-US" altLang="en-ES" dirty="0" err="1"/>
              <a:t>insurees</a:t>
            </a:r>
            <a:r>
              <a:rPr lang="en-US" altLang="en-ES" dirty="0"/>
              <a:t>. High-risk  and low-risk types are then pooled, causing low-risks to subsidize high-risks.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2DA6CF76-25ED-433F-9F51-CBF018C39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Moral Hazard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9CB7D2C8-E25E-43AD-A550-C2C58F8FAF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ES" dirty="0"/>
              <a:t> Examples of efforts to avoid moral hazard by using signals are:</a:t>
            </a:r>
          </a:p>
          <a:p>
            <a:pPr lvl="1">
              <a:buFont typeface="Marlett" pitchFamily="2" charset="2"/>
              <a:buChar char="0"/>
              <a:defRPr/>
            </a:pPr>
            <a:r>
              <a:rPr lang="en-US" altLang="en-ES" dirty="0"/>
              <a:t> Higher life and medical insurance premiums for smokers or heavy drinkers of alcohol</a:t>
            </a:r>
          </a:p>
          <a:p>
            <a:pPr lvl="1">
              <a:buFont typeface="Marlett" pitchFamily="2" charset="2"/>
              <a:buChar char="0"/>
              <a:defRPr/>
            </a:pPr>
            <a:r>
              <a:rPr lang="en-US" altLang="en-ES" dirty="0"/>
              <a:t> Lower car insurance premiums for drivers with histories of safe driving.</a:t>
            </a:r>
          </a:p>
          <a:p>
            <a:pPr lvl="1">
              <a:buFont typeface="Marlett" pitchFamily="2" charset="2"/>
              <a:buChar char="0"/>
              <a:defRPr/>
            </a:pPr>
            <a:endParaRPr lang="en-US" altLang="en-ES" dirty="0"/>
          </a:p>
          <a:p>
            <a:pPr>
              <a:defRPr/>
            </a:pPr>
            <a:r>
              <a:rPr lang="en-US" altLang="en-ES" dirty="0"/>
              <a:t> Moral hazard is the </a:t>
            </a:r>
            <a:r>
              <a:rPr lang="en-US" altLang="en-ES" b="1" dirty="0"/>
              <a:t>hidden action problem</a:t>
            </a:r>
          </a:p>
          <a:p>
            <a:pPr>
              <a:buFont typeface="Marlett" pitchFamily="2" charset="2"/>
              <a:buChar char="0"/>
              <a:defRPr/>
            </a:pPr>
            <a:endParaRPr lang="en-US" altLang="en-E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3B1E08A3-1FD9-4B76-AD6F-D24D329CE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81037"/>
            <a:ext cx="7886700" cy="722270"/>
          </a:xfrm>
          <a:solidFill>
            <a:schemeClr val="bg2">
              <a:lumMod val="90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5. Incentives Contracting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981A71F6-C71C-4FA8-9B19-A454B9FE98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System Font Regular"/>
              <a:buNone/>
              <a:defRPr/>
            </a:pPr>
            <a:r>
              <a:rPr dirty="0"/>
              <a:t>How can I get someone to do something for me?</a:t>
            </a:r>
          </a:p>
          <a:p>
            <a:pPr>
              <a:defRPr/>
            </a:pPr>
            <a:r>
              <a:rPr dirty="0"/>
              <a:t> With the appropriate </a:t>
            </a:r>
            <a:r>
              <a:rPr b="1" dirty="0"/>
              <a:t>incentive system</a:t>
            </a:r>
          </a:p>
          <a:p>
            <a:pPr>
              <a:defRPr/>
            </a:pPr>
            <a:endParaRPr dirty="0"/>
          </a:p>
          <a:p>
            <a:pPr>
              <a:defRPr/>
            </a:pPr>
            <a:r>
              <a:rPr dirty="0"/>
              <a:t> This question will involve asymmetric information…</a:t>
            </a:r>
          </a:p>
          <a:p>
            <a:pPr>
              <a:defRPr/>
            </a:pPr>
            <a:endParaRPr lang="en-US" altLang="en-E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5A4E40E7-8ACC-4C21-8EFD-E0390C492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Incentives Contracting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C8E09DA-FFDD-4B40-A451-93352BA8E8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System Font Regular"/>
              <a:buNone/>
              <a:defRPr/>
            </a:pPr>
            <a:r>
              <a:rPr lang="en-US" altLang="en-ES" dirty="0"/>
              <a:t>EXAMPLE </a:t>
            </a:r>
          </a:p>
          <a:p>
            <a:pPr>
              <a:defRPr/>
            </a:pPr>
            <a:r>
              <a:rPr lang="en-US" altLang="en-ES" dirty="0"/>
              <a:t> A worker is hired by a principal to do a task.</a:t>
            </a:r>
          </a:p>
          <a:p>
            <a:pPr>
              <a:defRPr/>
            </a:pPr>
            <a:r>
              <a:rPr lang="en-US" altLang="en-ES" dirty="0"/>
              <a:t> Only the worker knows the effort she exerts (asymmetric information).</a:t>
            </a:r>
          </a:p>
          <a:p>
            <a:pPr>
              <a:defRPr/>
            </a:pPr>
            <a:r>
              <a:rPr lang="en-US" altLang="en-ES" dirty="0"/>
              <a:t> The effort exerted affects the principal’s payoff.</a:t>
            </a:r>
          </a:p>
          <a:p>
            <a:pPr>
              <a:defRPr/>
            </a:pPr>
            <a:endParaRPr lang="en-US" altLang="en-ES" dirty="0"/>
          </a:p>
          <a:p>
            <a:pPr>
              <a:defRPr/>
            </a:pPr>
            <a:r>
              <a:rPr lang="en-US" altLang="en-ES" dirty="0"/>
              <a:t> The principal’s problem: design an </a:t>
            </a:r>
            <a:r>
              <a:rPr lang="en-US" altLang="en-ES" dirty="0">
                <a:solidFill>
                  <a:schemeClr val="tx2"/>
                </a:solidFill>
              </a:rPr>
              <a:t>incentives contract</a:t>
            </a:r>
            <a:r>
              <a:rPr lang="en-US" altLang="en-ES" dirty="0"/>
              <a:t> that induces the worker to exert the amount of effort that maximizes the principal’s payoff.</a:t>
            </a:r>
          </a:p>
          <a:p>
            <a:pPr>
              <a:defRPr/>
            </a:pPr>
            <a:endParaRPr lang="en-US" altLang="en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8637-488B-D94E-9BAC-AE589E1E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44B2-E0C1-B94A-9098-7858259D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ES" dirty="0"/>
              <a:t>The Lemons market</a:t>
            </a:r>
          </a:p>
          <a:p>
            <a:pPr marL="457200" indent="-457200">
              <a:buFont typeface="+mj-lt"/>
              <a:buAutoNum type="arabicPeriod"/>
            </a:pPr>
            <a:r>
              <a:rPr lang="en-ES" dirty="0"/>
              <a:t>Adverse selection with quality choice</a:t>
            </a:r>
          </a:p>
          <a:p>
            <a:pPr marL="457200" indent="-457200">
              <a:buFont typeface="+mj-lt"/>
              <a:buAutoNum type="arabicPeriod"/>
            </a:pPr>
            <a:r>
              <a:rPr lang="en-ES" dirty="0"/>
              <a:t>Signaling</a:t>
            </a:r>
          </a:p>
          <a:p>
            <a:pPr marL="457200" indent="-457200">
              <a:buFont typeface="+mj-lt"/>
              <a:buAutoNum type="arabicPeriod"/>
            </a:pPr>
            <a:r>
              <a:rPr lang="en-ES" dirty="0"/>
              <a:t>Moral Hazard</a:t>
            </a:r>
          </a:p>
          <a:p>
            <a:pPr marL="457200" indent="-457200">
              <a:buFont typeface="+mj-lt"/>
              <a:buAutoNum type="arabicPeriod"/>
            </a:pPr>
            <a:r>
              <a:rPr lang="en-ES" dirty="0"/>
              <a:t>Incentives contracting</a:t>
            </a:r>
          </a:p>
          <a:p>
            <a:pPr marL="457200" indent="-457200">
              <a:buFont typeface="+mj-lt"/>
              <a:buAutoNum type="arabicPeriod"/>
            </a:pPr>
            <a:endParaRPr lang="en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EDB52-1B2F-5742-8980-C662FD5A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81F6-8BCB-4DE2-AEEF-6EBBCF194B68}" type="slidenum">
              <a:rPr lang="en-US" altLang="fr-FR" smtClean="0"/>
              <a:pPr/>
              <a:t>5</a:t>
            </a:fld>
            <a:endParaRPr lang="en-US" altLang="fr-FR"/>
          </a:p>
        </p:txBody>
      </p:sp>
    </p:spTree>
    <p:extLst>
      <p:ext uri="{BB962C8B-B14F-4D97-AF65-F5344CB8AC3E}">
        <p14:creationId xmlns:p14="http://schemas.microsoft.com/office/powerpoint/2010/main" val="29035835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7539C26-FB48-49FF-BBE2-D177057AB8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Incentives Contracting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C413F8-DC4E-4B46-AE07-577B77044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650" y="1690688"/>
                <a:ext cx="7886700" cy="4351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71450" indent="-171450" algn="l" defTabSz="685800" rtl="0" eaLnBrk="0" fontAlgn="base" hangingPunct="0">
                  <a:lnSpc>
                    <a:spcPct val="90000"/>
                  </a:lnSpc>
                  <a:spcBef>
                    <a:spcPts val="750"/>
                  </a:spcBef>
                  <a:spcAft>
                    <a:spcPts val="1200"/>
                  </a:spcAft>
                  <a:buClr>
                    <a:schemeClr val="accent4">
                      <a:lumMod val="75000"/>
                    </a:schemeClr>
                  </a:buClr>
                  <a:buFont typeface="System Font Regular"/>
                  <a:buChar char="→"/>
                  <a:defRPr lang="en-GB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chemeClr val="accent4">
                      <a:lumMod val="75000"/>
                    </a:schemeClr>
                  </a:buClr>
                  <a:buFont typeface="System Font Regular"/>
                  <a:buChar char="–"/>
                  <a:defRPr lang="en-GB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rgbClr val="BF9000"/>
                  </a:buClr>
                  <a:buFont typeface="Arial" panose="020B0604020202020204" pitchFamily="34" charset="0"/>
                  <a:buChar char="•"/>
                  <a:defRPr lang="en-GB" sz="15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rgbClr val="BF9000"/>
                  </a:buClr>
                  <a:buFont typeface="Arial" panose="020B0604020202020204" pitchFamily="34" charset="0"/>
                  <a:buChar char="•"/>
                  <a:defRPr lang="en-GB" sz="15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rgbClr val="BF9000"/>
                  </a:buClr>
                  <a:buFont typeface="Arial" panose="020B0604020202020204" pitchFamily="34" charset="0"/>
                  <a:buChar char="•"/>
                  <a:defRPr lang="en-ES" sz="15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en-ES" b="0" dirty="0"/>
                  <a:t> e is the agent’s effort</a:t>
                </a:r>
              </a:p>
              <a:p>
                <a:pPr>
                  <a:defRPr/>
                </a:pPr>
                <a:endParaRPr lang="en-US" altLang="en-ES" b="0" dirty="0"/>
              </a:p>
              <a:p>
                <a:pPr>
                  <a:defRPr/>
                </a:pPr>
                <a:r>
                  <a:rPr lang="en-US" altLang="en-ES" b="0" dirty="0"/>
                  <a:t> Principal reward is </a:t>
                </a:r>
                <a14:m>
                  <m:oMath xmlns:m="http://schemas.openxmlformats.org/officeDocument/2006/math">
                    <m:r>
                      <a:rPr lang="es-ES" altLang="en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altLang="en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altLang="en-E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altLang="en-E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altLang="en-E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s-ES" altLang="en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ES" b="0" dirty="0"/>
              </a:p>
              <a:p>
                <a:pPr>
                  <a:defRPr/>
                </a:pPr>
                <a:endParaRPr lang="en-US" altLang="en-ES" b="0" dirty="0"/>
              </a:p>
              <a:p>
                <a:pPr>
                  <a:defRPr/>
                </a:pPr>
                <a:r>
                  <a:rPr lang="en-US" altLang="en-ES" b="0" dirty="0"/>
                  <a:t> An incentive contract is 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altLang="en-E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ES" altLang="en-E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altLang="en-ES" b="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altLang="en-E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ES" b="0" dirty="0"/>
                  <a:t> specifying the worker’s payment when the principal reward is y. The principal’s profit is thus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altLang="en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en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s-ES" altLang="en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altLang="en-ES" b="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ES" altLang="en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altLang="en-E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s-ES" altLang="en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en-E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altLang="en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altLang="en-ES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altLang="en-E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en-ES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s-ES" altLang="en-E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ES" altLang="en-E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ES" altLang="en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altLang="en-E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altLang="en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en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s-ES" altLang="en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ES" b="0" dirty="0"/>
              </a:p>
              <a:p>
                <a:pPr marL="0" indent="0">
                  <a:buNone/>
                  <a:defRPr/>
                </a:pPr>
                <a:endParaRPr lang="en-US" altLang="en-ES" b="0" dirty="0"/>
              </a:p>
              <a:p>
                <a:pPr>
                  <a:defRPr/>
                </a:pPr>
                <a:r>
                  <a:rPr lang="en-US" altLang="en-ES" b="0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C413F8-DC4E-4B46-AE07-577B77044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690688"/>
                <a:ext cx="7886700" cy="4351338"/>
              </a:xfrm>
              <a:prstGeom prst="rect">
                <a:avLst/>
              </a:prstGeom>
              <a:blipFill>
                <a:blip r:embed="rId2"/>
                <a:stretch>
                  <a:fillRect l="-965" t="-1453" b="-348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E84C36EE-1014-4EF0-9BF3-2E092D40C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Incentives Contracting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3F0970-F316-7A49-8BFC-ED3DEDD8AB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650" y="1690688"/>
                <a:ext cx="7886700" cy="4351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71450" indent="-171450" algn="l" defTabSz="685800" rtl="0" eaLnBrk="0" fontAlgn="base" hangingPunct="0">
                  <a:lnSpc>
                    <a:spcPct val="90000"/>
                  </a:lnSpc>
                  <a:spcBef>
                    <a:spcPts val="750"/>
                  </a:spcBef>
                  <a:spcAft>
                    <a:spcPts val="1200"/>
                  </a:spcAft>
                  <a:buClr>
                    <a:schemeClr val="accent4">
                      <a:lumMod val="75000"/>
                    </a:schemeClr>
                  </a:buClr>
                  <a:buFont typeface="System Font Regular"/>
                  <a:buChar char="→"/>
                  <a:defRPr lang="en-GB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chemeClr val="accent4">
                      <a:lumMod val="75000"/>
                    </a:schemeClr>
                  </a:buClr>
                  <a:buFont typeface="System Font Regular"/>
                  <a:buChar char="–"/>
                  <a:defRPr lang="en-GB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rgbClr val="BF9000"/>
                  </a:buClr>
                  <a:buFont typeface="Arial" panose="020B0604020202020204" pitchFamily="34" charset="0"/>
                  <a:buChar char="•"/>
                  <a:defRPr lang="en-GB" sz="15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rgbClr val="BF9000"/>
                  </a:buClr>
                  <a:buFont typeface="Arial" panose="020B0604020202020204" pitchFamily="34" charset="0"/>
                  <a:buChar char="•"/>
                  <a:defRPr lang="en-GB" sz="15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rgbClr val="BF9000"/>
                  </a:buClr>
                  <a:buFont typeface="Arial" panose="020B0604020202020204" pitchFamily="34" charset="0"/>
                  <a:buChar char="•"/>
                  <a:defRPr lang="en-ES" sz="15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en-ES" b="0" dirty="0"/>
                  <a:t> 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altLang="en-E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n-E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en-ES" b="0" dirty="0"/>
                  <a:t> be the worker’s (reservation) utility of not working.</a:t>
                </a:r>
              </a:p>
              <a:p>
                <a:pPr>
                  <a:defRPr/>
                </a:pPr>
                <a:r>
                  <a:rPr lang="en-US" altLang="en-ES" b="0" dirty="0"/>
                  <a:t> To get the worker’s participation, the contract must offer the worker a utility of at least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s-ES" altLang="en-E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n-ES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altLang="en-ES" b="0" dirty="0"/>
              </a:p>
              <a:p>
                <a:pPr>
                  <a:defRPr/>
                </a:pPr>
                <a:r>
                  <a:rPr lang="en-US" altLang="en-ES" b="0" dirty="0"/>
                  <a:t> The worker’s utility cost of an effort level 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altLang="en-E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s-ES" altLang="en-E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altLang="en-E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s-ES" altLang="en-E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ES" b="0" dirty="0"/>
              </a:p>
              <a:p>
                <a:pPr marL="0" indent="0">
                  <a:buNone/>
                  <a:defRPr/>
                </a:pPr>
                <a:r>
                  <a:rPr lang="en-US" altLang="en-ES" b="0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3F0970-F316-7A49-8BFC-ED3DEDD8A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690688"/>
                <a:ext cx="7886700" cy="4351338"/>
              </a:xfrm>
              <a:prstGeom prst="rect">
                <a:avLst/>
              </a:prstGeom>
              <a:blipFill>
                <a:blip r:embed="rId2"/>
                <a:stretch>
                  <a:fillRect l="-965" t="-1453" r="-6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37E600FC-B1A3-47C2-A5FD-F4180BA068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Incentives Contracting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F3FE761-4560-C644-AD4A-43C48D602E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8650" y="1690688"/>
                <a:ext cx="7886700" cy="4351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71450" indent="-171450" algn="l" defTabSz="685800" rtl="0" eaLnBrk="0" fontAlgn="base" hangingPunct="0">
                  <a:lnSpc>
                    <a:spcPct val="90000"/>
                  </a:lnSpc>
                  <a:spcBef>
                    <a:spcPts val="750"/>
                  </a:spcBef>
                  <a:spcAft>
                    <a:spcPts val="1200"/>
                  </a:spcAft>
                  <a:buClr>
                    <a:schemeClr val="accent4">
                      <a:lumMod val="75000"/>
                    </a:schemeClr>
                  </a:buClr>
                  <a:buFont typeface="System Font Regular"/>
                  <a:buChar char="→"/>
                  <a:defRPr lang="en-GB"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chemeClr val="accent4">
                      <a:lumMod val="75000"/>
                    </a:schemeClr>
                  </a:buClr>
                  <a:buFont typeface="System Font Regular"/>
                  <a:buChar char="–"/>
                  <a:defRPr lang="en-GB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rgbClr val="BF9000"/>
                  </a:buClr>
                  <a:buFont typeface="Arial" panose="020B0604020202020204" pitchFamily="34" charset="0"/>
                  <a:buChar char="•"/>
                  <a:defRPr lang="en-GB" sz="15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rgbClr val="BF9000"/>
                  </a:buClr>
                  <a:buFont typeface="Arial" panose="020B0604020202020204" pitchFamily="34" charset="0"/>
                  <a:buChar char="•"/>
                  <a:defRPr lang="en-GB" sz="15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0" fontAlgn="base" hangingPunct="0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rgbClr val="BF9000"/>
                  </a:buClr>
                  <a:buFont typeface="Arial" panose="020B0604020202020204" pitchFamily="34" charset="0"/>
                  <a:buChar char="•"/>
                  <a:defRPr lang="en-ES" sz="15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en-ES" b="0" dirty="0"/>
                  <a:t> So the principal’s problem is to choose e to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E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altLang="en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en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en-E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en-E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altLang="en-E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func>
                        </m:e>
                        <m:sub>
                          <m:r>
                            <a:rPr lang="en-US" altLang="en-ES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en-ES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en-ES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E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ES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en-ES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ES" b="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ES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ES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E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ES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en-ES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ES" b="0" dirty="0"/>
              </a:p>
              <a:p>
                <a:pPr marL="0" indent="0">
                  <a:buNone/>
                  <a:defRPr/>
                </a:pPr>
                <a:r>
                  <a:rPr lang="en-US" altLang="en-ES" b="0" dirty="0"/>
                  <a:t>Subject to </a:t>
                </a:r>
                <a14:m>
                  <m:oMath xmlns:m="http://schemas.openxmlformats.org/officeDocument/2006/math">
                    <m:r>
                      <a:rPr lang="en-US" altLang="en-E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altLang="en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E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en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E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altLang="en-E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E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altLang="en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E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en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̃"/>
                        <m:ctrlPr>
                          <a:rPr lang="en-US" altLang="en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en-ES" b="0" dirty="0"/>
                  <a:t> (</a:t>
                </a:r>
                <a:r>
                  <a:rPr lang="en-US" altLang="en-ES" dirty="0"/>
                  <a:t>participation constraint</a:t>
                </a:r>
                <a:r>
                  <a:rPr lang="en-US" altLang="en-ES" b="0" dirty="0"/>
                  <a:t>) </a:t>
                </a:r>
              </a:p>
              <a:p>
                <a:pPr>
                  <a:defRPr/>
                </a:pPr>
                <a:r>
                  <a:rPr lang="en-US" altLang="en-ES" b="0" dirty="0"/>
                  <a:t> To maximize his profit the principal agent designs the contract to provide the worker with his reservation utility level</a:t>
                </a:r>
              </a:p>
              <a:p>
                <a:pPr>
                  <a:defRPr/>
                </a:pPr>
                <a:r>
                  <a:rPr lang="en-US" altLang="en-ES" b="0" dirty="0"/>
                  <a:t> That is…</a:t>
                </a:r>
              </a:p>
              <a:p>
                <a:pPr marL="0" indent="0">
                  <a:buNone/>
                  <a:defRPr/>
                </a:pPr>
                <a:r>
                  <a:rPr lang="en-US" altLang="en-ES" b="0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F3FE761-4560-C644-AD4A-43C48D602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650" y="1690688"/>
                <a:ext cx="7886700" cy="4351338"/>
              </a:xfrm>
              <a:prstGeom prst="rect">
                <a:avLst/>
              </a:prstGeom>
              <a:blipFill>
                <a:blip r:embed="rId2"/>
                <a:stretch>
                  <a:fillRect l="-965" t="-14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7A6DC38E-3B8C-4D62-B28D-09C4D2B523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Incentives Contracting</a:t>
            </a:r>
          </a:p>
        </p:txBody>
      </p:sp>
      <p:pic>
        <p:nvPicPr>
          <p:cNvPr id="63491" name="Rectangle 3">
            <a:extLst>
              <a:ext uri="{FF2B5EF4-FFF2-40B4-BE49-F238E27FC236}">
                <a16:creationId xmlns:a16="http://schemas.microsoft.com/office/drawing/2014/main" id="{ECCC10A1-EEA4-48CA-A12D-9D614484ABA8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100" y="1739900"/>
            <a:ext cx="7975600" cy="4445000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B4D6D8C-BD38-412B-BCD1-A0E646F0C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Incentives Contracting</a:t>
            </a:r>
          </a:p>
        </p:txBody>
      </p:sp>
      <p:pic>
        <p:nvPicPr>
          <p:cNvPr id="63491" name="Rectangle 3">
            <a:extLst>
              <a:ext uri="{FF2B5EF4-FFF2-40B4-BE49-F238E27FC236}">
                <a16:creationId xmlns:a16="http://schemas.microsoft.com/office/drawing/2014/main" id="{136E7103-07E6-4AC8-A77B-EE75F1D4D2D9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100" y="1739900"/>
            <a:ext cx="7975600" cy="4445000"/>
          </a:xfr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D7550CE5-2D2E-4BF8-857D-36843FFC9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Incentives Contracting</a:t>
            </a:r>
          </a:p>
        </p:txBody>
      </p:sp>
      <p:pic>
        <p:nvPicPr>
          <p:cNvPr id="71683" name="Rectangle 3">
            <a:extLst>
              <a:ext uri="{FF2B5EF4-FFF2-40B4-BE49-F238E27FC236}">
                <a16:creationId xmlns:a16="http://schemas.microsoft.com/office/drawing/2014/main" id="{C266F23F-872F-4556-B98D-4DA889C86CDC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100" y="1739900"/>
            <a:ext cx="7975600" cy="4445000"/>
          </a:xfr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4A3CE7A-7624-462A-BD22-97769DF04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Rental Contracting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07" name="Rectangle 3">
                <a:extLst>
                  <a:ext uri="{FF2B5EF4-FFF2-40B4-BE49-F238E27FC236}">
                    <a16:creationId xmlns:a16="http://schemas.microsoft.com/office/drawing/2014/main" id="{A6CD0F97-A1A8-46A9-9428-F99E37979AD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en-ES" dirty="0"/>
                  <a:t> Examples of incentives contracts:</a:t>
                </a:r>
              </a:p>
              <a:p>
                <a:pPr marL="0" indent="0">
                  <a:buNone/>
                  <a:defRPr/>
                </a:pPr>
                <a:br>
                  <a:rPr lang="en-US" altLang="en-ES" dirty="0"/>
                </a:br>
                <a:r>
                  <a:rPr lang="en-US" altLang="en-ES" dirty="0"/>
                  <a:t>(</a:t>
                </a:r>
                <a:r>
                  <a:rPr lang="en-US" altLang="en-ES" dirty="0" err="1"/>
                  <a:t>i</a:t>
                </a:r>
                <a:r>
                  <a:rPr lang="en-US" altLang="en-ES" dirty="0"/>
                  <a:t>) </a:t>
                </a:r>
                <a:r>
                  <a:rPr lang="en-US" altLang="en-ES" dirty="0">
                    <a:solidFill>
                      <a:schemeClr val="tx2"/>
                    </a:solidFill>
                  </a:rPr>
                  <a:t>Rental contracts</a:t>
                </a:r>
                <a:r>
                  <a:rPr lang="en-US" altLang="en-ES" dirty="0"/>
                  <a:t>: The principal keeps a lump-sum R for himself and the worker gets all profit above R; i.e.  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altLang="en-E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s-ES" altLang="en-E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altLang="en-E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s-ES" altLang="en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altLang="en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altLang="en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en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altLang="en-ES" dirty="0"/>
              </a:p>
              <a:p>
                <a:pPr>
                  <a:defRPr/>
                </a:pPr>
                <a:r>
                  <a:rPr lang="en-US" altLang="en-ES" dirty="0"/>
                  <a:t> Why does this contract maximize the principal’s profit?</a:t>
                </a:r>
                <a:br>
                  <a:rPr lang="en-US" altLang="en-ES" dirty="0"/>
                </a:br>
                <a:endParaRPr lang="en-US" altLang="en-ES" dirty="0"/>
              </a:p>
            </p:txBody>
          </p:sp>
        </mc:Choice>
        <mc:Fallback xmlns="">
          <p:sp>
            <p:nvSpPr>
              <p:cNvPr id="72707" name="Rectangle 3">
                <a:extLst>
                  <a:ext uri="{FF2B5EF4-FFF2-40B4-BE49-F238E27FC236}">
                    <a16:creationId xmlns:a16="http://schemas.microsoft.com/office/drawing/2014/main" id="{A6CD0F97-A1A8-46A9-9428-F99E37979A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4FBCAEFA-5A6C-4A4D-BE0A-D4CC535BF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Rental Contracting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3">
                <a:extLst>
                  <a:ext uri="{FF2B5EF4-FFF2-40B4-BE49-F238E27FC236}">
                    <a16:creationId xmlns:a16="http://schemas.microsoft.com/office/drawing/2014/main" id="{8293E695-EC39-4F90-BFB9-2388D73A93E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en-ES" dirty="0"/>
                  <a:t> Given the contract 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altLang="en-E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s-ES" altLang="en-E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altLang="en-E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  <m:d>
                          <m:dPr>
                            <m:ctrlPr>
                              <a:rPr lang="es-ES" altLang="en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altLang="en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s-ES" altLang="en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s-ES" altLang="en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altLang="en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altLang="en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s-ES" altLang="en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altLang="en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en-ES" dirty="0"/>
              </a:p>
              <a:p>
                <a:pPr>
                  <a:defRPr/>
                </a:pPr>
                <a:endParaRPr lang="en-US" altLang="en-ES" dirty="0"/>
              </a:p>
              <a:p>
                <a:pPr marL="0" indent="0">
                  <a:buNone/>
                  <a:defRPr/>
                </a:pPr>
                <a:r>
                  <a:rPr lang="en-US" altLang="en-ES" dirty="0"/>
                  <a:t>the worker’s payoff is</a:t>
                </a:r>
                <a:br>
                  <a:rPr lang="en-US" altLang="en-ES" dirty="0"/>
                </a:br>
                <a:br>
                  <a:rPr lang="en-US" altLang="en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altLang="en-E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s-ES" altLang="en-E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altLang="en-E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s-ES" altLang="en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altLang="en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s-ES" altLang="en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en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ES" altLang="en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en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ES" dirty="0"/>
              </a:p>
              <a:p>
                <a:pPr marL="0" indent="0">
                  <a:buNone/>
                  <a:defRPr/>
                </a:pPr>
                <a:r>
                  <a:rPr lang="en-US" altLang="en-ES" dirty="0"/>
                  <a:t>and to maximize this the worker should choose the effort level for which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altLang="en-E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s-ES" altLang="en-E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r>
                      <a:rPr lang="es-ES" altLang="en-E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altLang="en-E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s-ES" altLang="en-E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s-ES" alt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s-ES" alt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s-ES" altLang="en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altLang="en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en-ES" dirty="0"/>
                  <a:t>	that is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altLang="en-E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s-ES" altLang="en-E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ES" altLang="en-E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altLang="en-E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s-ES" altLang="en-E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en-ES" dirty="0"/>
              </a:p>
            </p:txBody>
          </p:sp>
        </mc:Choice>
        <mc:Fallback xmlns="">
          <p:sp>
            <p:nvSpPr>
              <p:cNvPr id="73731" name="Rectangle 3">
                <a:extLst>
                  <a:ext uri="{FF2B5EF4-FFF2-40B4-BE49-F238E27FC236}">
                    <a16:creationId xmlns:a16="http://schemas.microsoft.com/office/drawing/2014/main" id="{8293E695-EC39-4F90-BFB9-2388D73A9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4C20A2E3-9782-4544-BF17-249491F1E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Rental Contracting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5" name="Rectangle 3">
                <a:extLst>
                  <a:ext uri="{FF2B5EF4-FFF2-40B4-BE49-F238E27FC236}">
                    <a16:creationId xmlns:a16="http://schemas.microsoft.com/office/drawing/2014/main" id="{F4C3FB1D-F427-43D3-9467-7DBBAED406D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en-ES" dirty="0"/>
                  <a:t> How large should be the principal’s rental fee R?</a:t>
                </a:r>
              </a:p>
              <a:p>
                <a:pPr>
                  <a:defRPr/>
                </a:pPr>
                <a:r>
                  <a:rPr lang="en-US" altLang="en-ES" dirty="0"/>
                  <a:t> The principal should extract as much rent as possible without causing the worker not to participate, so R should satisfy</a:t>
                </a:r>
              </a:p>
              <a:p>
                <a:pPr marL="0" indent="0">
                  <a:buNone/>
                  <a:defRPr/>
                </a:pPr>
                <a:br>
                  <a:rPr lang="en-US" altLang="en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altLang="en-ES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s-ES" altLang="en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altLang="en-ES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s-ES" altLang="en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altLang="en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altLang="en-E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s-ES" altLang="en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s-ES" altLang="en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altLang="en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altLang="en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altLang="en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s-ES" altLang="en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altLang="en-E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altLang="en-ES" dirty="0"/>
              </a:p>
              <a:p>
                <a:pPr marL="0" indent="0">
                  <a:buNone/>
                  <a:defRPr/>
                </a:pPr>
                <a:r>
                  <a:rPr lang="en-US" altLang="en-ES" dirty="0"/>
                  <a:t>This is: </a:t>
                </a:r>
              </a:p>
              <a:p>
                <a:pPr marL="0" indent="0">
                  <a:buNone/>
                  <a:defRPr/>
                </a:pPr>
                <a:br>
                  <a:rPr lang="en-US" altLang="en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altLang="en-E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s-ES" altLang="en-E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altLang="en-E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s-ES" altLang="en-E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ES" altLang="en-ES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f</m:t>
                          </m:r>
                          <m:d>
                            <m:dPr>
                              <m:ctrlPr>
                                <a:rPr lang="es-ES" altLang="en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s-ES" altLang="en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ES" altLang="en-E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s-ES" altLang="en-E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s-ES" altLang="en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altLang="en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altLang="en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altLang="en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s-ES" altLang="en-E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altLang="en-E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altLang="en-ES" dirty="0"/>
              </a:p>
              <a:p>
                <a:pPr marL="0" indent="0">
                  <a:buNone/>
                  <a:defRPr/>
                </a:pPr>
                <a:endParaRPr lang="en-US" altLang="en-ES" dirty="0"/>
              </a:p>
            </p:txBody>
          </p:sp>
        </mc:Choice>
        <mc:Fallback xmlns="">
          <p:sp>
            <p:nvSpPr>
              <p:cNvPr id="74755" name="Rectangle 3">
                <a:extLst>
                  <a:ext uri="{FF2B5EF4-FFF2-40B4-BE49-F238E27FC236}">
                    <a16:creationId xmlns:a16="http://schemas.microsoft.com/office/drawing/2014/main" id="{F4C3FB1D-F427-43D3-9467-7DBBAED406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ECC8AD4-FA24-49E2-A077-C5CA22B54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Other Incentives Contracts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>
                <a:extLst>
                  <a:ext uri="{FF2B5EF4-FFF2-40B4-BE49-F238E27FC236}">
                    <a16:creationId xmlns:a16="http://schemas.microsoft.com/office/drawing/2014/main" id="{F6CFD204-66E4-4E24-A0E7-9CF70BC57DC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en-ES" dirty="0"/>
                  <a:t>(ii) </a:t>
                </a:r>
                <a:r>
                  <a:rPr lang="en-US" altLang="en-ES" dirty="0">
                    <a:solidFill>
                      <a:schemeClr val="tx2"/>
                    </a:solidFill>
                  </a:rPr>
                  <a:t>Wages contracts</a:t>
                </a:r>
                <a:r>
                  <a:rPr lang="en-US" altLang="en-ES" dirty="0"/>
                  <a:t>:  In a wages contract the payment to the worker is</a:t>
                </a:r>
                <a:br>
                  <a:rPr lang="en-US" altLang="en-ES" dirty="0"/>
                </a:br>
                <a:br>
                  <a:rPr lang="en-US" altLang="en-E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altLang="en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s-ES" altLang="en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en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s-ES" altLang="en-E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en-US" altLang="en-ES" i="1" dirty="0"/>
                  <a:t>w</a:t>
                </a:r>
                <a:r>
                  <a:rPr lang="en-US" altLang="en-ES" dirty="0"/>
                  <a:t> is the wage per unit of effort, equal to marginal product </a:t>
                </a:r>
                <a:endParaRPr lang="es-ES" altLang="en-ES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altLang="en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s-ES" altLang="en-E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ES" altLang="en-E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MP</m:t>
                      </m:r>
                      <m:d>
                        <m:dPr>
                          <m:ctrlPr>
                            <a:rPr lang="es-ES" altLang="en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altLang="en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s-ES" altLang="en-E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s-ES" altLang="en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en-ES" dirty="0"/>
              </a:p>
              <a:p>
                <a:pPr marL="0" indent="0">
                  <a:buNone/>
                  <a:defRPr/>
                </a:pPr>
                <a:r>
                  <a:rPr lang="en-US" altLang="en-ES" i="1" dirty="0"/>
                  <a:t>K</a:t>
                </a:r>
                <a:r>
                  <a:rPr lang="en-US" altLang="en-ES" dirty="0"/>
                  <a:t> is a lump-sum payment, chosen to satisfy the participation constraint</a:t>
                </a:r>
              </a:p>
              <a:p>
                <a:pPr marL="0" indent="0">
                  <a:buNone/>
                  <a:defRPr/>
                </a:pPr>
                <a:r>
                  <a:rPr lang="en-US" altLang="en-ES" i="1" dirty="0"/>
                  <a:t>K</a:t>
                </a:r>
                <a:r>
                  <a:rPr lang="en-US" altLang="en-ES" dirty="0"/>
                  <a:t> makes the worker just indifferent between participating and not participating.</a:t>
                </a:r>
              </a:p>
            </p:txBody>
          </p:sp>
        </mc:Choice>
        <mc:Fallback xmlns="">
          <p:sp>
            <p:nvSpPr>
              <p:cNvPr id="75779" name="Rectangle 3">
                <a:extLst>
                  <a:ext uri="{FF2B5EF4-FFF2-40B4-BE49-F238E27FC236}">
                    <a16:creationId xmlns:a16="http://schemas.microsoft.com/office/drawing/2014/main" id="{F6CFD204-66E4-4E24-A0E7-9CF70BC57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1744" r="-32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799488A-0FDD-41F1-9E03-74E529B24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612775"/>
            <a:ext cx="7886700" cy="658813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1. The Lemons market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BFB895B-EB8E-47FB-9B76-731BF76505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485900"/>
            <a:ext cx="7924800" cy="4152900"/>
          </a:xfrm>
        </p:spPr>
        <p:txBody>
          <a:bodyPr/>
          <a:lstStyle/>
          <a:p>
            <a:pPr>
              <a:defRPr/>
            </a:pPr>
            <a:r>
              <a:rPr lang="en-US" altLang="en-ES" dirty="0"/>
              <a:t> Consider a used car market.</a:t>
            </a:r>
          </a:p>
          <a:p>
            <a:pPr>
              <a:defRPr/>
            </a:pPr>
            <a:r>
              <a:rPr lang="en-US" altLang="en-ES" dirty="0"/>
              <a:t> Two types of cars; “</a:t>
            </a:r>
            <a:r>
              <a:rPr lang="en-US" altLang="en-ES" b="1" dirty="0">
                <a:solidFill>
                  <a:schemeClr val="accent4">
                    <a:lumMod val="75000"/>
                  </a:schemeClr>
                </a:solidFill>
              </a:rPr>
              <a:t>lemons</a:t>
            </a:r>
            <a:r>
              <a:rPr lang="en-US" altLang="en-ES" dirty="0"/>
              <a:t>” and “</a:t>
            </a:r>
            <a:r>
              <a:rPr lang="en-US" altLang="en-ES" b="1" dirty="0">
                <a:solidFill>
                  <a:schemeClr val="accent2">
                    <a:lumMod val="75000"/>
                  </a:schemeClr>
                </a:solidFill>
              </a:rPr>
              <a:t>peaches</a:t>
            </a:r>
            <a:r>
              <a:rPr lang="en-US" altLang="en-ES" dirty="0"/>
              <a:t>”.</a:t>
            </a:r>
          </a:p>
          <a:p>
            <a:pPr>
              <a:defRPr/>
            </a:pPr>
            <a:r>
              <a:rPr lang="en-US" altLang="en-ES" dirty="0"/>
              <a:t> Each lemon seller will accept $1,000, a buyer will pay at most $1,200.</a:t>
            </a:r>
          </a:p>
          <a:p>
            <a:pPr>
              <a:defRPr/>
            </a:pPr>
            <a:r>
              <a:rPr lang="en-US" altLang="en-ES" dirty="0"/>
              <a:t> Each peach seller will accept $2,000, a buyer will pay at most $2,400.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AECC8AD4-FA24-49E2-A077-C5CA22B54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Other Incentives Contracts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>
                <a:extLst>
                  <a:ext uri="{FF2B5EF4-FFF2-40B4-BE49-F238E27FC236}">
                    <a16:creationId xmlns:a16="http://schemas.microsoft.com/office/drawing/2014/main" id="{F6CFD204-66E4-4E24-A0E7-9CF70BC57DC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en-ES" dirty="0"/>
                  <a:t>(ii) </a:t>
                </a:r>
                <a:r>
                  <a:rPr lang="en-US" altLang="en-ES" dirty="0">
                    <a:solidFill>
                      <a:schemeClr val="tx2"/>
                    </a:solidFill>
                  </a:rPr>
                  <a:t>Wages contracts</a:t>
                </a:r>
                <a:r>
                  <a:rPr lang="en-US" altLang="en-ES" dirty="0"/>
                  <a:t>: worker’s problem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altLang="en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en-E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s-ES" altLang="en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s-ES" altLang="en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altLang="en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altLang="en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altLang="en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e>
                      </m:d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ES" dirty="0"/>
              </a:p>
              <a:p>
                <a:pPr marL="0" indent="0">
                  <a:buNone/>
                  <a:defRPr/>
                </a:pPr>
                <a:r>
                  <a:rPr lang="en-US" altLang="en-ES" i="1" dirty="0"/>
                  <a:t>Here s(e) does not depend on f(e). The problem becomes: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altLang="en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en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s-ES" altLang="en-E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</m:t>
                      </m:r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altLang="en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s-ES" altLang="en-E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ES" dirty="0"/>
              </a:p>
              <a:p>
                <a:pPr marL="0" indent="0">
                  <a:buNone/>
                  <a:defRPr/>
                </a:pPr>
                <a:r>
                  <a:rPr lang="en-US" altLang="en-ES" dirty="0"/>
                  <a:t>The worker chooses e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altLang="en-E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s-ES" altLang="en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altLang="en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MC</m:t>
                    </m:r>
                    <m:r>
                      <a:rPr lang="es-ES" alt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alt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s-ES" alt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ES" dirty="0"/>
              </a:p>
              <a:p>
                <a:pPr marL="0" indent="0">
                  <a:buNone/>
                </a:pPr>
                <a:r>
                  <a:rPr lang="en-GB" dirty="0"/>
                  <a:t>Since the wage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altLang="en-E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s-ES" altLang="en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s-ES" alt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s-ES" altLang="en-E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altLang="en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altLang="en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altLang="en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the optimal choice of the worker will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altLang="en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altLang="en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altLang="en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altLang="en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MP</m:t>
                    </m:r>
                    <m:d>
                      <m:dPr>
                        <m:ctrlPr>
                          <a:rPr lang="es-ES" altLang="en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altLang="en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s-ES" altLang="en-E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s-ES" altLang="en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s-ES" altLang="en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ES" altLang="en-E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MC</m:t>
                    </m:r>
                    <m:d>
                      <m:dPr>
                        <m:ctrlPr>
                          <a:rPr lang="es-ES" altLang="en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altLang="en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altLang="en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altLang="en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s-ES" alt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s-ES" altLang="en-E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dirty="0"/>
                  <a:t>which is just what the firm wants.</a:t>
                </a:r>
              </a:p>
              <a:p>
                <a:pPr marL="0" indent="0">
                  <a:buNone/>
                  <a:defRPr/>
                </a:pPr>
                <a:endParaRPr lang="en-US" altLang="en-ES" dirty="0"/>
              </a:p>
              <a:p>
                <a:pPr marL="0" indent="0">
                  <a:buNone/>
                  <a:defRPr/>
                </a:pPr>
                <a:endParaRPr lang="en-US" altLang="en-ES" dirty="0"/>
              </a:p>
            </p:txBody>
          </p:sp>
        </mc:Choice>
        <mc:Fallback xmlns="">
          <p:sp>
            <p:nvSpPr>
              <p:cNvPr id="75779" name="Rectangle 3">
                <a:extLst>
                  <a:ext uri="{FF2B5EF4-FFF2-40B4-BE49-F238E27FC236}">
                    <a16:creationId xmlns:a16="http://schemas.microsoft.com/office/drawing/2014/main" id="{F6CFD204-66E4-4E24-A0E7-9CF70BC57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4" t="-1744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744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62BEDB9E-E4B4-4111-BBE3-6E78C9794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Other Incentives Contracts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803" name="Rectangle 3">
                <a:extLst>
                  <a:ext uri="{FF2B5EF4-FFF2-40B4-BE49-F238E27FC236}">
                    <a16:creationId xmlns:a16="http://schemas.microsoft.com/office/drawing/2014/main" id="{977E8908-4F72-44D5-B896-3BFA5DCAF8C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85800" y="1485900"/>
                <a:ext cx="8101013" cy="4660900"/>
              </a:xfrm>
            </p:spPr>
            <p:txBody>
              <a:bodyPr/>
              <a:lstStyle/>
              <a:p>
                <a:pPr marL="0" indent="0">
                  <a:buNone/>
                  <a:defRPr/>
                </a:pPr>
                <a:r>
                  <a:rPr lang="en-US" altLang="en-ES" dirty="0"/>
                  <a:t>(iii) </a:t>
                </a:r>
                <a:r>
                  <a:rPr lang="en-US" altLang="en-ES" dirty="0">
                    <a:solidFill>
                      <a:schemeClr val="tx2"/>
                    </a:solidFill>
                  </a:rPr>
                  <a:t>Take-it-or-leave-it</a:t>
                </a:r>
                <a:r>
                  <a:rPr lang="en-US" altLang="en-ES" dirty="0"/>
                  <a:t>:  Choose </a:t>
                </a:r>
                <a:r>
                  <a:rPr lang="en-US" altLang="en-ES" i="1" dirty="0"/>
                  <a:t>e</a:t>
                </a:r>
                <a:r>
                  <a:rPr lang="en-US" altLang="en-ES" dirty="0"/>
                  <a:t> = </a:t>
                </a:r>
                <a:r>
                  <a:rPr lang="en-US" altLang="en-ES" i="1" dirty="0"/>
                  <a:t>e</a:t>
                </a:r>
                <a:r>
                  <a:rPr lang="en-US" altLang="en-ES" dirty="0"/>
                  <a:t>* and be paid a lump-sum </a:t>
                </a:r>
                <a:r>
                  <a:rPr lang="en-US" altLang="en-ES" i="1" dirty="0"/>
                  <a:t>L</a:t>
                </a:r>
                <a:r>
                  <a:rPr lang="en-US" altLang="en-ES" dirty="0"/>
                  <a:t>, or choose </a:t>
                </a:r>
                <a:br>
                  <a:rPr lang="en-US" altLang="en-ES" dirty="0"/>
                </a:br>
                <a:r>
                  <a:rPr lang="en-US" altLang="en-ES" i="1" dirty="0"/>
                  <a:t>e</a:t>
                </a:r>
                <a:r>
                  <a:rPr lang="en-US" altLang="en-ES" dirty="0"/>
                  <a:t> </a:t>
                </a:r>
                <a:r>
                  <a:rPr lang="en-US" altLang="en-ES" dirty="0">
                    <a:latin typeface="Symbol" pitchFamily="2" charset="2"/>
                  </a:rPr>
                  <a:t>¹</a:t>
                </a:r>
                <a:r>
                  <a:rPr lang="en-US" altLang="en-ES" dirty="0"/>
                  <a:t> </a:t>
                </a:r>
                <a:r>
                  <a:rPr lang="en-US" altLang="en-ES" i="1" dirty="0"/>
                  <a:t>e</a:t>
                </a:r>
                <a:r>
                  <a:rPr lang="en-US" altLang="en-ES" dirty="0"/>
                  <a:t>* and be paid zero.</a:t>
                </a:r>
              </a:p>
              <a:p>
                <a:pPr>
                  <a:defRPr/>
                </a:pPr>
                <a:r>
                  <a:rPr lang="en-US" altLang="en-ES" i="1" dirty="0"/>
                  <a:t> L</a:t>
                </a:r>
                <a:r>
                  <a:rPr lang="en-US" altLang="en-ES" dirty="0"/>
                  <a:t> is chosen to make the worker indifferent between participating and not participating. </a:t>
                </a:r>
              </a:p>
              <a:p>
                <a:pPr marL="0" indent="0"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s-ES" altLang="en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altLang="en-E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s-ES" altLang="en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altLang="en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altLang="en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s-ES" altLang="en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altLang="en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altLang="en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altLang="en-E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s-ES" altLang="en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en-E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n-E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en-ES" dirty="0"/>
                  <a:t>	so 	</a:t>
                </a:r>
                <a:r>
                  <a:rPr lang="es-ES" altLang="en-E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altLang="en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altLang="en-E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e>
                      <m:sup>
                        <m:r>
                          <a:rPr lang="es-ES" altLang="en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s-ES" alt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en-E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n-E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s-ES" altLang="en-E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ES" alt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s-ES" altLang="en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ES" altLang="en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altLang="en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s-ES" altLang="en-E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en-ES" dirty="0"/>
              </a:p>
              <a:p>
                <a:pPr>
                  <a:defRPr/>
                </a:pPr>
                <a:r>
                  <a:rPr lang="en-US" altLang="en-ES" dirty="0"/>
                  <a:t> If the worker chooses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altLang="en-E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s-ES" altLang="en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s-ES" altLang="en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s-ES" altLang="en-E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s-ES" altLang="en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ES" dirty="0"/>
                  <a:t> he gets </a:t>
                </a:r>
                <a:r>
                  <a:rPr lang="en-US" altLang="en-ES"/>
                  <a:t>a utility </a:t>
                </a:r>
                <a:r>
                  <a:rPr lang="en-US" altLang="en-ES" dirty="0"/>
                  <a:t>equal to </a:t>
                </a:r>
                <a14:m>
                  <m:oMath xmlns:m="http://schemas.openxmlformats.org/officeDocument/2006/math">
                    <m:r>
                      <a:rPr lang="es-ES" alt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s-ES" altLang="en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s-ES" altLang="en-E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altLang="en-E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altLang="en-ES" dirty="0"/>
                  <a:t>, so the worker will choose </a:t>
                </a:r>
                <a:r>
                  <a:rPr lang="en-US" altLang="en-ES" i="1" dirty="0"/>
                  <a:t>e</a:t>
                </a:r>
                <a:r>
                  <a:rPr lang="en-US" altLang="en-ES" dirty="0"/>
                  <a:t> = </a:t>
                </a:r>
                <a:r>
                  <a:rPr lang="en-US" altLang="en-ES" i="1" dirty="0"/>
                  <a:t>e</a:t>
                </a:r>
                <a:r>
                  <a:rPr lang="en-US" altLang="en-ES" dirty="0"/>
                  <a:t>* and get a utility equal to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en-E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n-E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altLang="en-ES" dirty="0"/>
              </a:p>
            </p:txBody>
          </p:sp>
        </mc:Choice>
        <mc:Fallback>
          <p:sp>
            <p:nvSpPr>
              <p:cNvPr id="76803" name="Rectangle 3">
                <a:extLst>
                  <a:ext uri="{FF2B5EF4-FFF2-40B4-BE49-F238E27FC236}">
                    <a16:creationId xmlns:a16="http://schemas.microsoft.com/office/drawing/2014/main" id="{977E8908-4F72-44D5-B896-3BFA5DCAF8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85900"/>
                <a:ext cx="8101013" cy="4660900"/>
              </a:xfrm>
              <a:blipFill>
                <a:blip r:embed="rId2"/>
                <a:stretch>
                  <a:fillRect l="-940" t="-1907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D816674-2DBB-4568-89EB-F56DD9238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Incentives Contracts in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>
                <a:extLst>
                  <a:ext uri="{FF2B5EF4-FFF2-40B4-BE49-F238E27FC236}">
                    <a16:creationId xmlns:a16="http://schemas.microsoft.com/office/drawing/2014/main" id="{ACF3DA6F-E5D1-4BCD-AA16-6A647D9BBAA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en-ES" dirty="0"/>
                  <a:t> The common feature of all efficient incentive contracts is that they make the worker the </a:t>
                </a:r>
                <a:r>
                  <a:rPr lang="en-US" altLang="en-ES" dirty="0">
                    <a:solidFill>
                      <a:schemeClr val="tx2"/>
                    </a:solidFill>
                  </a:rPr>
                  <a:t>full residual claimant</a:t>
                </a:r>
                <a:r>
                  <a:rPr lang="en-US" altLang="en-ES" dirty="0"/>
                  <a:t> on profits.</a:t>
                </a:r>
              </a:p>
              <a:p>
                <a:pPr>
                  <a:defRPr/>
                </a:pPr>
                <a:r>
                  <a:rPr lang="en-US" altLang="en-ES" dirty="0"/>
                  <a:t> I.e. the last part of profit earned must accrue </a:t>
                </a:r>
                <a:r>
                  <a:rPr lang="en-US" altLang="en-ES" dirty="0">
                    <a:solidFill>
                      <a:schemeClr val="tx2"/>
                    </a:solidFill>
                  </a:rPr>
                  <a:t>entirely</a:t>
                </a:r>
                <a:r>
                  <a:rPr lang="en-US" altLang="en-ES" dirty="0"/>
                  <a:t> to the worker.</a:t>
                </a:r>
              </a:p>
              <a:p>
                <a:pPr>
                  <a:defRPr/>
                </a:pPr>
                <a:endParaRPr lang="en-US" altLang="en-ES" dirty="0"/>
              </a:p>
              <a:p>
                <a:pPr>
                  <a:defRPr/>
                </a:pPr>
                <a:r>
                  <a:rPr lang="en-US" altLang="en-ES" dirty="0"/>
                  <a:t> At this point all these schemes are equivalent, no reason to choose between them</a:t>
                </a:r>
              </a:p>
              <a:p>
                <a:pPr lvl="1">
                  <a:defRPr/>
                </a:pPr>
                <a:r>
                  <a:rPr lang="en-US" altLang="en-ES" dirty="0"/>
                  <a:t>They all give the worker a utility equal to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en-E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altLang="en-E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altLang="en-ES" dirty="0"/>
              </a:p>
              <a:p>
                <a:pPr lvl="1">
                  <a:defRPr/>
                </a:pPr>
                <a:r>
                  <a:rPr lang="en-US" altLang="en-ES" dirty="0"/>
                  <a:t>All give workers the incentive to set an effort equal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altLang="en-E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altLang="en-E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altLang="en-E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en-ES" dirty="0"/>
              </a:p>
            </p:txBody>
          </p:sp>
        </mc:Choice>
        <mc:Fallback xmlns="">
          <p:sp>
            <p:nvSpPr>
              <p:cNvPr id="77827" name="Rectangle 3">
                <a:extLst>
                  <a:ext uri="{FF2B5EF4-FFF2-40B4-BE49-F238E27FC236}">
                    <a16:creationId xmlns:a16="http://schemas.microsoft.com/office/drawing/2014/main" id="{ACF3DA6F-E5D1-4BCD-AA16-6A647D9BBA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744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A3E42AF-D8BF-4F96-B13D-D62290FF6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Lemons market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5EA5003-11DF-4277-838B-F3B94717A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System Font Regular"/>
              <a:buNone/>
              <a:defRPr/>
            </a:pPr>
            <a:r>
              <a:rPr lang="en-US" altLang="en-ES" u="sng" dirty="0"/>
              <a:t>Perfect information</a:t>
            </a:r>
          </a:p>
          <a:p>
            <a:pPr>
              <a:defRPr/>
            </a:pPr>
            <a:r>
              <a:rPr lang="en-US" altLang="en-ES" dirty="0"/>
              <a:t> If every buyer can tell a </a:t>
            </a:r>
            <a:r>
              <a:rPr lang="en-US" altLang="en-ES" b="1" dirty="0">
                <a:solidFill>
                  <a:schemeClr val="accent2">
                    <a:lumMod val="75000"/>
                  </a:schemeClr>
                </a:solidFill>
              </a:rPr>
              <a:t>peach</a:t>
            </a:r>
            <a:r>
              <a:rPr lang="en-US" altLang="en-ES" dirty="0"/>
              <a:t> from a </a:t>
            </a:r>
            <a:r>
              <a:rPr lang="en-US" altLang="en-ES" b="1" dirty="0">
                <a:solidFill>
                  <a:schemeClr val="accent4">
                    <a:lumMod val="75000"/>
                  </a:schemeClr>
                </a:solidFill>
              </a:rPr>
              <a:t>lemon</a:t>
            </a:r>
            <a:r>
              <a:rPr lang="en-US" altLang="en-ES" dirty="0"/>
              <a:t>, then lemons sell for between $1,000 and $1,200, and peaches sell for between $2,000 and $2,400.</a:t>
            </a:r>
          </a:p>
          <a:p>
            <a:pPr>
              <a:defRPr/>
            </a:pPr>
            <a:r>
              <a:rPr lang="en-US" altLang="en-ES" dirty="0"/>
              <a:t> Gains-to-trade are generated when buyers are well informed.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DD1864B-78B5-40BA-93C1-8417071930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Lemons market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26A0F66C-241B-4A71-B8F5-035E5CF0AE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System Font Regular"/>
              <a:buNone/>
              <a:defRPr/>
            </a:pPr>
            <a:r>
              <a:rPr lang="en-US" altLang="en-ES" u="sng" dirty="0"/>
              <a:t>Asymmetric information </a:t>
            </a:r>
          </a:p>
          <a:p>
            <a:pPr>
              <a:defRPr/>
            </a:pPr>
            <a:r>
              <a:rPr lang="en-US" altLang="en-ES" dirty="0"/>
              <a:t> Suppose no buyer can tell a peach from a lemon before buying.</a:t>
            </a:r>
          </a:p>
          <a:p>
            <a:pPr>
              <a:defRPr/>
            </a:pPr>
            <a:r>
              <a:rPr lang="en-US" altLang="en-ES" dirty="0"/>
              <a:t> What is the most a buyer will pay for any car?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8408BA5-CFDD-44C7-ACEA-DD0795029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Lemons market</a:t>
            </a:r>
          </a:p>
        </p:txBody>
      </p:sp>
      <p:pic>
        <p:nvPicPr>
          <p:cNvPr id="12291" name="Rectangle 3">
            <a:extLst>
              <a:ext uri="{FF2B5EF4-FFF2-40B4-BE49-F238E27FC236}">
                <a16:creationId xmlns:a16="http://schemas.microsoft.com/office/drawing/2014/main" id="{ECA57ED5-AAC1-4762-96B1-FA4BBA72E1E1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100" y="1739900"/>
            <a:ext cx="7975600" cy="4445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4 - Public Goods" id="{BC28599E-0DBA-6741-85E0-46DAD6C16115}" vid="{79CA0DE3-70AD-584D-9B01-DEF71592747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Designs\Lines On Blue.pot</Template>
  <TotalTime>2209</TotalTime>
  <Words>3032</Words>
  <Application>Microsoft Macintosh PowerPoint</Application>
  <PresentationFormat>On-screen Show (4:3)</PresentationFormat>
  <Paragraphs>331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Marlett</vt:lpstr>
      <vt:lpstr>Symbol</vt:lpstr>
      <vt:lpstr>System Font Regular</vt:lpstr>
      <vt:lpstr>Times New Roman</vt:lpstr>
      <vt:lpstr>4_Office Theme</vt:lpstr>
      <vt:lpstr>Chapter 6: Asymmetric Information </vt:lpstr>
      <vt:lpstr>Information in Competitive Markets</vt:lpstr>
      <vt:lpstr>Asymmetric Information in Markets</vt:lpstr>
      <vt:lpstr>Asymmetric Information in Markets</vt:lpstr>
      <vt:lpstr>Outline</vt:lpstr>
      <vt:lpstr>1. The Lemons market</vt:lpstr>
      <vt:lpstr>The Lemons market</vt:lpstr>
      <vt:lpstr>The Lemons market</vt:lpstr>
      <vt:lpstr>The Lemons market</vt:lpstr>
      <vt:lpstr>The Lemons market</vt:lpstr>
      <vt:lpstr>The Lemons market</vt:lpstr>
      <vt:lpstr>The Lemons market</vt:lpstr>
      <vt:lpstr>The Lemons market</vt:lpstr>
      <vt:lpstr>The Lemons market - Equilibrium</vt:lpstr>
      <vt:lpstr>The Lemons market – continuous quality</vt:lpstr>
      <vt:lpstr>The Lemons market – continuous quality</vt:lpstr>
      <vt:lpstr>The Lemons market – continuous quality</vt:lpstr>
      <vt:lpstr>The Lemons market – continuous quality</vt:lpstr>
      <vt:lpstr>The Lemons market – continuous quality</vt:lpstr>
      <vt:lpstr>The Lemons market – continuous quality</vt:lpstr>
      <vt:lpstr>The Lemons market – continuous quality</vt:lpstr>
      <vt:lpstr>The Lemons market – continuous quality</vt:lpstr>
      <vt:lpstr>The Lemons market – continuous quality</vt:lpstr>
      <vt:lpstr>The Lemons market – continuous quality</vt:lpstr>
      <vt:lpstr>The Lemons market – continuous quality</vt:lpstr>
      <vt:lpstr>The Lemons market – continuous quality</vt:lpstr>
      <vt:lpstr>2. Adverse Selection with Quality Choice</vt:lpstr>
      <vt:lpstr>Adverse Selection with Quality Choice</vt:lpstr>
      <vt:lpstr>Adverse Selection with Quality Choice</vt:lpstr>
      <vt:lpstr>Adverse Selection with Quality Choice</vt:lpstr>
      <vt:lpstr>Adverse Selection with Quality Choice</vt:lpstr>
      <vt:lpstr>Adverse Selection with Quality Choice</vt:lpstr>
      <vt:lpstr>Adverse Selection with Quality Choice</vt:lpstr>
      <vt:lpstr>Adverse Selection with Quality Choice</vt:lpstr>
      <vt:lpstr>Adverse Selection with Quality Choice</vt:lpstr>
      <vt:lpstr>3. Signaling</vt:lpstr>
      <vt:lpstr>Signaling</vt:lpstr>
      <vt:lpstr>Signaling</vt:lpstr>
      <vt:lpstr>Signaling</vt:lpstr>
      <vt:lpstr>Signaling</vt:lpstr>
      <vt:lpstr>Signaling</vt:lpstr>
      <vt:lpstr>Signaling</vt:lpstr>
      <vt:lpstr>Signaling</vt:lpstr>
      <vt:lpstr>Signaling</vt:lpstr>
      <vt:lpstr>4. Moral Hazard</vt:lpstr>
      <vt:lpstr>Moral Hazard</vt:lpstr>
      <vt:lpstr>Moral Hazard</vt:lpstr>
      <vt:lpstr>5. Incentives Contracting</vt:lpstr>
      <vt:lpstr>Incentives Contracting</vt:lpstr>
      <vt:lpstr>Incentives Contracting</vt:lpstr>
      <vt:lpstr>Incentives Contracting</vt:lpstr>
      <vt:lpstr>Incentives Contracting</vt:lpstr>
      <vt:lpstr>Incentives Contracting</vt:lpstr>
      <vt:lpstr>Incentives Contracting</vt:lpstr>
      <vt:lpstr>Incentives Contracting</vt:lpstr>
      <vt:lpstr>Rental Contracting</vt:lpstr>
      <vt:lpstr>Rental Contracting</vt:lpstr>
      <vt:lpstr>Rental Contracting</vt:lpstr>
      <vt:lpstr>Other Incentives Contracts</vt:lpstr>
      <vt:lpstr>Other Incentives Contracts</vt:lpstr>
      <vt:lpstr>Other Incentives Contracts</vt:lpstr>
      <vt:lpstr>Incentives Contracts in General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Thirty-Five</dc:title>
  <dc:creator>Gateway Authorized Customer</dc:creator>
  <cp:lastModifiedBy>Mariona Segú</cp:lastModifiedBy>
  <cp:revision>89</cp:revision>
  <dcterms:created xsi:type="dcterms:W3CDTF">1997-03-19T02:42:20Z</dcterms:created>
  <dcterms:modified xsi:type="dcterms:W3CDTF">2022-03-15T16:06:48Z</dcterms:modified>
</cp:coreProperties>
</file>