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9"/>
  </p:notesMasterIdLst>
  <p:sldIdLst>
    <p:sldId id="256" r:id="rId2"/>
    <p:sldId id="310" r:id="rId3"/>
    <p:sldId id="268" r:id="rId4"/>
    <p:sldId id="258" r:id="rId5"/>
    <p:sldId id="285" r:id="rId6"/>
    <p:sldId id="306" r:id="rId7"/>
    <p:sldId id="281" r:id="rId8"/>
    <p:sldId id="297" r:id="rId9"/>
    <p:sldId id="287" r:id="rId10"/>
    <p:sldId id="264" r:id="rId11"/>
    <p:sldId id="262" r:id="rId12"/>
    <p:sldId id="263" r:id="rId13"/>
    <p:sldId id="265" r:id="rId14"/>
    <p:sldId id="266" r:id="rId15"/>
    <p:sldId id="260" r:id="rId16"/>
    <p:sldId id="261" r:id="rId17"/>
    <p:sldId id="269" r:id="rId18"/>
    <p:sldId id="288" r:id="rId19"/>
    <p:sldId id="270" r:id="rId20"/>
    <p:sldId id="282" r:id="rId21"/>
    <p:sldId id="283" r:id="rId22"/>
    <p:sldId id="284" r:id="rId23"/>
    <p:sldId id="280" r:id="rId24"/>
    <p:sldId id="289" r:id="rId25"/>
    <p:sldId id="271" r:id="rId26"/>
    <p:sldId id="279" r:id="rId27"/>
    <p:sldId id="273" r:id="rId28"/>
    <p:sldId id="299" r:id="rId29"/>
    <p:sldId id="272" r:id="rId30"/>
    <p:sldId id="309" r:id="rId31"/>
    <p:sldId id="308" r:id="rId32"/>
    <p:sldId id="274" r:id="rId33"/>
    <p:sldId id="295" r:id="rId34"/>
    <p:sldId id="296" r:id="rId35"/>
    <p:sldId id="290" r:id="rId36"/>
    <p:sldId id="298" r:id="rId37"/>
    <p:sldId id="307" r:id="rId38"/>
    <p:sldId id="293" r:id="rId39"/>
    <p:sldId id="303" r:id="rId40"/>
    <p:sldId id="301" r:id="rId41"/>
    <p:sldId id="302" r:id="rId42"/>
    <p:sldId id="300" r:id="rId43"/>
    <p:sldId id="291" r:id="rId44"/>
    <p:sldId id="277" r:id="rId45"/>
    <p:sldId id="267" r:id="rId46"/>
    <p:sldId id="304" r:id="rId47"/>
    <p:sldId id="305" r:id="rId4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313FD39-73BC-7350-321B-768524DDD11D}" name="Anaïs Halimi" initials="AH" userId="c9e00ebf74dd097e" providerId="Windows Live"/>
  <p188:author id="{C848513F-6409-3C95-FCB4-893E8E515C11}" name="Marion Pavaux" initials="MP" userId="cbb4bcde1a0e1e6f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9A7B"/>
    <a:srgbClr val="FFFFFF"/>
    <a:srgbClr val="28886D"/>
    <a:srgbClr val="3644AC"/>
    <a:srgbClr val="2528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339EEF-D6B0-4E4F-AF22-F05FD7D517AE}" v="1553" dt="2021-12-08T00:05:58.536"/>
    <p1510:client id="{BB908A90-3FB7-49A3-922F-57C8FE10A568}" v="3545" dt="2021-12-08T00:16:02.8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850" autoAdjust="0"/>
  </p:normalViewPr>
  <p:slideViewPr>
    <p:cSldViewPr snapToGrid="0">
      <p:cViewPr varScale="1">
        <p:scale>
          <a:sx n="49" d="100"/>
          <a:sy n="49" d="100"/>
        </p:scale>
        <p:origin x="131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55" Type="http://schemas.microsoft.com/office/2018/10/relationships/authors" Target="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32553C-8832-4596-8358-5C9FDF180B7C}" type="datetimeFigureOut">
              <a:rPr lang="fr-FR" smtClean="0"/>
              <a:t>06/10/2022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6DF9DA-AEB3-4457-A43B-45E85D6D08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4670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ture.com/articles/26475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ture.com/articles/26475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Welcome</a:t>
            </a:r>
            <a:r>
              <a:rPr lang="fr-FR" dirty="0"/>
              <a:t> to </a:t>
            </a:r>
            <a:r>
              <a:rPr lang="fr-FR" dirty="0" err="1"/>
              <a:t>our</a:t>
            </a:r>
            <a:r>
              <a:rPr lang="fr-FR" dirty="0"/>
              <a:t> </a:t>
            </a:r>
            <a:r>
              <a:rPr lang="fr-FR" dirty="0" err="1"/>
              <a:t>presentation</a:t>
            </a:r>
            <a:r>
              <a:rPr lang="fr-FR" dirty="0"/>
              <a:t> of the </a:t>
            </a:r>
            <a:r>
              <a:rPr lang="fr-FR" dirty="0" err="1"/>
              <a:t>paper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6DF9DA-AEB3-4457-A43B-45E85D6D08A4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8841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Invasive </a:t>
            </a:r>
            <a:r>
              <a:rPr lang="fr-FR" dirty="0" err="1"/>
              <a:t>electrical</a:t>
            </a:r>
            <a:r>
              <a:rPr lang="fr-FR" dirty="0"/>
              <a:t> stimulation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6DF9DA-AEB3-4457-A43B-45E85D6D08A4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35630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Why ?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If injection of the </a:t>
            </a:r>
            <a:r>
              <a:rPr lang="fr-FR" dirty="0" err="1"/>
              <a:t>same</a:t>
            </a:r>
            <a:r>
              <a:rPr lang="fr-FR" dirty="0"/>
              <a:t> </a:t>
            </a:r>
            <a:r>
              <a:rPr lang="fr-FR" dirty="0" err="1"/>
              <a:t>current</a:t>
            </a:r>
            <a:r>
              <a:rPr lang="fr-FR" dirty="0"/>
              <a:t> per </a:t>
            </a:r>
            <a:r>
              <a:rPr lang="fr-FR" dirty="0" err="1"/>
              <a:t>electrode</a:t>
            </a:r>
            <a:r>
              <a:rPr lang="fr-FR" dirty="0"/>
              <a:t> as before, </a:t>
            </a:r>
            <a:r>
              <a:rPr lang="fr-FR" dirty="0" err="1"/>
              <a:t>you</a:t>
            </a:r>
            <a:r>
              <a:rPr lang="fr-FR" dirty="0"/>
              <a:t> end up with a </a:t>
            </a:r>
            <a:r>
              <a:rPr lang="fr-FR" dirty="0" err="1"/>
              <a:t>surfacic</a:t>
            </a:r>
            <a:r>
              <a:rPr lang="fr-FR" dirty="0"/>
              <a:t> </a:t>
            </a:r>
            <a:r>
              <a:rPr lang="fr-FR" dirty="0" err="1"/>
              <a:t>current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uncomfortable</a:t>
            </a:r>
            <a:r>
              <a:rPr lang="fr-FR" dirty="0"/>
              <a:t> and </a:t>
            </a:r>
            <a:r>
              <a:rPr lang="fr-FR" dirty="0" err="1"/>
              <a:t>may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dangerous</a:t>
            </a:r>
            <a:r>
              <a:rPr lang="fr-FR" dirty="0"/>
              <a:t>. Surface mA range</a:t>
            </a:r>
          </a:p>
          <a:p>
            <a:r>
              <a:rPr lang="fr-FR" dirty="0"/>
              <a:t>So if </a:t>
            </a:r>
            <a:r>
              <a:rPr lang="fr-FR" dirty="0" err="1"/>
              <a:t>you</a:t>
            </a:r>
            <a:r>
              <a:rPr lang="fr-FR" dirty="0"/>
              <a:t> go </a:t>
            </a:r>
            <a:r>
              <a:rPr lang="fr-FR" dirty="0" err="1"/>
              <a:t>deeper</a:t>
            </a:r>
            <a:r>
              <a:rPr lang="fr-FR" dirty="0"/>
              <a:t> in the </a:t>
            </a:r>
            <a:r>
              <a:rPr lang="fr-FR" dirty="0" err="1"/>
              <a:t>brain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get less isolation </a:t>
            </a:r>
            <a:r>
              <a:rPr lang="fr-FR" dirty="0" err="1"/>
              <a:t>layers</a:t>
            </a:r>
            <a:r>
              <a:rPr lang="fr-FR" dirty="0"/>
              <a:t> and </a:t>
            </a:r>
            <a:r>
              <a:rPr lang="fr-FR" dirty="0" err="1"/>
              <a:t>you</a:t>
            </a:r>
            <a:r>
              <a:rPr lang="fr-FR" dirty="0"/>
              <a:t> can stimulate with </a:t>
            </a:r>
            <a:r>
              <a:rPr lang="fr-FR" dirty="0" err="1"/>
              <a:t>lower</a:t>
            </a:r>
            <a:r>
              <a:rPr lang="fr-FR" dirty="0"/>
              <a:t> </a:t>
            </a:r>
            <a:r>
              <a:rPr lang="fr-FR" dirty="0" err="1"/>
              <a:t>currents</a:t>
            </a:r>
            <a:r>
              <a:rPr lang="fr-FR" dirty="0"/>
              <a:t>. </a:t>
            </a:r>
          </a:p>
          <a:p>
            <a:r>
              <a:rPr lang="fr-FR" dirty="0"/>
              <a:t>Invasive </a:t>
            </a:r>
            <a:r>
              <a:rPr lang="fr-FR" dirty="0" err="1"/>
              <a:t>electrical</a:t>
            </a:r>
            <a:r>
              <a:rPr lang="fr-FR" dirty="0"/>
              <a:t> stimulation </a:t>
            </a:r>
            <a:r>
              <a:rPr lang="fr-FR" dirty="0" err="1"/>
              <a:t>is</a:t>
            </a:r>
            <a:r>
              <a:rPr lang="fr-FR" dirty="0"/>
              <a:t> one solution to implement more électrodes in </a:t>
            </a:r>
            <a:r>
              <a:rPr lang="fr-FR" dirty="0" err="1"/>
              <a:t>fact</a:t>
            </a:r>
            <a:r>
              <a:rPr lang="fr-FR" dirty="0"/>
              <a:t>. </a:t>
            </a:r>
          </a:p>
          <a:p>
            <a:r>
              <a:rPr lang="fr-FR" dirty="0"/>
              <a:t>+ more </a:t>
            </a:r>
            <a:r>
              <a:rPr lang="fr-FR" dirty="0" err="1"/>
              <a:t>precise</a:t>
            </a:r>
            <a:r>
              <a:rPr lang="fr-FR" dirty="0"/>
              <a:t> because tinier </a:t>
            </a:r>
            <a:r>
              <a:rPr lang="fr-FR" dirty="0" err="1"/>
              <a:t>phosphenes</a:t>
            </a:r>
            <a:endParaRPr lang="fr-FR" dirty="0"/>
          </a:p>
          <a:p>
            <a:r>
              <a:rPr lang="fr-FR" dirty="0"/>
              <a:t>+ less </a:t>
            </a:r>
            <a:r>
              <a:rPr lang="fr-FR" dirty="0" err="1"/>
              <a:t>inference</a:t>
            </a:r>
            <a:r>
              <a:rPr lang="fr-FR" dirty="0"/>
              <a:t>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6DF9DA-AEB3-4457-A43B-45E85D6D08A4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05657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Here </a:t>
            </a:r>
            <a:r>
              <a:rPr lang="fr-FR" dirty="0" err="1"/>
              <a:t>you</a:t>
            </a:r>
            <a:r>
              <a:rPr lang="fr-FR" dirty="0"/>
              <a:t> see where the électrodes have been </a:t>
            </a:r>
            <a:r>
              <a:rPr lang="fr-FR" dirty="0" err="1"/>
              <a:t>implented</a:t>
            </a:r>
            <a:r>
              <a:rPr lang="fr-FR" dirty="0"/>
              <a:t> in the </a:t>
            </a:r>
            <a:r>
              <a:rPr lang="fr-FR" dirty="0" err="1"/>
              <a:t>visual</a:t>
            </a:r>
            <a:r>
              <a:rPr lang="fr-FR" dirty="0"/>
              <a:t> cortex of </a:t>
            </a:r>
            <a:r>
              <a:rPr lang="fr-FR" dirty="0" err="1"/>
              <a:t>both</a:t>
            </a:r>
            <a:r>
              <a:rPr lang="fr-FR" dirty="0"/>
              <a:t> </a:t>
            </a:r>
            <a:r>
              <a:rPr lang="fr-FR" dirty="0" err="1"/>
              <a:t>monkeys</a:t>
            </a:r>
            <a:r>
              <a:rPr lang="fr-FR" dirty="0"/>
              <a:t>.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6DF9DA-AEB3-4457-A43B-45E85D6D08A4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24385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solidFill>
                  <a:schemeClr val="dk1"/>
                </a:solidFill>
              </a:rPr>
              <a:t>Microstimulation</a:t>
            </a:r>
            <a:r>
              <a:rPr lang="en-US" sz="1200" dirty="0">
                <a:solidFill>
                  <a:schemeClr val="dk1"/>
                </a:solidFill>
              </a:rPr>
              <a:t> delivered in V1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To know the effect of stimulation in V4, which is meaningful as said </a:t>
            </a:r>
            <a:r>
              <a:rPr lang="en-US" sz="1200" dirty="0" err="1"/>
              <a:t>anaïs</a:t>
            </a:r>
            <a:r>
              <a:rPr lang="en-US" sz="1200" dirty="0"/>
              <a:t>, recording was made through those two electrodes. You will see the results of this recording in the results section. 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6DF9DA-AEB3-4457-A43B-45E85D6D08A4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70369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Left </a:t>
            </a:r>
            <a:r>
              <a:rPr lang="fr-FR" dirty="0" err="1"/>
              <a:t>Famous</a:t>
            </a:r>
            <a:r>
              <a:rPr lang="fr-FR" dirty="0"/>
              <a:t> Utah </a:t>
            </a:r>
            <a:r>
              <a:rPr lang="fr-FR" dirty="0" err="1"/>
              <a:t>array</a:t>
            </a:r>
            <a:r>
              <a:rPr lang="fr-FR" dirty="0"/>
              <a:t> was the one used, 14 V1 and 2 in V2 for a total of 1024 électrodes. </a:t>
            </a:r>
          </a:p>
          <a:p>
            <a:r>
              <a:rPr lang="fr-FR" dirty="0"/>
              <a:t>On the right </a:t>
            </a:r>
            <a:r>
              <a:rPr lang="fr-FR" dirty="0" err="1"/>
              <a:t>you</a:t>
            </a:r>
            <a:r>
              <a:rPr lang="fr-FR" dirty="0"/>
              <a:t> see </a:t>
            </a:r>
            <a:r>
              <a:rPr lang="fr-FR" dirty="0" err="1"/>
              <a:t>pedestrial</a:t>
            </a:r>
            <a:r>
              <a:rPr lang="fr-FR" dirty="0"/>
              <a:t> and électrodes </a:t>
            </a:r>
            <a:r>
              <a:rPr lang="fr-FR" dirty="0" err="1"/>
              <a:t>implemented</a:t>
            </a:r>
            <a:r>
              <a:rPr lang="fr-FR" dirty="0"/>
              <a:t> in real </a:t>
            </a:r>
            <a:r>
              <a:rPr lang="fr-FR" dirty="0" err="1"/>
              <a:t>brain</a:t>
            </a:r>
            <a:r>
              <a:rPr lang="fr-FR" dirty="0"/>
              <a:t>.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6DF9DA-AEB3-4457-A43B-45E85D6D08A4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38607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To process data they used </a:t>
            </a:r>
            <a:r>
              <a:rPr lang="fr-FR" dirty="0" err="1"/>
              <a:t>matlab</a:t>
            </a:r>
            <a:r>
              <a:rPr lang="fr-FR" dirty="0"/>
              <a:t>. The data and the code have open </a:t>
            </a:r>
            <a:r>
              <a:rPr lang="fr-FR" dirty="0" err="1"/>
              <a:t>access</a:t>
            </a:r>
            <a:r>
              <a:rPr lang="fr-FR" dirty="0"/>
              <a:t>.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6DF9DA-AEB3-4457-A43B-45E85D6D08A4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56066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The </a:t>
            </a:r>
            <a:r>
              <a:rPr lang="fr-FR" dirty="0" err="1"/>
              <a:t>experiment</a:t>
            </a:r>
            <a:r>
              <a:rPr lang="fr-FR" dirty="0"/>
              <a:t> was </a:t>
            </a:r>
            <a:r>
              <a:rPr lang="fr-FR" dirty="0" err="1"/>
              <a:t>composed</a:t>
            </a:r>
            <a:r>
              <a:rPr lang="fr-FR" dirty="0"/>
              <a:t> of </a:t>
            </a:r>
            <a:r>
              <a:rPr lang="fr-FR" dirty="0" err="1"/>
              <a:t>three</a:t>
            </a:r>
            <a:r>
              <a:rPr lang="fr-FR" dirty="0"/>
              <a:t> to four </a:t>
            </a:r>
            <a:r>
              <a:rPr lang="fr-FR" dirty="0" err="1"/>
              <a:t>tasks</a:t>
            </a:r>
            <a:r>
              <a:rPr lang="fr-FR" dirty="0"/>
              <a:t> </a:t>
            </a:r>
          </a:p>
          <a:p>
            <a:r>
              <a:rPr lang="fr-FR" dirty="0"/>
              <a:t>The </a:t>
            </a:r>
            <a:r>
              <a:rPr lang="fr-FR" dirty="0" err="1"/>
              <a:t>monkey</a:t>
            </a:r>
            <a:r>
              <a:rPr lang="fr-FR" dirty="0"/>
              <a:t> have been </a:t>
            </a:r>
            <a:r>
              <a:rPr lang="fr-FR" dirty="0" err="1"/>
              <a:t>trained</a:t>
            </a:r>
            <a:r>
              <a:rPr lang="fr-FR" dirty="0"/>
              <a:t> for the task before the </a:t>
            </a:r>
            <a:r>
              <a:rPr lang="fr-FR" dirty="0" err="1"/>
              <a:t>implementation</a:t>
            </a:r>
            <a:r>
              <a:rPr lang="fr-FR" dirty="0"/>
              <a:t> and </a:t>
            </a:r>
            <a:r>
              <a:rPr lang="fr-FR" dirty="0" err="1"/>
              <a:t>tested</a:t>
            </a:r>
            <a:r>
              <a:rPr lang="fr-FR" dirty="0"/>
              <a:t> </a:t>
            </a:r>
            <a:r>
              <a:rPr lang="fr-FR" dirty="0" err="1"/>
              <a:t>after</a:t>
            </a:r>
            <a:r>
              <a:rPr lang="fr-FR" dirty="0"/>
              <a:t> the </a:t>
            </a:r>
            <a:r>
              <a:rPr lang="fr-FR" dirty="0" err="1"/>
              <a:t>implementation</a:t>
            </a:r>
            <a:r>
              <a:rPr lang="fr-FR" dirty="0"/>
              <a:t>. </a:t>
            </a:r>
          </a:p>
          <a:p>
            <a:r>
              <a:rPr lang="fr-FR" dirty="0"/>
              <a:t>So </a:t>
            </a:r>
            <a:r>
              <a:rPr lang="fr-FR" dirty="0" err="1"/>
              <a:t>let’s</a:t>
            </a:r>
            <a:r>
              <a:rPr lang="fr-FR" dirty="0"/>
              <a:t> </a:t>
            </a:r>
            <a:r>
              <a:rPr lang="fr-FR" dirty="0" err="1"/>
              <a:t>describe</a:t>
            </a:r>
            <a:r>
              <a:rPr lang="fr-FR" dirty="0"/>
              <a:t> the training first. 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6DF9DA-AEB3-4457-A43B-45E85D6D08A4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2651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Monkey A and B were </a:t>
            </a:r>
            <a:r>
              <a:rPr lang="fr-FR" dirty="0" err="1"/>
              <a:t>trained</a:t>
            </a:r>
            <a:r>
              <a:rPr lang="fr-FR" dirty="0"/>
              <a:t> at </a:t>
            </a:r>
            <a:r>
              <a:rPr lang="fr-FR" dirty="0" err="1"/>
              <a:t>recognizing</a:t>
            </a:r>
            <a:r>
              <a:rPr lang="fr-FR" dirty="0"/>
              <a:t> </a:t>
            </a:r>
            <a:r>
              <a:rPr lang="fr-FR" dirty="0" err="1"/>
              <a:t>shapes</a:t>
            </a:r>
            <a:r>
              <a:rPr lang="fr-FR" dirty="0"/>
              <a:t>, direction and </a:t>
            </a:r>
            <a:r>
              <a:rPr lang="fr-FR" dirty="0" err="1"/>
              <a:t>movment</a:t>
            </a:r>
            <a:r>
              <a:rPr lang="fr-FR" dirty="0"/>
              <a:t> in front of a screen. They </a:t>
            </a:r>
            <a:r>
              <a:rPr lang="fr-FR" dirty="0" err="1"/>
              <a:t>indicated</a:t>
            </a:r>
            <a:r>
              <a:rPr lang="fr-FR" dirty="0"/>
              <a:t> their answer with an </a:t>
            </a:r>
            <a:r>
              <a:rPr lang="fr-FR" dirty="0" err="1"/>
              <a:t>eye</a:t>
            </a:r>
            <a:r>
              <a:rPr lang="fr-FR" dirty="0"/>
              <a:t> movement to one corner of the screen and were </a:t>
            </a:r>
            <a:r>
              <a:rPr lang="fr-FR" dirty="0" err="1"/>
              <a:t>rewarded</a:t>
            </a:r>
            <a:r>
              <a:rPr lang="fr-FR" dirty="0"/>
              <a:t> for correct </a:t>
            </a:r>
            <a:r>
              <a:rPr lang="fr-FR" dirty="0" err="1"/>
              <a:t>answers</a:t>
            </a:r>
            <a:r>
              <a:rPr lang="fr-FR" dirty="0"/>
              <a:t>. </a:t>
            </a:r>
          </a:p>
          <a:p>
            <a:r>
              <a:rPr lang="fr-FR" dirty="0"/>
              <a:t>Let me </a:t>
            </a:r>
            <a:r>
              <a:rPr lang="fr-FR" dirty="0" err="1"/>
              <a:t>describe</a:t>
            </a:r>
            <a:r>
              <a:rPr lang="fr-FR" dirty="0"/>
              <a:t> the different recognition </a:t>
            </a:r>
            <a:r>
              <a:rPr lang="fr-FR" dirty="0" err="1"/>
              <a:t>tasks</a:t>
            </a:r>
            <a:r>
              <a:rPr lang="fr-FR" dirty="0"/>
              <a:t> in more </a:t>
            </a:r>
            <a:r>
              <a:rPr lang="fr-FR" dirty="0" err="1"/>
              <a:t>details</a:t>
            </a:r>
            <a:r>
              <a:rPr lang="fr-FR" dirty="0"/>
              <a:t>.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6DF9DA-AEB3-4457-A43B-45E85D6D08A4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98809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Each</a:t>
            </a:r>
            <a:r>
              <a:rPr lang="fr-FR" dirty="0"/>
              <a:t> task was </a:t>
            </a:r>
            <a:r>
              <a:rPr lang="fr-FR" dirty="0" err="1"/>
              <a:t>composed</a:t>
            </a:r>
            <a:r>
              <a:rPr lang="fr-FR" dirty="0"/>
              <a:t> </a:t>
            </a:r>
            <a:r>
              <a:rPr lang="fr-FR" dirty="0" err="1"/>
              <a:t>this</a:t>
            </a:r>
            <a:r>
              <a:rPr lang="fr-FR" dirty="0"/>
              <a:t> </a:t>
            </a:r>
            <a:r>
              <a:rPr lang="fr-FR" dirty="0" err="1"/>
              <a:t>way</a:t>
            </a:r>
            <a:r>
              <a:rPr lang="fr-FR" dirty="0"/>
              <a:t> : </a:t>
            </a:r>
          </a:p>
          <a:p>
            <a:r>
              <a:rPr lang="fr-FR" dirty="0"/>
              <a:t>The </a:t>
            </a:r>
            <a:r>
              <a:rPr lang="fr-FR" dirty="0" err="1"/>
              <a:t>monkey</a:t>
            </a:r>
            <a:r>
              <a:rPr lang="fr-FR" dirty="0"/>
              <a:t> </a:t>
            </a:r>
            <a:r>
              <a:rPr lang="fr-FR" dirty="0" err="1"/>
              <a:t>fixated</a:t>
            </a:r>
            <a:r>
              <a:rPr lang="fr-FR" dirty="0"/>
              <a:t> a point </a:t>
            </a:r>
            <a:r>
              <a:rPr lang="fr-FR" dirty="0" err="1"/>
              <a:t>during</a:t>
            </a:r>
            <a:r>
              <a:rPr lang="fr-FR" dirty="0"/>
              <a:t> 300 to 700 ms, then the stimuli </a:t>
            </a:r>
            <a:r>
              <a:rPr lang="fr-FR" dirty="0" err="1"/>
              <a:t>appears</a:t>
            </a:r>
            <a:r>
              <a:rPr lang="fr-FR" dirty="0"/>
              <a:t> and then they </a:t>
            </a:r>
            <a:r>
              <a:rPr lang="fr-FR" dirty="0" err="1"/>
              <a:t>perform</a:t>
            </a:r>
            <a:r>
              <a:rPr lang="fr-FR" dirty="0"/>
              <a:t> an </a:t>
            </a:r>
            <a:r>
              <a:rPr lang="fr-FR" dirty="0" err="1"/>
              <a:t>eye</a:t>
            </a:r>
            <a:r>
              <a:rPr lang="fr-FR" dirty="0"/>
              <a:t> movement. </a:t>
            </a:r>
          </a:p>
          <a:p>
            <a:r>
              <a:rPr lang="fr-FR" dirty="0"/>
              <a:t>In </a:t>
            </a:r>
            <a:r>
              <a:rPr lang="fr-FR" dirty="0" err="1"/>
              <a:t>this</a:t>
            </a:r>
            <a:r>
              <a:rPr lang="fr-FR" dirty="0"/>
              <a:t> task, if the </a:t>
            </a:r>
            <a:r>
              <a:rPr lang="fr-FR" dirty="0" err="1"/>
              <a:t>monkey</a:t>
            </a:r>
            <a:r>
              <a:rPr lang="fr-FR" dirty="0"/>
              <a:t> </a:t>
            </a:r>
            <a:r>
              <a:rPr lang="fr-FR" dirty="0" err="1"/>
              <a:t>sees</a:t>
            </a:r>
            <a:r>
              <a:rPr lang="fr-FR" dirty="0"/>
              <a:t> </a:t>
            </a:r>
            <a:r>
              <a:rPr lang="fr-FR" dirty="0" err="1"/>
              <a:t>something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makes</a:t>
            </a:r>
            <a:r>
              <a:rPr lang="fr-FR" dirty="0"/>
              <a:t> the </a:t>
            </a:r>
            <a:r>
              <a:rPr lang="fr-FR" dirty="0" err="1"/>
              <a:t>eye</a:t>
            </a:r>
            <a:r>
              <a:rPr lang="fr-FR" dirty="0"/>
              <a:t> movement </a:t>
            </a:r>
            <a:r>
              <a:rPr lang="fr-FR" dirty="0" err="1"/>
              <a:t>toward</a:t>
            </a:r>
            <a:r>
              <a:rPr lang="fr-FR" dirty="0"/>
              <a:t> the </a:t>
            </a:r>
            <a:r>
              <a:rPr lang="fr-FR" dirty="0" err="1"/>
              <a:t>phosphene</a:t>
            </a:r>
            <a:r>
              <a:rPr lang="fr-FR" dirty="0"/>
              <a:t>, </a:t>
            </a:r>
            <a:r>
              <a:rPr lang="fr-FR" dirty="0" err="1"/>
              <a:t>otherwise</a:t>
            </a:r>
            <a:r>
              <a:rPr lang="fr-FR" dirty="0"/>
              <a:t> stay focus. </a:t>
            </a:r>
          </a:p>
          <a:p>
            <a:r>
              <a:rPr lang="fr-FR" dirty="0"/>
              <a:t>So </a:t>
            </a:r>
            <a:r>
              <a:rPr lang="fr-FR" dirty="0" err="1"/>
              <a:t>called</a:t>
            </a:r>
            <a:r>
              <a:rPr lang="fr-FR" dirty="0"/>
              <a:t> saccade to </a:t>
            </a:r>
            <a:r>
              <a:rPr lang="fr-FR" dirty="0" err="1"/>
              <a:t>phosphene</a:t>
            </a:r>
            <a:r>
              <a:rPr lang="fr-FR" dirty="0"/>
              <a:t> task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6DF9DA-AEB3-4457-A43B-45E85D6D08A4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42597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In the orientation task, the </a:t>
            </a:r>
            <a:r>
              <a:rPr lang="fr-FR" dirty="0" err="1"/>
              <a:t>monkey</a:t>
            </a:r>
            <a:r>
              <a:rPr lang="fr-FR" dirty="0"/>
              <a:t> has to look up if the stimulus </a:t>
            </a:r>
            <a:r>
              <a:rPr lang="fr-FR" dirty="0" err="1"/>
              <a:t>presented</a:t>
            </a:r>
            <a:r>
              <a:rPr lang="fr-FR" dirty="0"/>
              <a:t> a vertical orientation and down for a horizontal stimulus.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6DF9DA-AEB3-4457-A43B-45E85D6D08A4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6528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Introduce</a:t>
            </a:r>
            <a:r>
              <a:rPr lang="fr-FR" dirty="0"/>
              <a:t> the </a:t>
            </a:r>
            <a:r>
              <a:rPr lang="fr-FR" dirty="0" err="1"/>
              <a:t>context</a:t>
            </a:r>
            <a:r>
              <a:rPr lang="fr-FR" dirty="0"/>
              <a:t>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6DF9DA-AEB3-4457-A43B-45E85D6D08A4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83019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In apparent-motion task, </a:t>
            </a:r>
            <a:r>
              <a:rPr lang="fr-FR" dirty="0" err="1"/>
              <a:t>phosphenes</a:t>
            </a:r>
            <a:r>
              <a:rPr lang="fr-FR" dirty="0"/>
              <a:t> </a:t>
            </a:r>
            <a:r>
              <a:rPr lang="fr-FR" dirty="0" err="1"/>
              <a:t>appears</a:t>
            </a:r>
            <a:r>
              <a:rPr lang="fr-FR" dirty="0"/>
              <a:t> </a:t>
            </a:r>
            <a:r>
              <a:rPr lang="fr-FR" dirty="0" err="1"/>
              <a:t>sequentially</a:t>
            </a:r>
            <a:r>
              <a:rPr lang="fr-FR" dirty="0"/>
              <a:t> from top to </a:t>
            </a:r>
            <a:r>
              <a:rPr lang="fr-FR" dirty="0" err="1"/>
              <a:t>bottom</a:t>
            </a:r>
            <a:r>
              <a:rPr lang="fr-FR" dirty="0"/>
              <a:t> or from </a:t>
            </a:r>
            <a:r>
              <a:rPr lang="fr-FR" dirty="0" err="1"/>
              <a:t>bottom</a:t>
            </a:r>
            <a:r>
              <a:rPr lang="fr-FR" dirty="0"/>
              <a:t> to top. The </a:t>
            </a:r>
            <a:r>
              <a:rPr lang="fr-FR" dirty="0" err="1"/>
              <a:t>monkey</a:t>
            </a:r>
            <a:r>
              <a:rPr lang="fr-FR" dirty="0"/>
              <a:t> look </a:t>
            </a:r>
            <a:r>
              <a:rPr lang="fr-FR" dirty="0" err="1"/>
              <a:t>toward</a:t>
            </a:r>
            <a:r>
              <a:rPr lang="fr-FR" dirty="0"/>
              <a:t> the </a:t>
            </a:r>
            <a:r>
              <a:rPr lang="fr-FR" dirty="0" err="1"/>
              <a:t>same</a:t>
            </a:r>
            <a:r>
              <a:rPr lang="fr-FR" dirty="0"/>
              <a:t> direction of the stimulus.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6DF9DA-AEB3-4457-A43B-45E85D6D08A4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11024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The final task, </a:t>
            </a:r>
            <a:r>
              <a:rPr lang="fr-FR" dirty="0" err="1"/>
              <a:t>that</a:t>
            </a:r>
            <a:r>
              <a:rPr lang="fr-FR" dirty="0"/>
              <a:t> could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useful</a:t>
            </a:r>
            <a:r>
              <a:rPr lang="fr-FR" dirty="0"/>
              <a:t> to study for </a:t>
            </a:r>
            <a:r>
              <a:rPr lang="fr-FR" dirty="0" err="1"/>
              <a:t>implementation</a:t>
            </a:r>
            <a:r>
              <a:rPr lang="fr-FR" dirty="0"/>
              <a:t> in </a:t>
            </a:r>
            <a:r>
              <a:rPr lang="fr-FR" dirty="0" err="1"/>
              <a:t>human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the </a:t>
            </a:r>
            <a:r>
              <a:rPr lang="fr-FR" dirty="0" err="1"/>
              <a:t>letter</a:t>
            </a:r>
            <a:r>
              <a:rPr lang="fr-FR" dirty="0"/>
              <a:t> task in which </a:t>
            </a:r>
            <a:r>
              <a:rPr lang="fr-FR" dirty="0" err="1"/>
              <a:t>this</a:t>
            </a:r>
            <a:r>
              <a:rPr lang="fr-FR" dirty="0"/>
              <a:t> time, the </a:t>
            </a:r>
            <a:r>
              <a:rPr lang="fr-FR" dirty="0" err="1"/>
              <a:t>monkey</a:t>
            </a:r>
            <a:r>
              <a:rPr lang="fr-FR" dirty="0"/>
              <a:t> has to </a:t>
            </a:r>
            <a:r>
              <a:rPr lang="fr-FR" dirty="0" err="1"/>
              <a:t>indicate</a:t>
            </a:r>
            <a:r>
              <a:rPr lang="fr-FR" dirty="0"/>
              <a:t> which </a:t>
            </a:r>
            <a:r>
              <a:rPr lang="fr-FR" dirty="0" err="1"/>
              <a:t>letter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has </a:t>
            </a:r>
            <a:r>
              <a:rPr lang="fr-FR" dirty="0" err="1"/>
              <a:t>seen</a:t>
            </a:r>
            <a:r>
              <a:rPr lang="fr-FR" dirty="0"/>
              <a:t>. </a:t>
            </a:r>
          </a:p>
          <a:p>
            <a:r>
              <a:rPr lang="fr-FR" dirty="0"/>
              <a:t>Also training </a:t>
            </a:r>
            <a:r>
              <a:rPr lang="fr-FR" dirty="0" err="1"/>
              <a:t>after</a:t>
            </a:r>
            <a:r>
              <a:rPr lang="fr-FR" dirty="0"/>
              <a:t> </a:t>
            </a:r>
            <a:r>
              <a:rPr lang="fr-FR" dirty="0" err="1"/>
              <a:t>implementation</a:t>
            </a:r>
            <a:r>
              <a:rPr lang="fr-FR" dirty="0"/>
              <a:t> as </a:t>
            </a:r>
            <a:r>
              <a:rPr lang="fr-FR" dirty="0" err="1"/>
              <a:t>weel</a:t>
            </a:r>
            <a:r>
              <a:rPr lang="fr-FR" dirty="0"/>
              <a:t> </a:t>
            </a:r>
            <a:r>
              <a:rPr lang="fr-FR" dirty="0" err="1"/>
              <a:t>both</a:t>
            </a:r>
            <a:r>
              <a:rPr lang="fr-FR" dirty="0"/>
              <a:t> </a:t>
            </a:r>
            <a:r>
              <a:rPr lang="fr-FR" dirty="0" err="1"/>
              <a:t>visual</a:t>
            </a:r>
            <a:r>
              <a:rPr lang="fr-FR" dirty="0"/>
              <a:t> and </a:t>
            </a:r>
            <a:r>
              <a:rPr lang="fr-FR" dirty="0" err="1"/>
              <a:t>microstimulation</a:t>
            </a:r>
            <a:r>
              <a:rPr lang="fr-FR" dirty="0"/>
              <a:t>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6DF9DA-AEB3-4457-A43B-45E85D6D08A4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5433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For </a:t>
            </a:r>
            <a:r>
              <a:rPr lang="fr-FR" dirty="0" err="1"/>
              <a:t>this</a:t>
            </a:r>
            <a:r>
              <a:rPr lang="fr-FR" dirty="0"/>
              <a:t> task they </a:t>
            </a:r>
            <a:r>
              <a:rPr lang="fr-FR" dirty="0" err="1"/>
              <a:t>replaced</a:t>
            </a:r>
            <a:r>
              <a:rPr lang="fr-FR" dirty="0"/>
              <a:t> the </a:t>
            </a:r>
            <a:r>
              <a:rPr lang="fr-FR" dirty="0" err="1"/>
              <a:t>visual</a:t>
            </a:r>
            <a:r>
              <a:rPr lang="fr-FR" dirty="0"/>
              <a:t> stimulation by the stimulation of </a:t>
            </a:r>
            <a:r>
              <a:rPr lang="fr-FR" dirty="0" err="1"/>
              <a:t>three</a:t>
            </a:r>
            <a:r>
              <a:rPr lang="fr-FR" dirty="0"/>
              <a:t> électrodes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6DF9DA-AEB3-4457-A43B-45E85D6D08A4}" type="slidenum">
              <a:rPr lang="fr-FR" smtClean="0"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35209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They used the </a:t>
            </a:r>
            <a:r>
              <a:rPr lang="fr-FR" dirty="0" err="1"/>
              <a:t>same</a:t>
            </a:r>
            <a:r>
              <a:rPr lang="fr-FR" dirty="0"/>
              <a:t> number of électrodes at </a:t>
            </a:r>
            <a:r>
              <a:rPr lang="fr-FR" dirty="0" err="1"/>
              <a:t>each</a:t>
            </a:r>
            <a:r>
              <a:rPr lang="fr-FR" dirty="0"/>
              <a:t> trial. </a:t>
            </a:r>
          </a:p>
          <a:p>
            <a:r>
              <a:rPr lang="fr-FR" dirty="0" err="1"/>
              <a:t>Presented</a:t>
            </a:r>
            <a:r>
              <a:rPr lang="fr-FR" dirty="0"/>
              <a:t> </a:t>
            </a:r>
            <a:r>
              <a:rPr lang="fr-FR" dirty="0" err="1"/>
              <a:t>unknown</a:t>
            </a:r>
            <a:r>
              <a:rPr lang="fr-FR" dirty="0"/>
              <a:t> </a:t>
            </a:r>
            <a:r>
              <a:rPr lang="fr-FR" dirty="0" err="1"/>
              <a:t>letters</a:t>
            </a:r>
            <a:r>
              <a:rPr lang="fr-FR" dirty="0"/>
              <a:t> and </a:t>
            </a:r>
            <a:r>
              <a:rPr lang="fr-FR" dirty="0" err="1"/>
              <a:t>known</a:t>
            </a:r>
            <a:r>
              <a:rPr lang="fr-FR" dirty="0"/>
              <a:t> </a:t>
            </a:r>
            <a:r>
              <a:rPr lang="fr-FR" dirty="0" err="1"/>
              <a:t>letters</a:t>
            </a:r>
            <a:r>
              <a:rPr lang="fr-FR" dirty="0"/>
              <a:t> from the training 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6DF9DA-AEB3-4457-A43B-45E85D6D08A4}" type="slidenum">
              <a:rPr lang="fr-FR" smtClean="0"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935905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For an </a:t>
            </a:r>
            <a:r>
              <a:rPr lang="fr-FR" dirty="0" err="1"/>
              <a:t>example</a:t>
            </a:r>
            <a:r>
              <a:rPr lang="fr-FR" dirty="0"/>
              <a:t> set of </a:t>
            </a:r>
            <a:r>
              <a:rPr lang="fr-FR" dirty="0" err="1"/>
              <a:t>three</a:t>
            </a:r>
            <a:r>
              <a:rPr lang="fr-FR" dirty="0"/>
              <a:t> électrodes.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6DF9DA-AEB3-4457-A43B-45E85D6D08A4}" type="slidenum">
              <a:rPr lang="fr-FR" smtClean="0"/>
              <a:t>32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263909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In </a:t>
            </a:r>
            <a:r>
              <a:rPr lang="fr-FR" dirty="0" err="1"/>
              <a:t>avarage</a:t>
            </a:r>
            <a:r>
              <a:rPr lang="fr-FR" dirty="0"/>
              <a:t> </a:t>
            </a:r>
            <a:r>
              <a:rPr lang="fr-FR" dirty="0" err="1"/>
              <a:t>accuracy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on the right </a:t>
            </a:r>
            <a:r>
              <a:rPr lang="fr-FR" dirty="0" err="1"/>
              <a:t>side</a:t>
            </a:r>
            <a:r>
              <a:rPr lang="fr-FR" dirty="0"/>
              <a:t> of the graph which </a:t>
            </a:r>
            <a:r>
              <a:rPr lang="fr-FR" dirty="0" err="1"/>
              <a:t>means</a:t>
            </a:r>
            <a:r>
              <a:rPr lang="fr-FR" dirty="0"/>
              <a:t> the </a:t>
            </a:r>
            <a:r>
              <a:rPr lang="fr-FR" dirty="0" err="1"/>
              <a:t>monkeys</a:t>
            </a:r>
            <a:r>
              <a:rPr lang="fr-FR" dirty="0"/>
              <a:t> were not going with chance. </a:t>
            </a:r>
          </a:p>
          <a:p>
            <a:r>
              <a:rPr lang="fr-FR" dirty="0" err="1"/>
              <a:t>Validate</a:t>
            </a:r>
            <a:r>
              <a:rPr lang="fr-FR" dirty="0"/>
              <a:t> the </a:t>
            </a:r>
            <a:r>
              <a:rPr lang="fr-FR" dirty="0" err="1"/>
              <a:t>fact</a:t>
            </a:r>
            <a:r>
              <a:rPr lang="fr-FR" dirty="0"/>
              <a:t> intra </a:t>
            </a:r>
            <a:r>
              <a:rPr lang="fr-FR" dirty="0" err="1"/>
              <a:t>visual</a:t>
            </a:r>
            <a:r>
              <a:rPr lang="fr-FR" dirty="0"/>
              <a:t> stimulation </a:t>
            </a:r>
            <a:r>
              <a:rPr lang="fr-FR" dirty="0" err="1"/>
              <a:t>allows</a:t>
            </a:r>
            <a:r>
              <a:rPr lang="fr-FR" dirty="0"/>
              <a:t> recognition of direction, motion and </a:t>
            </a:r>
            <a:r>
              <a:rPr lang="fr-FR" dirty="0" err="1"/>
              <a:t>complex</a:t>
            </a:r>
            <a:r>
              <a:rPr lang="fr-FR" dirty="0"/>
              <a:t> </a:t>
            </a:r>
            <a:r>
              <a:rPr lang="fr-FR" dirty="0" err="1"/>
              <a:t>forms</a:t>
            </a:r>
            <a:r>
              <a:rPr lang="fr-FR" dirty="0"/>
              <a:t> by the user. </a:t>
            </a:r>
          </a:p>
          <a:p>
            <a:r>
              <a:rPr lang="fr-FR" dirty="0"/>
              <a:t>Now </a:t>
            </a:r>
            <a:r>
              <a:rPr lang="fr-FR" dirty="0" err="1"/>
              <a:t>saying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the variance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higher</a:t>
            </a:r>
            <a:r>
              <a:rPr lang="fr-FR" dirty="0"/>
              <a:t> for </a:t>
            </a:r>
            <a:r>
              <a:rPr lang="fr-FR" dirty="0" err="1"/>
              <a:t>microstimulation</a:t>
            </a:r>
            <a:r>
              <a:rPr lang="fr-FR" dirty="0"/>
              <a:t> which </a:t>
            </a:r>
            <a:r>
              <a:rPr lang="fr-FR" dirty="0" err="1"/>
              <a:t>says</a:t>
            </a:r>
            <a:r>
              <a:rPr lang="fr-FR" dirty="0"/>
              <a:t>, </a:t>
            </a:r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could have </a:t>
            </a:r>
            <a:r>
              <a:rPr lang="fr-FR" dirty="0" err="1"/>
              <a:t>guess</a:t>
            </a:r>
            <a:r>
              <a:rPr lang="fr-FR" dirty="0"/>
              <a:t>,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there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higher</a:t>
            </a:r>
            <a:r>
              <a:rPr lang="fr-FR" dirty="0"/>
              <a:t> </a:t>
            </a:r>
            <a:r>
              <a:rPr lang="fr-FR" dirty="0" err="1"/>
              <a:t>probability</a:t>
            </a:r>
            <a:r>
              <a:rPr lang="fr-FR" dirty="0"/>
              <a:t> for the </a:t>
            </a:r>
            <a:r>
              <a:rPr lang="fr-FR" dirty="0" err="1"/>
              <a:t>monkey</a:t>
            </a:r>
            <a:r>
              <a:rPr lang="fr-FR" dirty="0"/>
              <a:t> to reach a </a:t>
            </a:r>
            <a:r>
              <a:rPr lang="fr-FR" dirty="0" err="1"/>
              <a:t>lower</a:t>
            </a:r>
            <a:r>
              <a:rPr lang="fr-FR" dirty="0"/>
              <a:t> </a:t>
            </a:r>
            <a:r>
              <a:rPr lang="fr-FR" dirty="0" err="1"/>
              <a:t>accuracy</a:t>
            </a:r>
            <a:r>
              <a:rPr lang="fr-FR" dirty="0"/>
              <a:t> for the task. </a:t>
            </a:r>
          </a:p>
          <a:p>
            <a:endParaRPr lang="fr-FR" dirty="0"/>
          </a:p>
          <a:p>
            <a:r>
              <a:rPr lang="fr-FR" dirty="0"/>
              <a:t>Another results I </a:t>
            </a:r>
            <a:r>
              <a:rPr lang="fr-FR" dirty="0" err="1"/>
              <a:t>mentioned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they </a:t>
            </a:r>
            <a:r>
              <a:rPr lang="fr-FR" dirty="0" err="1"/>
              <a:t>succeed</a:t>
            </a:r>
            <a:r>
              <a:rPr lang="fr-FR" dirty="0"/>
              <a:t> in </a:t>
            </a:r>
            <a:r>
              <a:rPr lang="fr-FR" dirty="0" err="1"/>
              <a:t>showing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can use V4 to </a:t>
            </a:r>
            <a:r>
              <a:rPr lang="fr-FR" dirty="0" err="1"/>
              <a:t>callibrate</a:t>
            </a:r>
            <a:r>
              <a:rPr lang="fr-FR" dirty="0"/>
              <a:t> </a:t>
            </a:r>
            <a:r>
              <a:rPr lang="fr-FR" dirty="0" err="1"/>
              <a:t>current</a:t>
            </a:r>
            <a:r>
              <a:rPr lang="fr-FR" dirty="0"/>
              <a:t> </a:t>
            </a:r>
            <a:r>
              <a:rPr lang="fr-FR" dirty="0" err="1"/>
              <a:t>thresholds</a:t>
            </a:r>
            <a:r>
              <a:rPr lang="fr-FR" dirty="0"/>
              <a:t> in V1, which </a:t>
            </a:r>
            <a:r>
              <a:rPr lang="fr-FR" dirty="0" err="1"/>
              <a:t>saves</a:t>
            </a:r>
            <a:r>
              <a:rPr lang="fr-FR" dirty="0"/>
              <a:t> lot of time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6DF9DA-AEB3-4457-A43B-45E85D6D08A4}" type="slidenum">
              <a:rPr lang="fr-FR" smtClean="0"/>
              <a:t>34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484386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You </a:t>
            </a:r>
            <a:r>
              <a:rPr lang="fr-FR" dirty="0" err="1"/>
              <a:t>may</a:t>
            </a:r>
            <a:r>
              <a:rPr lang="fr-FR" dirty="0"/>
              <a:t> have </a:t>
            </a:r>
            <a:r>
              <a:rPr lang="fr-FR" dirty="0" err="1"/>
              <a:t>noticed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results are </a:t>
            </a:r>
            <a:r>
              <a:rPr lang="fr-FR" dirty="0" err="1"/>
              <a:t>very</a:t>
            </a:r>
            <a:r>
              <a:rPr lang="fr-FR" dirty="0"/>
              <a:t> different between </a:t>
            </a:r>
            <a:r>
              <a:rPr lang="fr-FR" dirty="0" err="1"/>
              <a:t>monkeys</a:t>
            </a:r>
            <a:r>
              <a:rPr lang="fr-FR" dirty="0"/>
              <a:t>. </a:t>
            </a:r>
          </a:p>
          <a:p>
            <a:r>
              <a:rPr lang="fr-FR" dirty="0"/>
              <a:t>It could </a:t>
            </a:r>
            <a:r>
              <a:rPr lang="fr-FR" dirty="0" err="1"/>
              <a:t>be</a:t>
            </a:r>
            <a:r>
              <a:rPr lang="fr-FR" dirty="0"/>
              <a:t> due to the </a:t>
            </a:r>
            <a:r>
              <a:rPr lang="fr-FR" dirty="0" err="1"/>
              <a:t>implementation</a:t>
            </a:r>
            <a:r>
              <a:rPr lang="fr-FR" dirty="0"/>
              <a:t> of the électrodes, not </a:t>
            </a:r>
            <a:r>
              <a:rPr lang="fr-FR" dirty="0" err="1"/>
              <a:t>exactly</a:t>
            </a:r>
            <a:r>
              <a:rPr lang="fr-FR" dirty="0"/>
              <a:t> in the </a:t>
            </a:r>
            <a:r>
              <a:rPr lang="fr-FR" dirty="0" err="1"/>
              <a:t>same</a:t>
            </a:r>
            <a:r>
              <a:rPr lang="fr-FR" dirty="0"/>
              <a:t> place. Also one </a:t>
            </a:r>
            <a:r>
              <a:rPr lang="fr-FR" dirty="0" err="1"/>
              <a:t>monkey</a:t>
            </a:r>
            <a:r>
              <a:rPr lang="fr-FR" dirty="0"/>
              <a:t> </a:t>
            </a:r>
            <a:r>
              <a:rPr lang="fr-FR" dirty="0" err="1"/>
              <a:t>may</a:t>
            </a:r>
            <a:r>
              <a:rPr lang="fr-FR" dirty="0"/>
              <a:t> learn </a:t>
            </a:r>
            <a:r>
              <a:rPr lang="fr-FR" dirty="0" err="1"/>
              <a:t>faster</a:t>
            </a:r>
            <a:r>
              <a:rPr lang="fr-FR" dirty="0"/>
              <a:t> the task or </a:t>
            </a:r>
            <a:r>
              <a:rPr lang="fr-FR" dirty="0" err="1"/>
              <a:t>be</a:t>
            </a:r>
            <a:r>
              <a:rPr lang="fr-FR" dirty="0"/>
              <a:t> more </a:t>
            </a:r>
            <a:r>
              <a:rPr lang="fr-FR" dirty="0" err="1"/>
              <a:t>motivated</a:t>
            </a:r>
            <a:r>
              <a:rPr lang="fr-FR" dirty="0"/>
              <a:t> to get </a:t>
            </a:r>
            <a:r>
              <a:rPr lang="fr-FR" dirty="0" err="1"/>
              <a:t>reward</a:t>
            </a:r>
            <a:r>
              <a:rPr lang="fr-FR" dirty="0"/>
              <a:t>.</a:t>
            </a:r>
          </a:p>
          <a:p>
            <a:r>
              <a:rPr lang="fr-FR" dirty="0"/>
              <a:t>Or </a:t>
            </a:r>
            <a:r>
              <a:rPr lang="fr-FR" dirty="0" err="1"/>
              <a:t>simply</a:t>
            </a:r>
            <a:r>
              <a:rPr lang="fr-FR" dirty="0"/>
              <a:t> the neuronal circuits, </a:t>
            </a:r>
            <a:r>
              <a:rPr lang="fr-FR" dirty="0" err="1"/>
              <a:t>biology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different for </a:t>
            </a:r>
            <a:r>
              <a:rPr lang="fr-FR" dirty="0" err="1"/>
              <a:t>both</a:t>
            </a:r>
            <a:r>
              <a:rPr lang="fr-FR" dirty="0"/>
              <a:t> </a:t>
            </a:r>
            <a:r>
              <a:rPr lang="fr-FR" dirty="0" err="1"/>
              <a:t>animals</a:t>
            </a:r>
            <a:r>
              <a:rPr lang="fr-FR" dirty="0"/>
              <a:t>. </a:t>
            </a:r>
          </a:p>
          <a:p>
            <a:r>
              <a:rPr lang="fr-FR" dirty="0"/>
              <a:t>It would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very</a:t>
            </a:r>
            <a:r>
              <a:rPr lang="fr-FR" dirty="0"/>
              <a:t> </a:t>
            </a:r>
            <a:r>
              <a:rPr lang="fr-FR" dirty="0" err="1"/>
              <a:t>welcome</a:t>
            </a:r>
            <a:r>
              <a:rPr lang="fr-FR" dirty="0"/>
              <a:t> to </a:t>
            </a:r>
            <a:r>
              <a:rPr lang="fr-FR" dirty="0" err="1"/>
              <a:t>conduct</a:t>
            </a:r>
            <a:r>
              <a:rPr lang="fr-FR" dirty="0"/>
              <a:t> </a:t>
            </a:r>
            <a:r>
              <a:rPr lang="fr-FR" dirty="0" err="1"/>
              <a:t>experiments</a:t>
            </a:r>
            <a:r>
              <a:rPr lang="fr-FR" dirty="0"/>
              <a:t> on </a:t>
            </a:r>
            <a:r>
              <a:rPr lang="fr-FR" dirty="0" err="1"/>
              <a:t>much</a:t>
            </a:r>
            <a:r>
              <a:rPr lang="fr-FR" dirty="0"/>
              <a:t> more </a:t>
            </a:r>
            <a:r>
              <a:rPr lang="fr-FR" dirty="0" err="1"/>
              <a:t>monkeys</a:t>
            </a:r>
            <a:r>
              <a:rPr lang="fr-FR" dirty="0"/>
              <a:t>.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6DF9DA-AEB3-4457-A43B-45E85D6D08A4}" type="slidenum">
              <a:rPr lang="fr-FR" smtClean="0"/>
              <a:t>39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183444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V1 </a:t>
            </a:r>
            <a:r>
              <a:rPr lang="fr-FR" dirty="0" err="1"/>
              <a:t>callibration</a:t>
            </a:r>
            <a:r>
              <a:rPr lang="fr-FR" dirty="0"/>
              <a:t> used to </a:t>
            </a:r>
            <a:r>
              <a:rPr lang="fr-FR" dirty="0" err="1"/>
              <a:t>predict</a:t>
            </a:r>
            <a:r>
              <a:rPr lang="fr-FR" dirty="0"/>
              <a:t> V4 </a:t>
            </a:r>
            <a:r>
              <a:rPr lang="fr-FR" dirty="0" err="1"/>
              <a:t>callibration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really good. But maybe with more data and </a:t>
            </a:r>
            <a:r>
              <a:rPr lang="fr-FR" dirty="0" err="1"/>
              <a:t>individuals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could make use of ML techniques to </a:t>
            </a:r>
            <a:r>
              <a:rPr lang="fr-FR" dirty="0" err="1"/>
              <a:t>predict</a:t>
            </a:r>
            <a:r>
              <a:rPr lang="fr-FR" dirty="0"/>
              <a:t> </a:t>
            </a:r>
            <a:r>
              <a:rPr lang="fr-FR" dirty="0" err="1"/>
              <a:t>directly</a:t>
            </a:r>
            <a:r>
              <a:rPr lang="fr-FR" dirty="0"/>
              <a:t> a good </a:t>
            </a:r>
            <a:r>
              <a:rPr lang="fr-FR" dirty="0" err="1"/>
              <a:t>callibration</a:t>
            </a:r>
            <a:r>
              <a:rPr lang="fr-FR" dirty="0"/>
              <a:t> of the électrodes.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6DF9DA-AEB3-4457-A43B-45E85D6D08A4}" type="slidenum">
              <a:rPr lang="fr-FR" smtClean="0"/>
              <a:t>40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341861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Then when </a:t>
            </a:r>
            <a:r>
              <a:rPr lang="fr-FR" dirty="0" err="1"/>
              <a:t>we</a:t>
            </a:r>
            <a:r>
              <a:rPr lang="fr-FR" dirty="0"/>
              <a:t> get to </a:t>
            </a:r>
            <a:r>
              <a:rPr lang="fr-FR" dirty="0" err="1"/>
              <a:t>this</a:t>
            </a:r>
            <a:r>
              <a:rPr lang="fr-FR" dirty="0"/>
              <a:t> point </a:t>
            </a:r>
            <a:r>
              <a:rPr lang="fr-FR" dirty="0" err="1"/>
              <a:t>it</a:t>
            </a:r>
            <a:r>
              <a:rPr lang="fr-FR" dirty="0"/>
              <a:t> would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nice</a:t>
            </a:r>
            <a:r>
              <a:rPr lang="fr-FR" dirty="0"/>
              <a:t> to see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implemented</a:t>
            </a:r>
            <a:r>
              <a:rPr lang="fr-FR" dirty="0"/>
              <a:t> in humans !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6DF9DA-AEB3-4457-A43B-45E85D6D08A4}" type="slidenum">
              <a:rPr lang="fr-FR" smtClean="0"/>
              <a:t>41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55400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With </a:t>
            </a:r>
            <a:r>
              <a:rPr lang="fr-FR" dirty="0" err="1"/>
              <a:t>requirements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the </a:t>
            </a:r>
            <a:r>
              <a:rPr lang="fr-FR" dirty="0" err="1"/>
              <a:t>device</a:t>
            </a:r>
            <a:r>
              <a:rPr lang="fr-FR" dirty="0"/>
              <a:t> </a:t>
            </a:r>
            <a:r>
              <a:rPr lang="fr-FR" dirty="0" err="1"/>
              <a:t>stays</a:t>
            </a:r>
            <a:r>
              <a:rPr lang="fr-FR" dirty="0"/>
              <a:t> </a:t>
            </a:r>
            <a:r>
              <a:rPr lang="fr-FR" dirty="0" err="1"/>
              <a:t>discrete</a:t>
            </a:r>
            <a:r>
              <a:rPr lang="fr-FR" dirty="0"/>
              <a:t> </a:t>
            </a:r>
            <a:r>
              <a:rPr lang="fr-FR" dirty="0" err="1"/>
              <a:t>so</a:t>
            </a:r>
            <a:r>
              <a:rPr lang="fr-FR" dirty="0"/>
              <a:t> </a:t>
            </a:r>
            <a:r>
              <a:rPr lang="fr-FR" dirty="0" err="1"/>
              <a:t>wireless</a:t>
            </a:r>
            <a:r>
              <a:rPr lang="fr-FR" dirty="0"/>
              <a:t>, </a:t>
            </a:r>
            <a:r>
              <a:rPr lang="fr-FR" dirty="0" err="1"/>
              <a:t>biocompatabible</a:t>
            </a:r>
            <a:r>
              <a:rPr lang="fr-FR" dirty="0"/>
              <a:t>, and </a:t>
            </a:r>
            <a:r>
              <a:rPr lang="fr-FR" dirty="0" err="1"/>
              <a:t>that</a:t>
            </a:r>
            <a:r>
              <a:rPr lang="fr-FR" dirty="0"/>
              <a:t> the </a:t>
            </a:r>
            <a:r>
              <a:rPr lang="fr-FR" dirty="0" err="1"/>
              <a:t>device</a:t>
            </a:r>
            <a:r>
              <a:rPr lang="fr-FR" dirty="0"/>
              <a:t> </a:t>
            </a:r>
            <a:r>
              <a:rPr lang="fr-FR" dirty="0" err="1"/>
              <a:t>fits</a:t>
            </a:r>
            <a:r>
              <a:rPr lang="fr-FR" dirty="0"/>
              <a:t> the </a:t>
            </a:r>
            <a:r>
              <a:rPr lang="fr-FR" dirty="0" err="1"/>
              <a:t>brain</a:t>
            </a:r>
            <a:r>
              <a:rPr lang="fr-FR" dirty="0"/>
              <a:t> surface area of humans.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6DF9DA-AEB3-4457-A43B-45E85D6D08A4}" type="slidenum">
              <a:rPr lang="fr-FR" smtClean="0"/>
              <a:t>42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56205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/>
              <a:t>Main team in </a:t>
            </a:r>
            <a:r>
              <a:rPr lang="fr-FR" sz="1600" dirty="0" err="1"/>
              <a:t>Netherlands</a:t>
            </a:r>
            <a:r>
              <a:rPr lang="fr-FR" sz="1600" dirty="0"/>
              <a:t> </a:t>
            </a:r>
            <a:r>
              <a:rPr lang="fr-FR" sz="1600" dirty="0" err="1"/>
              <a:t>that</a:t>
            </a:r>
            <a:r>
              <a:rPr lang="fr-FR" sz="1600" dirty="0"/>
              <a:t> </a:t>
            </a:r>
            <a:r>
              <a:rPr lang="fr-FR" sz="1600" dirty="0" err="1"/>
              <a:t>works</a:t>
            </a:r>
            <a:r>
              <a:rPr lang="fr-FR" sz="1600" dirty="0"/>
              <a:t> on the </a:t>
            </a:r>
            <a:r>
              <a:rPr lang="fr-FR" sz="1600" dirty="0" err="1"/>
              <a:t>project</a:t>
            </a:r>
            <a:r>
              <a:rPr lang="fr-FR" sz="1600" dirty="0"/>
              <a:t> on the computational part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6DF9DA-AEB3-4457-A43B-45E85D6D08A4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995398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Any questions : </a:t>
            </a:r>
          </a:p>
          <a:p>
            <a:endParaRPr lang="fr-FR" dirty="0"/>
          </a:p>
          <a:p>
            <a:r>
              <a:rPr lang="fr-FR" dirty="0"/>
              <a:t>Why </a:t>
            </a:r>
            <a:r>
              <a:rPr lang="fr-FR" dirty="0" err="1"/>
              <a:t>both</a:t>
            </a:r>
            <a:r>
              <a:rPr lang="fr-FR" dirty="0"/>
              <a:t> </a:t>
            </a:r>
            <a:r>
              <a:rPr lang="fr-FR" dirty="0" err="1"/>
              <a:t>visual</a:t>
            </a:r>
            <a:r>
              <a:rPr lang="fr-FR" dirty="0"/>
              <a:t> and micro stimulation for </a:t>
            </a:r>
            <a:r>
              <a:rPr lang="fr-FR" dirty="0" err="1"/>
              <a:t>letter</a:t>
            </a:r>
            <a:r>
              <a:rPr lang="fr-FR" dirty="0"/>
              <a:t> task ? </a:t>
            </a:r>
          </a:p>
          <a:p>
            <a:r>
              <a:rPr lang="fr-FR" dirty="0"/>
              <a:t>Why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a BMI ? </a:t>
            </a:r>
          </a:p>
          <a:p>
            <a:r>
              <a:rPr lang="fr-FR" dirty="0"/>
              <a:t>Will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say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a closed </a:t>
            </a:r>
            <a:r>
              <a:rPr lang="fr-FR" dirty="0" err="1"/>
              <a:t>loop</a:t>
            </a:r>
            <a:r>
              <a:rPr lang="fr-FR" dirty="0"/>
              <a:t> </a:t>
            </a:r>
            <a:r>
              <a:rPr lang="fr-FR" dirty="0" err="1"/>
              <a:t>experiment</a:t>
            </a:r>
            <a:r>
              <a:rPr lang="fr-FR" dirty="0"/>
              <a:t> ? Brain machine interface ?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6DF9DA-AEB3-4457-A43B-45E85D6D08A4}" type="slidenum">
              <a:rPr lang="fr-FR" smtClean="0"/>
              <a:t>43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11596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/>
              <a:t>Also in collaboration  with </a:t>
            </a:r>
            <a:r>
              <a:rPr lang="fr-FR" sz="1600" dirty="0" err="1"/>
              <a:t>researcher</a:t>
            </a:r>
            <a:r>
              <a:rPr lang="fr-FR" sz="1600" dirty="0"/>
              <a:t> in </a:t>
            </a:r>
            <a:r>
              <a:rPr lang="fr-FR" sz="1600" dirty="0" err="1"/>
              <a:t>spain</a:t>
            </a:r>
            <a:r>
              <a:rPr lang="fr-FR" sz="1600" dirty="0"/>
              <a:t>, to </a:t>
            </a:r>
            <a:r>
              <a:rPr lang="fr-FR" sz="1600" dirty="0" err="1"/>
              <a:t>add</a:t>
            </a:r>
            <a:r>
              <a:rPr lang="fr-FR" sz="1600" dirty="0"/>
              <a:t> a </a:t>
            </a:r>
            <a:r>
              <a:rPr lang="fr-FR" sz="1600" dirty="0" err="1"/>
              <a:t>technical</a:t>
            </a:r>
            <a:r>
              <a:rPr lang="fr-FR" sz="1600" dirty="0"/>
              <a:t> contribution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6DF9DA-AEB3-4457-A43B-45E85D6D08A4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4482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6DF9DA-AEB3-4457-A43B-45E85D6D08A4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16855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/>
              <a:t>Team </a:t>
            </a:r>
            <a:r>
              <a:rPr lang="fr-FR" sz="1600">
                <a:solidFill>
                  <a:schemeClr val="dk1"/>
                </a:solidFill>
              </a:rPr>
              <a:t>Pieter R. </a:t>
            </a:r>
            <a:r>
              <a:rPr lang="fr-FR" sz="1600" err="1">
                <a:solidFill>
                  <a:schemeClr val="dk1"/>
                </a:solidFill>
              </a:rPr>
              <a:t>Roelfsema</a:t>
            </a:r>
            <a:r>
              <a:rPr lang="fr-FR" sz="1600"/>
              <a:t>: 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err="1"/>
              <a:t>several</a:t>
            </a:r>
            <a:r>
              <a:rPr lang="fr-FR" sz="1400"/>
              <a:t> </a:t>
            </a:r>
            <a:r>
              <a:rPr lang="fr-FR" sz="1400" err="1"/>
              <a:t>studies</a:t>
            </a:r>
            <a:r>
              <a:rPr lang="fr-FR" sz="1400"/>
              <a:t> on vision in </a:t>
            </a:r>
            <a:r>
              <a:rPr lang="fr-FR" sz="1400" err="1"/>
              <a:t>monkey</a:t>
            </a:r>
            <a:endParaRPr lang="fr-FR" sz="14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i="1">
                <a:solidFill>
                  <a:schemeClr val="dk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Object-</a:t>
            </a:r>
            <a:r>
              <a:rPr lang="fr-FR" i="1" err="1">
                <a:solidFill>
                  <a:schemeClr val="dk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based</a:t>
            </a:r>
            <a:r>
              <a:rPr lang="fr-FR" i="1">
                <a:solidFill>
                  <a:schemeClr val="dk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attention in the </a:t>
            </a:r>
            <a:r>
              <a:rPr lang="fr-FR" i="1" err="1">
                <a:solidFill>
                  <a:schemeClr val="dk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primary</a:t>
            </a:r>
            <a:r>
              <a:rPr lang="fr-FR" i="1">
                <a:solidFill>
                  <a:schemeClr val="dk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fr-FR" i="1" err="1">
                <a:solidFill>
                  <a:schemeClr val="dk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visual</a:t>
            </a:r>
            <a:r>
              <a:rPr lang="fr-FR" i="1">
                <a:solidFill>
                  <a:schemeClr val="dk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cortex of the macaque </a:t>
            </a:r>
            <a:r>
              <a:rPr lang="fr-FR" i="1" err="1">
                <a:solidFill>
                  <a:schemeClr val="dk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monkey</a:t>
            </a:r>
            <a:r>
              <a:rPr lang="fr-FR" i="1">
                <a:solidFill>
                  <a:schemeClr val="dk1"/>
                </a:solidFill>
              </a:rPr>
              <a:t> </a:t>
            </a:r>
            <a:r>
              <a:rPr lang="fr-FR">
                <a:solidFill>
                  <a:schemeClr val="dk1"/>
                </a:solidFill>
              </a:rPr>
              <a:t>- 1998</a:t>
            </a:r>
          </a:p>
          <a:p>
            <a:endParaRPr lang="fr-FR"/>
          </a:p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6DF9DA-AEB3-4457-A43B-45E85D6D08A4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72530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/>
              <a:t>Team </a:t>
            </a:r>
            <a:r>
              <a:rPr lang="fr-FR" sz="1600">
                <a:solidFill>
                  <a:schemeClr val="dk1"/>
                </a:solidFill>
              </a:rPr>
              <a:t>Pieter R. </a:t>
            </a:r>
            <a:r>
              <a:rPr lang="fr-FR" sz="1600" err="1">
                <a:solidFill>
                  <a:schemeClr val="dk1"/>
                </a:solidFill>
              </a:rPr>
              <a:t>Roelfsema</a:t>
            </a:r>
            <a:r>
              <a:rPr lang="fr-FR" sz="1600"/>
              <a:t>: 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err="1"/>
              <a:t>several</a:t>
            </a:r>
            <a:r>
              <a:rPr lang="fr-FR" sz="1400"/>
              <a:t> </a:t>
            </a:r>
            <a:r>
              <a:rPr lang="fr-FR" sz="1400" err="1"/>
              <a:t>studies</a:t>
            </a:r>
            <a:r>
              <a:rPr lang="fr-FR" sz="1400"/>
              <a:t> on vision in </a:t>
            </a:r>
            <a:r>
              <a:rPr lang="fr-FR" sz="1400" err="1"/>
              <a:t>monkey</a:t>
            </a:r>
            <a:endParaRPr lang="fr-FR" sz="14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i="1">
                <a:solidFill>
                  <a:schemeClr val="dk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Object-</a:t>
            </a:r>
            <a:r>
              <a:rPr lang="fr-FR" i="1" err="1">
                <a:solidFill>
                  <a:schemeClr val="dk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based</a:t>
            </a:r>
            <a:r>
              <a:rPr lang="fr-FR" i="1">
                <a:solidFill>
                  <a:schemeClr val="dk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attention in the </a:t>
            </a:r>
            <a:r>
              <a:rPr lang="fr-FR" i="1" err="1">
                <a:solidFill>
                  <a:schemeClr val="dk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primary</a:t>
            </a:r>
            <a:r>
              <a:rPr lang="fr-FR" i="1">
                <a:solidFill>
                  <a:schemeClr val="dk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fr-FR" i="1" err="1">
                <a:solidFill>
                  <a:schemeClr val="dk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visual</a:t>
            </a:r>
            <a:r>
              <a:rPr lang="fr-FR" i="1">
                <a:solidFill>
                  <a:schemeClr val="dk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cortex of the macaque </a:t>
            </a:r>
            <a:r>
              <a:rPr lang="fr-FR" i="1" err="1">
                <a:solidFill>
                  <a:schemeClr val="dk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monkey</a:t>
            </a:r>
            <a:r>
              <a:rPr lang="fr-FR" i="1">
                <a:solidFill>
                  <a:schemeClr val="dk1"/>
                </a:solidFill>
              </a:rPr>
              <a:t> </a:t>
            </a:r>
            <a:r>
              <a:rPr lang="fr-FR">
                <a:solidFill>
                  <a:schemeClr val="dk1"/>
                </a:solidFill>
              </a:rPr>
              <a:t>- 1998</a:t>
            </a:r>
          </a:p>
          <a:p>
            <a:endParaRPr lang="fr-FR"/>
          </a:p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6DF9DA-AEB3-4457-A43B-45E85D6D08A4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51427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Use 1024 </a:t>
            </a:r>
            <a:r>
              <a:rPr lang="fr-FR" dirty="0" err="1"/>
              <a:t>electrodes</a:t>
            </a:r>
            <a:r>
              <a:rPr lang="fr-FR" dirty="0"/>
              <a:t> to answer </a:t>
            </a:r>
            <a:r>
              <a:rPr lang="fr-FR" dirty="0" err="1"/>
              <a:t>this</a:t>
            </a:r>
            <a:r>
              <a:rPr lang="fr-FR" dirty="0"/>
              <a:t> question </a:t>
            </a:r>
          </a:p>
          <a:p>
            <a:r>
              <a:rPr lang="fr-FR" dirty="0"/>
              <a:t>Lot </a:t>
            </a:r>
            <a:r>
              <a:rPr lang="fr-FR" dirty="0" err="1"/>
              <a:t>compared</a:t>
            </a:r>
            <a:r>
              <a:rPr lang="fr-FR" dirty="0"/>
              <a:t> to other </a:t>
            </a:r>
            <a:r>
              <a:rPr lang="fr-FR" dirty="0" err="1"/>
              <a:t>studies</a:t>
            </a:r>
            <a:r>
              <a:rPr lang="fr-FR" dirty="0"/>
              <a:t>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6DF9DA-AEB3-4457-A43B-45E85D6D08A4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62449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Why ?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Because the more </a:t>
            </a:r>
            <a:r>
              <a:rPr lang="fr-FR" dirty="0" err="1"/>
              <a:t>electrodes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have the more </a:t>
            </a:r>
            <a:r>
              <a:rPr lang="fr-FR" dirty="0" err="1"/>
              <a:t>accurate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the stimulation and the recording.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6DF9DA-AEB3-4457-A43B-45E85D6D08A4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0423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27068E-3CF3-4E02-86F3-5BC2E2AAB6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D785207-38DA-4476-9FE3-5B861C6648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5EBB8F8-392E-41AF-9486-554022E24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DFBB8-994A-44FF-A080-4259DC8403AA}" type="datetimeFigureOut">
              <a:rPr lang="fr-FR" smtClean="0"/>
              <a:t>06/10/2022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95BE81D-E2D9-40E8-95BC-F973CDB8A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6C75943-66C1-46A7-8C23-A3A6E63DF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08BE2-A94E-4E2F-9E64-28C1BCDA2E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057942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31FD3B-F00E-459C-BFF1-C0C3EB8AC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540CE87-C848-491A-BE6D-3CB044441E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DA80934-AEBE-475D-984D-7DA14D182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DFBB8-994A-44FF-A080-4259DC8403AA}" type="datetimeFigureOut">
              <a:rPr lang="fr-FR" smtClean="0"/>
              <a:t>06/10/2022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B14AF62-F36E-487E-81A6-2302CE472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BFC8921-F19A-42F1-9EE4-39DA67924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08BE2-A94E-4E2F-9E64-28C1BCDA2E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4609504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7DCAE70-59D3-4502-BFD1-68D5A54AEE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2435BA6-5DDE-44BF-8DFF-8EA5568053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3C0BA36-C8D0-4A14-B090-B3E4A5993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DFBB8-994A-44FF-A080-4259DC8403AA}" type="datetimeFigureOut">
              <a:rPr lang="fr-FR" smtClean="0"/>
              <a:t>06/10/2022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4ED0199-6829-414B-A1A1-B24AC7DA9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776799D-A846-4B84-828F-FC3814921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08BE2-A94E-4E2F-9E64-28C1BCDA2E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8004439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DEF4A5-EE84-4EDC-A975-96F777B3E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6B525B3-EA94-4FFF-841A-1860E827B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C93CF4C-0C08-4471-93AF-8937E92F0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DFBB8-994A-44FF-A080-4259DC8403AA}" type="datetimeFigureOut">
              <a:rPr lang="fr-FR" smtClean="0"/>
              <a:t>06/10/2022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5BD0DED-808E-45A7-856C-1676DE900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86687BB-77AA-4BC7-B567-A5CB461FA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08BE2-A94E-4E2F-9E64-28C1BCDA2E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2025526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2EF8C5-4DEC-48F8-8216-6A7684E27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F3EDF2E-3FF7-48B4-A280-C1FEB559A5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D44E62F-A903-426F-B1C7-A380CFFDA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DFBB8-994A-44FF-A080-4259DC8403AA}" type="datetimeFigureOut">
              <a:rPr lang="fr-FR" smtClean="0"/>
              <a:t>06/10/2022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132C0D0-D24E-40C7-8EFB-59E41D959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AB6C7A2-9602-46C1-AD2C-4FDA06C28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08BE2-A94E-4E2F-9E64-28C1BCDA2E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166263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49D0F1-F6A4-45AA-A79E-EE40D7A17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1BC9609-3716-4543-B490-C2C9A208E1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884E31B-1BCD-4365-B9AE-F924C3C04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4F1B7CA-E0F4-474E-883F-3B4B1F093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DFBB8-994A-44FF-A080-4259DC8403AA}" type="datetimeFigureOut">
              <a:rPr lang="fr-FR" smtClean="0"/>
              <a:t>06/10/2022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8F9273B-ED4B-4C42-A46C-9F217278C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7710EA1-02D7-4A48-B37A-AB27F94C8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08BE2-A94E-4E2F-9E64-28C1BCDA2E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285047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6E8044-83A8-478E-876D-9CF32743C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E37007B-E997-4DF2-B7DB-632F05713E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A33F7B2-AC75-4B59-974A-0518CECB27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6F18FFB-3335-4CF7-B693-82F4F43051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8723D2C-DDFC-4608-A0F7-F1C7CBABE0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82DF2DC-59E0-4867-8DF2-E66D40029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DFBB8-994A-44FF-A080-4259DC8403AA}" type="datetimeFigureOut">
              <a:rPr lang="fr-FR" smtClean="0"/>
              <a:t>06/10/2022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D82D6C1-AC37-4264-A043-FCDE732BD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0052A5A-603C-467B-BEE8-8C6E8F069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08BE2-A94E-4E2F-9E64-28C1BCDA2E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891971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F4D911-B77C-4B19-B83B-0D976AB47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6038683-3A46-44A8-80A2-309286535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DFBB8-994A-44FF-A080-4259DC8403AA}" type="datetimeFigureOut">
              <a:rPr lang="fr-FR" smtClean="0"/>
              <a:t>06/10/2022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454EABB-067A-43D1-8D2A-B93B0E004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00A905C-C11E-4058-9CEC-5EA2EF3AE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08BE2-A94E-4E2F-9E64-28C1BCDA2E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8816507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A3238A1-C31C-431E-9666-352A9BB54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DFBB8-994A-44FF-A080-4259DC8403AA}" type="datetimeFigureOut">
              <a:rPr lang="fr-FR" smtClean="0"/>
              <a:t>06/10/2022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82458F2-343C-461B-A278-92055FA92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8158411-061E-4DC5-BE33-373620CA1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08BE2-A94E-4E2F-9E64-28C1BCDA2E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3215920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4C3B2F-59CE-409E-B046-22E790295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40B48EC-735E-4559-8E93-3BDD25527F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15C1B2A-A918-457A-8757-94F95685BE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215B521-49CF-4EFC-B2BB-A461708EA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DFBB8-994A-44FF-A080-4259DC8403AA}" type="datetimeFigureOut">
              <a:rPr lang="fr-FR" smtClean="0"/>
              <a:t>06/10/2022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B94764E-582A-4C86-B178-813855091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56003E0-3F4F-49C5-9D55-3F01CD2FD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08BE2-A94E-4E2F-9E64-28C1BCDA2E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9107774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891F4B-3293-4D74-A84E-D5A1D2F41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BF683AB-782A-4620-BC67-F20DD7B9EF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F5A26E6-83D6-420B-B33C-751A6DB8D0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58C4354-8509-4458-8E3C-B02EDF385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DFBB8-994A-44FF-A080-4259DC8403AA}" type="datetimeFigureOut">
              <a:rPr lang="fr-FR" smtClean="0"/>
              <a:t>06/10/2022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099424F-645D-4D39-AE25-767EF4104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04A6CB1-8B05-4E42-89F5-DEEAA758E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08BE2-A94E-4E2F-9E64-28C1BCDA2E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1435262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28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92B9881-032D-4DBF-B613-3D06736F7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362B3A4-B644-4D05-85DE-EA501B56A7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D6C6CF0-970E-442F-B512-CCE4247D59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EDFBB8-994A-44FF-A080-4259DC8403AA}" type="datetimeFigureOut">
              <a:rPr lang="fr-FR" smtClean="0"/>
              <a:t>06/10/2022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2F087B4-A394-45FE-B1B4-09C8D63FA7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109BC87-C5D7-4A46-B154-33F42F86D2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A08BE2-A94E-4E2F-9E64-28C1BCDA2E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2807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nature.com/articles/26475" TargetMode="External"/><Relationship Id="rId3" Type="http://schemas.openxmlformats.org/officeDocument/2006/relationships/image" Target="../media/image3.png"/><Relationship Id="rId7" Type="http://schemas.openxmlformats.org/officeDocument/2006/relationships/hyperlink" Target="https://www.pnas.org/content/111/40/14332.shor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jpe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11" Type="http://schemas.openxmlformats.org/officeDocument/2006/relationships/hyperlink" Target="https://iopscience.iop.org/article/10.1088/1741-2560/6/3/035001/meta" TargetMode="External"/><Relationship Id="rId5" Type="http://schemas.openxmlformats.org/officeDocument/2006/relationships/image" Target="../media/image4.jpeg"/><Relationship Id="rId10" Type="http://schemas.openxmlformats.org/officeDocument/2006/relationships/hyperlink" Target="https://www.nature.com/articles/26475" TargetMode="External"/><Relationship Id="rId4" Type="http://schemas.openxmlformats.org/officeDocument/2006/relationships/image" Target="../media/image7.png"/><Relationship Id="rId9" Type="http://schemas.openxmlformats.org/officeDocument/2006/relationships/hyperlink" Target="https://www.pnas.org/content/111/40/14332.short" TargetMode="Externa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786BE6D-5199-41DE-91FB-30AF402D7D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6478" y="441825"/>
            <a:ext cx="10246894" cy="2900518"/>
          </a:xfrm>
        </p:spPr>
        <p:txBody>
          <a:bodyPr>
            <a:normAutofit/>
          </a:bodyPr>
          <a:lstStyle/>
          <a:p>
            <a:r>
              <a:rPr lang="fr-FR" sz="4400" b="1">
                <a:solidFill>
                  <a:srgbClr val="FFFFFF"/>
                </a:solidFill>
                <a:cs typeface="Calibri Light"/>
              </a:rPr>
              <a:t>Shape perception via high-</a:t>
            </a:r>
            <a:r>
              <a:rPr lang="fr-FR" sz="4400" b="1" err="1">
                <a:solidFill>
                  <a:srgbClr val="FFFFFF"/>
                </a:solidFill>
                <a:cs typeface="Calibri Light"/>
              </a:rPr>
              <a:t>channel</a:t>
            </a:r>
            <a:r>
              <a:rPr lang="fr-FR" sz="4400" b="1">
                <a:solidFill>
                  <a:srgbClr val="FFFFFF"/>
                </a:solidFill>
                <a:cs typeface="Calibri Light"/>
              </a:rPr>
              <a:t>-count </a:t>
            </a:r>
            <a:r>
              <a:rPr lang="fr-FR" sz="4400" b="1" err="1">
                <a:solidFill>
                  <a:srgbClr val="FFFFFF"/>
                </a:solidFill>
                <a:cs typeface="Calibri Light"/>
              </a:rPr>
              <a:t>neuroprosthesis</a:t>
            </a:r>
            <a:r>
              <a:rPr lang="fr-FR" sz="4400" b="1">
                <a:solidFill>
                  <a:srgbClr val="FFFFFF"/>
                </a:solidFill>
                <a:cs typeface="Calibri Light"/>
              </a:rPr>
              <a:t> in </a:t>
            </a:r>
            <a:r>
              <a:rPr lang="fr-FR" sz="4400" b="1" err="1">
                <a:solidFill>
                  <a:srgbClr val="FFFFFF"/>
                </a:solidFill>
                <a:cs typeface="Calibri Light"/>
              </a:rPr>
              <a:t>monkey</a:t>
            </a:r>
            <a:r>
              <a:rPr lang="fr-FR" sz="4400" b="1">
                <a:solidFill>
                  <a:srgbClr val="FFFFFF"/>
                </a:solidFill>
                <a:cs typeface="Calibri Light"/>
              </a:rPr>
              <a:t> </a:t>
            </a:r>
            <a:r>
              <a:rPr lang="fr-FR" sz="4400" b="1" err="1">
                <a:solidFill>
                  <a:srgbClr val="FFFFFF"/>
                </a:solidFill>
                <a:cs typeface="Calibri Light"/>
              </a:rPr>
              <a:t>visual</a:t>
            </a:r>
            <a:r>
              <a:rPr lang="fr-FR" sz="4400" b="1">
                <a:solidFill>
                  <a:srgbClr val="FFFFFF"/>
                </a:solidFill>
                <a:cs typeface="Calibri Light"/>
              </a:rPr>
              <a:t> cortex</a:t>
            </a:r>
          </a:p>
          <a:p>
            <a:br>
              <a:rPr lang="en-US" sz="4200"/>
            </a:br>
            <a:endParaRPr lang="en-US" sz="4200">
              <a:solidFill>
                <a:srgbClr val="FFFFFF"/>
              </a:solidFill>
              <a:cs typeface="Calibri Light"/>
            </a:endParaRPr>
          </a:p>
        </p:txBody>
      </p:sp>
      <p:sp>
        <p:nvSpPr>
          <p:cNvPr id="6" name="Sous-titre 5">
            <a:extLst>
              <a:ext uri="{FF2B5EF4-FFF2-40B4-BE49-F238E27FC236}">
                <a16:creationId xmlns:a16="http://schemas.microsoft.com/office/drawing/2014/main" id="{FEBFEF0D-D55B-4A3F-9FCC-51C5D70874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210289"/>
            <a:ext cx="9144000" cy="11043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>
                <a:ea typeface="+mn-lt"/>
                <a:cs typeface="+mn-lt"/>
              </a:rPr>
              <a:t>Xing Chen, Feng Wang, Eduardo Fernandez, Pieter R. </a:t>
            </a:r>
            <a:r>
              <a:rPr lang="fr-FR" err="1">
                <a:ea typeface="+mn-lt"/>
                <a:cs typeface="+mn-lt"/>
              </a:rPr>
              <a:t>Roelfsema</a:t>
            </a:r>
            <a:endParaRPr lang="fr-FR" err="1"/>
          </a:p>
          <a:p>
            <a:r>
              <a:rPr lang="fr-FR" err="1">
                <a:ea typeface="+mn-lt"/>
                <a:cs typeface="+mn-lt"/>
              </a:rPr>
              <a:t>Published</a:t>
            </a:r>
            <a:r>
              <a:rPr lang="fr-FR">
                <a:ea typeface="+mn-lt"/>
                <a:cs typeface="+mn-lt"/>
              </a:rPr>
              <a:t> in </a:t>
            </a:r>
            <a:r>
              <a:rPr lang="fr-FR" i="1">
                <a:ea typeface="+mn-lt"/>
                <a:cs typeface="+mn-lt"/>
              </a:rPr>
              <a:t>Science</a:t>
            </a:r>
            <a:r>
              <a:rPr lang="fr-FR">
                <a:ea typeface="+mn-lt"/>
                <a:cs typeface="+mn-lt"/>
              </a:rPr>
              <a:t> in 2020</a:t>
            </a:r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6A246DE-ED20-49E4-877D-ECDD4DD9B0E1}"/>
              </a:ext>
            </a:extLst>
          </p:cNvPr>
          <p:cNvSpPr txBox="1"/>
          <p:nvPr/>
        </p:nvSpPr>
        <p:spPr>
          <a:xfrm>
            <a:off x="5602260" y="4104440"/>
            <a:ext cx="4664353" cy="4770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2500" dirty="0">
                <a:solidFill>
                  <a:schemeClr val="dk1"/>
                </a:solidFill>
                <a:latin typeface="Calibri Light"/>
                <a:cs typeface="Arial"/>
              </a:rPr>
              <a:t>Marion </a:t>
            </a:r>
            <a:r>
              <a:rPr lang="fr-FR" sz="2500" dirty="0" err="1">
                <a:solidFill>
                  <a:schemeClr val="dk1"/>
                </a:solidFill>
                <a:latin typeface="Calibri Light"/>
                <a:cs typeface="Arial"/>
              </a:rPr>
              <a:t>Pavaux</a:t>
            </a:r>
            <a:endParaRPr lang="fr-FR" sz="2500">
              <a:solidFill>
                <a:schemeClr val="dk1"/>
              </a:solidFill>
              <a:latin typeface="Calibri Light"/>
              <a:cs typeface="Calibri Light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0CC95AD-DAC8-4EED-A7E3-2AD130344596}"/>
              </a:ext>
            </a:extLst>
          </p:cNvPr>
          <p:cNvSpPr txBox="1"/>
          <p:nvPr/>
        </p:nvSpPr>
        <p:spPr>
          <a:xfrm>
            <a:off x="2961996" y="4096640"/>
            <a:ext cx="2302041" cy="4770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2500" dirty="0">
                <a:solidFill>
                  <a:schemeClr val="dk1"/>
                </a:solidFill>
                <a:latin typeface="Calibri Light"/>
                <a:cs typeface="Arial"/>
              </a:rPr>
              <a:t>Anaïs Halimi</a:t>
            </a:r>
          </a:p>
        </p:txBody>
      </p:sp>
      <p:pic>
        <p:nvPicPr>
          <p:cNvPr id="11" name="Image 11" descr="Une image contenant flèche&#10;&#10;Description générée automatiquement">
            <a:extLst>
              <a:ext uri="{FF2B5EF4-FFF2-40B4-BE49-F238E27FC236}">
                <a16:creationId xmlns:a16="http://schemas.microsoft.com/office/drawing/2014/main" id="{0E80F9C2-138C-44F0-9B3E-1376F1A029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355" r="-733" b="55589"/>
          <a:stretch/>
        </p:blipFill>
        <p:spPr>
          <a:xfrm>
            <a:off x="4368328" y="4722959"/>
            <a:ext cx="3464468" cy="2055385"/>
          </a:xfrm>
          <a:prstGeom prst="rect">
            <a:avLst/>
          </a:prstGeom>
        </p:spPr>
      </p:pic>
      <p:pic>
        <p:nvPicPr>
          <p:cNvPr id="13" name="Image 13">
            <a:extLst>
              <a:ext uri="{FF2B5EF4-FFF2-40B4-BE49-F238E27FC236}">
                <a16:creationId xmlns:a16="http://schemas.microsoft.com/office/drawing/2014/main" id="{66028984-63E0-4B00-8446-C2D39FB3E3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6917" y="-2959"/>
            <a:ext cx="1770646" cy="727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9368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E248CB-3BB9-49A4-BBB9-00C2B5442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94360"/>
          </a:xfrm>
          <a:solidFill>
            <a:srgbClr val="28886D"/>
          </a:solidFill>
        </p:spPr>
        <p:txBody>
          <a:bodyPr>
            <a:normAutofit fontScale="90000"/>
          </a:bodyPr>
          <a:lstStyle/>
          <a:p>
            <a:r>
              <a:rPr lang="fr-FR"/>
              <a:t>Method – Innovation  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B5564C4-D127-4B0B-88F1-4C61DB0FA5FC}"/>
              </a:ext>
            </a:extLst>
          </p:cNvPr>
          <p:cNvSpPr txBox="1"/>
          <p:nvPr/>
        </p:nvSpPr>
        <p:spPr>
          <a:xfrm>
            <a:off x="1042218" y="1222661"/>
            <a:ext cx="67252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/>
              <a:t>1024 </a:t>
            </a:r>
            <a:r>
              <a:rPr lang="fr-FR" sz="3200" err="1"/>
              <a:t>channel</a:t>
            </a:r>
            <a:r>
              <a:rPr lang="fr-FR" sz="3200"/>
              <a:t> </a:t>
            </a:r>
            <a:r>
              <a:rPr lang="fr-FR" sz="3200" err="1"/>
              <a:t>neuroprosthesis</a:t>
            </a:r>
            <a:r>
              <a:rPr lang="fr-FR" sz="3200"/>
              <a:t> ! 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F9A97E3-AAAA-4E6E-B16A-CAE142CAF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>
                <a:cs typeface="Calibri Light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6399383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E248CB-3BB9-49A4-BBB9-00C2B5442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94360"/>
          </a:xfrm>
          <a:solidFill>
            <a:srgbClr val="28886D"/>
          </a:solidFill>
        </p:spPr>
        <p:txBody>
          <a:bodyPr>
            <a:normAutofit fontScale="90000"/>
          </a:bodyPr>
          <a:lstStyle/>
          <a:p>
            <a:r>
              <a:rPr lang="fr-FR"/>
              <a:t>Method – Innovation  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B5564C4-D127-4B0B-88F1-4C61DB0FA5FC}"/>
              </a:ext>
            </a:extLst>
          </p:cNvPr>
          <p:cNvSpPr txBox="1"/>
          <p:nvPr/>
        </p:nvSpPr>
        <p:spPr>
          <a:xfrm>
            <a:off x="1042218" y="1222661"/>
            <a:ext cx="67252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/>
              <a:t>1024 </a:t>
            </a:r>
            <a:r>
              <a:rPr lang="fr-FR" sz="3200" err="1"/>
              <a:t>channel</a:t>
            </a:r>
            <a:r>
              <a:rPr lang="fr-FR" sz="3200"/>
              <a:t> </a:t>
            </a:r>
            <a:r>
              <a:rPr lang="fr-FR" sz="3200" err="1"/>
              <a:t>neuroprosthesis</a:t>
            </a:r>
            <a:r>
              <a:rPr lang="fr-FR" sz="3200"/>
              <a:t> ! 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46CB52E2-7690-4B80-B26A-2B8607D67128}"/>
              </a:ext>
            </a:extLst>
          </p:cNvPr>
          <p:cNvSpPr txBox="1"/>
          <p:nvPr/>
        </p:nvSpPr>
        <p:spPr>
          <a:xfrm>
            <a:off x="1823882" y="1819799"/>
            <a:ext cx="67252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i="1">
                <a:solidFill>
                  <a:schemeClr val="accent5"/>
                </a:solidFill>
              </a:rPr>
              <a:t>Why ? 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F0EA4BE8-BE71-4E88-A82D-50D31DCC4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>
                <a:cs typeface="Calibri Light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9840944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E248CB-3BB9-49A4-BBB9-00C2B5442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94360"/>
          </a:xfrm>
          <a:solidFill>
            <a:srgbClr val="28886D"/>
          </a:solidFill>
        </p:spPr>
        <p:txBody>
          <a:bodyPr>
            <a:normAutofit fontScale="90000"/>
          </a:bodyPr>
          <a:lstStyle/>
          <a:p>
            <a:r>
              <a:rPr lang="fr-FR"/>
              <a:t>Method – Innovation  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B5564C4-D127-4B0B-88F1-4C61DB0FA5FC}"/>
              </a:ext>
            </a:extLst>
          </p:cNvPr>
          <p:cNvSpPr txBox="1"/>
          <p:nvPr/>
        </p:nvSpPr>
        <p:spPr>
          <a:xfrm>
            <a:off x="1042218" y="1222661"/>
            <a:ext cx="67252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/>
              <a:t>1024 </a:t>
            </a:r>
            <a:r>
              <a:rPr lang="fr-FR" sz="3200" err="1"/>
              <a:t>channel</a:t>
            </a:r>
            <a:r>
              <a:rPr lang="fr-FR" sz="3200"/>
              <a:t> </a:t>
            </a:r>
            <a:r>
              <a:rPr lang="fr-FR" sz="3200" err="1"/>
              <a:t>neuroprosthesis</a:t>
            </a:r>
            <a:r>
              <a:rPr lang="fr-FR" sz="3200"/>
              <a:t> ! 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46CB52E2-7690-4B80-B26A-2B8607D67128}"/>
              </a:ext>
            </a:extLst>
          </p:cNvPr>
          <p:cNvSpPr txBox="1"/>
          <p:nvPr/>
        </p:nvSpPr>
        <p:spPr>
          <a:xfrm>
            <a:off x="1823882" y="1819799"/>
            <a:ext cx="67252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i="1" err="1">
                <a:solidFill>
                  <a:schemeClr val="accent5"/>
                </a:solidFill>
              </a:rPr>
              <a:t>Allows</a:t>
            </a:r>
            <a:r>
              <a:rPr lang="fr-FR" sz="2400" i="1">
                <a:solidFill>
                  <a:schemeClr val="accent5"/>
                </a:solidFill>
              </a:rPr>
              <a:t> better </a:t>
            </a:r>
            <a:r>
              <a:rPr lang="fr-FR" sz="2400" i="1" err="1">
                <a:solidFill>
                  <a:schemeClr val="accent5"/>
                </a:solidFill>
              </a:rPr>
              <a:t>resolution</a:t>
            </a:r>
            <a:r>
              <a:rPr lang="fr-FR" sz="2400" i="1">
                <a:solidFill>
                  <a:schemeClr val="accent5"/>
                </a:solidFill>
              </a:rPr>
              <a:t>… 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85CB1A2-21AC-4A39-8C81-BE0CAAB8622D}"/>
              </a:ext>
            </a:extLst>
          </p:cNvPr>
          <p:cNvSpPr txBox="1"/>
          <p:nvPr/>
        </p:nvSpPr>
        <p:spPr>
          <a:xfrm>
            <a:off x="1042218" y="2293827"/>
            <a:ext cx="67252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/>
              <a:t>Invasive </a:t>
            </a:r>
            <a:r>
              <a:rPr lang="fr-FR" sz="3200" err="1"/>
              <a:t>electrical</a:t>
            </a:r>
            <a:r>
              <a:rPr lang="fr-FR" sz="3200"/>
              <a:t> stimulation ! 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5FFDF90-D54B-4CB6-A064-DADDE0BFB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809485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E248CB-3BB9-49A4-BBB9-00C2B5442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94360"/>
          </a:xfrm>
          <a:solidFill>
            <a:srgbClr val="28886D"/>
          </a:solidFill>
        </p:spPr>
        <p:txBody>
          <a:bodyPr>
            <a:normAutofit fontScale="90000"/>
          </a:bodyPr>
          <a:lstStyle/>
          <a:p>
            <a:r>
              <a:rPr lang="fr-FR"/>
              <a:t>Method – Innovation  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B5564C4-D127-4B0B-88F1-4C61DB0FA5FC}"/>
              </a:ext>
            </a:extLst>
          </p:cNvPr>
          <p:cNvSpPr txBox="1"/>
          <p:nvPr/>
        </p:nvSpPr>
        <p:spPr>
          <a:xfrm>
            <a:off x="1042218" y="1222661"/>
            <a:ext cx="67252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/>
              <a:t>1024 </a:t>
            </a:r>
            <a:r>
              <a:rPr lang="fr-FR" sz="3200" err="1"/>
              <a:t>channel</a:t>
            </a:r>
            <a:r>
              <a:rPr lang="fr-FR" sz="3200"/>
              <a:t> </a:t>
            </a:r>
            <a:r>
              <a:rPr lang="fr-FR" sz="3200" err="1"/>
              <a:t>neuroprosthesis</a:t>
            </a:r>
            <a:r>
              <a:rPr lang="fr-FR" sz="3200"/>
              <a:t> ! 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46CB52E2-7690-4B80-B26A-2B8607D67128}"/>
              </a:ext>
            </a:extLst>
          </p:cNvPr>
          <p:cNvSpPr txBox="1"/>
          <p:nvPr/>
        </p:nvSpPr>
        <p:spPr>
          <a:xfrm>
            <a:off x="1823882" y="1819799"/>
            <a:ext cx="67252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i="1" err="1">
                <a:solidFill>
                  <a:schemeClr val="accent5"/>
                </a:solidFill>
              </a:rPr>
              <a:t>Allows</a:t>
            </a:r>
            <a:r>
              <a:rPr lang="fr-FR" sz="2400" i="1">
                <a:solidFill>
                  <a:schemeClr val="accent5"/>
                </a:solidFill>
              </a:rPr>
              <a:t> better </a:t>
            </a:r>
            <a:r>
              <a:rPr lang="fr-FR" sz="2400" i="1" err="1">
                <a:solidFill>
                  <a:schemeClr val="accent5"/>
                </a:solidFill>
              </a:rPr>
              <a:t>resolution</a:t>
            </a:r>
            <a:r>
              <a:rPr lang="fr-FR" sz="2400" i="1">
                <a:solidFill>
                  <a:schemeClr val="accent5"/>
                </a:solidFill>
              </a:rPr>
              <a:t>… 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85CB1A2-21AC-4A39-8C81-BE0CAAB8622D}"/>
              </a:ext>
            </a:extLst>
          </p:cNvPr>
          <p:cNvSpPr txBox="1"/>
          <p:nvPr/>
        </p:nvSpPr>
        <p:spPr>
          <a:xfrm>
            <a:off x="1042218" y="2293827"/>
            <a:ext cx="67252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/>
              <a:t>Invasive </a:t>
            </a:r>
            <a:r>
              <a:rPr lang="fr-FR" sz="3200" err="1"/>
              <a:t>electrical</a:t>
            </a:r>
            <a:r>
              <a:rPr lang="fr-FR" sz="3200"/>
              <a:t> stimulation ! 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12B140A-2302-49DA-B4A4-FD17F070C608}"/>
              </a:ext>
            </a:extLst>
          </p:cNvPr>
          <p:cNvSpPr txBox="1"/>
          <p:nvPr/>
        </p:nvSpPr>
        <p:spPr>
          <a:xfrm>
            <a:off x="1823882" y="2878602"/>
            <a:ext cx="67252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i="1">
                <a:solidFill>
                  <a:schemeClr val="accent5"/>
                </a:solidFill>
              </a:rPr>
              <a:t>Why ? 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DA31628-DF92-463A-A2E5-F63FFBF89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>
                <a:cs typeface="Calibri Light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0624926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E248CB-3BB9-49A4-BBB9-00C2B5442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94360"/>
          </a:xfrm>
          <a:solidFill>
            <a:srgbClr val="28886D"/>
          </a:solidFill>
        </p:spPr>
        <p:txBody>
          <a:bodyPr>
            <a:normAutofit fontScale="90000"/>
          </a:bodyPr>
          <a:lstStyle/>
          <a:p>
            <a:r>
              <a:rPr lang="fr-FR"/>
              <a:t>Method – Electrodes </a:t>
            </a:r>
            <a:r>
              <a:rPr lang="fr-FR" err="1"/>
              <a:t>implementation</a:t>
            </a:r>
            <a:r>
              <a:rPr lang="fr-FR"/>
              <a:t>  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6E6CAF7-160A-49D5-924B-FB3DAA0242E2}"/>
              </a:ext>
            </a:extLst>
          </p:cNvPr>
          <p:cNvSpPr txBox="1"/>
          <p:nvPr/>
        </p:nvSpPr>
        <p:spPr>
          <a:xfrm>
            <a:off x="1042218" y="1222661"/>
            <a:ext cx="67252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/>
              <a:t>1024 </a:t>
            </a:r>
            <a:r>
              <a:rPr lang="fr-FR" sz="3200" err="1"/>
              <a:t>channel</a:t>
            </a:r>
            <a:r>
              <a:rPr lang="fr-FR" sz="3200"/>
              <a:t> </a:t>
            </a:r>
            <a:r>
              <a:rPr lang="fr-FR" sz="3200" err="1"/>
              <a:t>neuroprosthesis</a:t>
            </a:r>
            <a:r>
              <a:rPr lang="fr-FR" sz="3200"/>
              <a:t> ! 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F31A868-3FF9-4E01-9DE7-7786887C762A}"/>
              </a:ext>
            </a:extLst>
          </p:cNvPr>
          <p:cNvSpPr txBox="1"/>
          <p:nvPr/>
        </p:nvSpPr>
        <p:spPr>
          <a:xfrm>
            <a:off x="1823882" y="1819799"/>
            <a:ext cx="67252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i="1" err="1">
                <a:solidFill>
                  <a:schemeClr val="accent5"/>
                </a:solidFill>
              </a:rPr>
              <a:t>Allows</a:t>
            </a:r>
            <a:r>
              <a:rPr lang="fr-FR" sz="2400" i="1">
                <a:solidFill>
                  <a:schemeClr val="accent5"/>
                </a:solidFill>
              </a:rPr>
              <a:t> better </a:t>
            </a:r>
            <a:r>
              <a:rPr lang="fr-FR" sz="2400" i="1" err="1">
                <a:solidFill>
                  <a:schemeClr val="accent5"/>
                </a:solidFill>
              </a:rPr>
              <a:t>resolution</a:t>
            </a:r>
            <a:r>
              <a:rPr lang="fr-FR" sz="2400" i="1">
                <a:solidFill>
                  <a:schemeClr val="accent5"/>
                </a:solidFill>
              </a:rPr>
              <a:t>… 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81A89A6-DEE3-43A6-B7F7-58CFE7E57103}"/>
              </a:ext>
            </a:extLst>
          </p:cNvPr>
          <p:cNvSpPr txBox="1"/>
          <p:nvPr/>
        </p:nvSpPr>
        <p:spPr>
          <a:xfrm>
            <a:off x="1042218" y="2293827"/>
            <a:ext cx="67252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/>
              <a:t>Invasive </a:t>
            </a:r>
            <a:r>
              <a:rPr lang="fr-FR" sz="3200" err="1"/>
              <a:t>electrical</a:t>
            </a:r>
            <a:r>
              <a:rPr lang="fr-FR" sz="3200"/>
              <a:t> stimulation ! 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E6107B5-A1EE-4B2C-A0C9-7D6730A79550}"/>
              </a:ext>
            </a:extLst>
          </p:cNvPr>
          <p:cNvSpPr txBox="1"/>
          <p:nvPr/>
        </p:nvSpPr>
        <p:spPr>
          <a:xfrm>
            <a:off x="1823882" y="2878602"/>
            <a:ext cx="67252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i="1" err="1">
                <a:solidFill>
                  <a:schemeClr val="accent5"/>
                </a:solidFill>
              </a:rPr>
              <a:t>Lower</a:t>
            </a:r>
            <a:r>
              <a:rPr lang="fr-FR" sz="2400" i="1">
                <a:solidFill>
                  <a:schemeClr val="accent5"/>
                </a:solidFill>
              </a:rPr>
              <a:t> </a:t>
            </a:r>
            <a:r>
              <a:rPr lang="fr-FR" sz="2400" i="1" err="1">
                <a:solidFill>
                  <a:schemeClr val="accent5"/>
                </a:solidFill>
              </a:rPr>
              <a:t>currents</a:t>
            </a:r>
            <a:r>
              <a:rPr lang="fr-FR" sz="2400" i="1">
                <a:solidFill>
                  <a:schemeClr val="accent5"/>
                </a:solidFill>
              </a:rPr>
              <a:t>… </a:t>
            </a:r>
          </a:p>
        </p:txBody>
      </p:sp>
      <p:pic>
        <p:nvPicPr>
          <p:cNvPr id="10" name="Google Shape;124;p21">
            <a:extLst>
              <a:ext uri="{FF2B5EF4-FFF2-40B4-BE49-F238E27FC236}">
                <a16:creationId xmlns:a16="http://schemas.microsoft.com/office/drawing/2014/main" id="{0CE1AB5E-00BC-442A-84F8-BCCEEE767CD1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422" y="3420761"/>
            <a:ext cx="7593424" cy="2844232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22;p21">
            <a:extLst>
              <a:ext uri="{FF2B5EF4-FFF2-40B4-BE49-F238E27FC236}">
                <a16:creationId xmlns:a16="http://schemas.microsoft.com/office/drawing/2014/main" id="{D7636AF0-B2E5-4451-96C6-5015C052AF4C}"/>
              </a:ext>
            </a:extLst>
          </p:cNvPr>
          <p:cNvSpPr txBox="1">
            <a:spLocks/>
          </p:cNvSpPr>
          <p:nvPr/>
        </p:nvSpPr>
        <p:spPr>
          <a:xfrm>
            <a:off x="466576" y="6264215"/>
            <a:ext cx="9127378" cy="594801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400" b="1">
                <a:solidFill>
                  <a:schemeClr val="dk1"/>
                </a:solidFill>
              </a:rPr>
              <a:t>Fig. 1 : </a:t>
            </a:r>
            <a:r>
              <a:rPr lang="en-US" sz="1400">
                <a:solidFill>
                  <a:schemeClr val="dk1"/>
                </a:solidFill>
              </a:rPr>
              <a:t>Locations of arrays in areas V1 and V4 in left hemisphere of monkey L. Higher-magnification view of array locations. </a:t>
            </a:r>
          </a:p>
        </p:txBody>
      </p:sp>
      <p:sp>
        <p:nvSpPr>
          <p:cNvPr id="14" name="Google Shape;142;p23">
            <a:extLst>
              <a:ext uri="{FF2B5EF4-FFF2-40B4-BE49-F238E27FC236}">
                <a16:creationId xmlns:a16="http://schemas.microsoft.com/office/drawing/2014/main" id="{D491B630-2DC1-4108-BC6F-2E833F4227B2}"/>
              </a:ext>
            </a:extLst>
          </p:cNvPr>
          <p:cNvSpPr txBox="1"/>
          <p:nvPr/>
        </p:nvSpPr>
        <p:spPr>
          <a:xfrm>
            <a:off x="8421020" y="3726636"/>
            <a:ext cx="3415380" cy="8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b="1">
                <a:solidFill>
                  <a:schemeClr val="dk1"/>
                </a:solidFill>
              </a:rPr>
              <a:t>V1</a:t>
            </a:r>
            <a:r>
              <a:rPr lang="fr-FR" sz="2000">
                <a:solidFill>
                  <a:schemeClr val="dk1"/>
                </a:solidFill>
              </a:rPr>
              <a:t> : 14 </a:t>
            </a:r>
            <a:r>
              <a:rPr lang="fr-FR" sz="2000" err="1">
                <a:solidFill>
                  <a:schemeClr val="dk1"/>
                </a:solidFill>
              </a:rPr>
              <a:t>arrays</a:t>
            </a:r>
            <a:r>
              <a:rPr lang="fr-FR" sz="2000">
                <a:solidFill>
                  <a:schemeClr val="dk1"/>
                </a:solidFill>
              </a:rPr>
              <a:t> of 64 </a:t>
            </a:r>
            <a:r>
              <a:rPr lang="fr-FR" sz="2000" err="1">
                <a:solidFill>
                  <a:schemeClr val="dk1"/>
                </a:solidFill>
              </a:rPr>
              <a:t>electrodes</a:t>
            </a:r>
            <a:endParaRPr lang="fr-FR" sz="2000">
              <a:solidFill>
                <a:schemeClr val="dk1"/>
              </a:solidFill>
              <a:cs typeface="Calibri Light"/>
            </a:endParaRPr>
          </a:p>
          <a:p>
            <a:r>
              <a:rPr lang="fr-FR" sz="2000" b="1">
                <a:solidFill>
                  <a:schemeClr val="dk1"/>
                </a:solidFill>
              </a:rPr>
              <a:t>V4</a:t>
            </a:r>
            <a:r>
              <a:rPr lang="fr-FR" sz="2000">
                <a:solidFill>
                  <a:schemeClr val="dk1"/>
                </a:solidFill>
              </a:rPr>
              <a:t> : 2 </a:t>
            </a:r>
            <a:r>
              <a:rPr lang="fr-FR" sz="2000" err="1">
                <a:solidFill>
                  <a:schemeClr val="dk1"/>
                </a:solidFill>
              </a:rPr>
              <a:t>arrays</a:t>
            </a:r>
            <a:r>
              <a:rPr lang="fr-FR" sz="2000">
                <a:solidFill>
                  <a:schemeClr val="dk1"/>
                </a:solidFill>
              </a:rPr>
              <a:t> of 64 </a:t>
            </a:r>
            <a:r>
              <a:rPr lang="fr-FR" sz="2000" err="1">
                <a:solidFill>
                  <a:schemeClr val="dk1"/>
                </a:solidFill>
              </a:rPr>
              <a:t>electrodes</a:t>
            </a:r>
            <a:r>
              <a:rPr lang="fr-FR" sz="2000">
                <a:solidFill>
                  <a:schemeClr val="dk1"/>
                </a:solidFill>
              </a:rPr>
              <a:t> 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1794FF1-20FA-4E3B-93CA-2B27DD90A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>
                <a:cs typeface="Calibri Light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1934795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E248CB-3BB9-49A4-BBB9-00C2B5442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94360"/>
          </a:xfrm>
          <a:solidFill>
            <a:srgbClr val="28886D"/>
          </a:solidFill>
        </p:spPr>
        <p:txBody>
          <a:bodyPr>
            <a:normAutofit fontScale="90000"/>
          </a:bodyPr>
          <a:lstStyle/>
          <a:p>
            <a:r>
              <a:rPr lang="fr-FR"/>
              <a:t>Method – Electrodes </a:t>
            </a:r>
            <a:r>
              <a:rPr lang="fr-FR" err="1"/>
              <a:t>implementation</a:t>
            </a:r>
            <a:r>
              <a:rPr lang="fr-FR"/>
              <a:t>  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6E6CAF7-160A-49D5-924B-FB3DAA0242E2}"/>
              </a:ext>
            </a:extLst>
          </p:cNvPr>
          <p:cNvSpPr txBox="1"/>
          <p:nvPr/>
        </p:nvSpPr>
        <p:spPr>
          <a:xfrm>
            <a:off x="1042218" y="1222661"/>
            <a:ext cx="67252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/>
              <a:t>1024 </a:t>
            </a:r>
            <a:r>
              <a:rPr lang="fr-FR" sz="3200" err="1"/>
              <a:t>channel</a:t>
            </a:r>
            <a:r>
              <a:rPr lang="fr-FR" sz="3200"/>
              <a:t> </a:t>
            </a:r>
            <a:r>
              <a:rPr lang="fr-FR" sz="3200" err="1"/>
              <a:t>neuroprosthesis</a:t>
            </a:r>
            <a:r>
              <a:rPr lang="fr-FR" sz="3200"/>
              <a:t> ! 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F31A868-3FF9-4E01-9DE7-7786887C762A}"/>
              </a:ext>
            </a:extLst>
          </p:cNvPr>
          <p:cNvSpPr txBox="1"/>
          <p:nvPr/>
        </p:nvSpPr>
        <p:spPr>
          <a:xfrm>
            <a:off x="1823882" y="1819799"/>
            <a:ext cx="6725266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 sz="2400" i="1" dirty="0" err="1">
                <a:solidFill>
                  <a:schemeClr val="accent5"/>
                </a:solidFill>
                <a:ea typeface="+mn-lt"/>
                <a:cs typeface="+mn-lt"/>
              </a:rPr>
              <a:t>Allows</a:t>
            </a:r>
            <a:r>
              <a:rPr lang="fr-FR" sz="2400" i="1" dirty="0">
                <a:solidFill>
                  <a:schemeClr val="accent5"/>
                </a:solidFill>
                <a:ea typeface="+mn-lt"/>
                <a:cs typeface="+mn-lt"/>
              </a:rPr>
              <a:t> </a:t>
            </a:r>
            <a:r>
              <a:rPr lang="fr-FR" sz="2400" i="1" dirty="0" err="1">
                <a:solidFill>
                  <a:schemeClr val="accent5"/>
                </a:solidFill>
                <a:ea typeface="+mn-lt"/>
                <a:cs typeface="+mn-lt"/>
              </a:rPr>
              <a:t>better</a:t>
            </a:r>
            <a:r>
              <a:rPr lang="fr-FR" sz="2400" i="1" dirty="0">
                <a:solidFill>
                  <a:schemeClr val="accent5"/>
                </a:solidFill>
                <a:ea typeface="+mn-lt"/>
                <a:cs typeface="+mn-lt"/>
              </a:rPr>
              <a:t> </a:t>
            </a:r>
            <a:r>
              <a:rPr lang="fr-FR" sz="2400" i="1" dirty="0" err="1">
                <a:solidFill>
                  <a:schemeClr val="accent5"/>
                </a:solidFill>
                <a:ea typeface="+mn-lt"/>
                <a:cs typeface="+mn-lt"/>
              </a:rPr>
              <a:t>resolution</a:t>
            </a:r>
            <a:r>
              <a:rPr lang="fr-FR" sz="2400" i="1" dirty="0">
                <a:solidFill>
                  <a:schemeClr val="accent5"/>
                </a:solidFill>
                <a:ea typeface="+mn-lt"/>
                <a:cs typeface="+mn-lt"/>
              </a:rPr>
              <a:t>…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81A89A6-DEE3-43A6-B7F7-58CFE7E57103}"/>
              </a:ext>
            </a:extLst>
          </p:cNvPr>
          <p:cNvSpPr txBox="1"/>
          <p:nvPr/>
        </p:nvSpPr>
        <p:spPr>
          <a:xfrm>
            <a:off x="1042218" y="2293827"/>
            <a:ext cx="67252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/>
              <a:t>Invasive </a:t>
            </a:r>
            <a:r>
              <a:rPr lang="fr-FR" sz="3200" err="1"/>
              <a:t>electrical</a:t>
            </a:r>
            <a:r>
              <a:rPr lang="fr-FR" sz="3200"/>
              <a:t> stimulation ! 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E6107B5-A1EE-4B2C-A0C9-7D6730A79550}"/>
              </a:ext>
            </a:extLst>
          </p:cNvPr>
          <p:cNvSpPr txBox="1"/>
          <p:nvPr/>
        </p:nvSpPr>
        <p:spPr>
          <a:xfrm>
            <a:off x="1823882" y="2878602"/>
            <a:ext cx="6725266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 sz="2400" i="1" dirty="0" err="1">
                <a:solidFill>
                  <a:schemeClr val="accent5"/>
                </a:solidFill>
                <a:ea typeface="+mn-lt"/>
                <a:cs typeface="+mn-lt"/>
              </a:rPr>
              <a:t>Lower</a:t>
            </a:r>
            <a:r>
              <a:rPr lang="fr-FR" sz="2400" i="1" dirty="0">
                <a:solidFill>
                  <a:schemeClr val="accent5"/>
                </a:solidFill>
                <a:ea typeface="+mn-lt"/>
                <a:cs typeface="+mn-lt"/>
              </a:rPr>
              <a:t> </a:t>
            </a:r>
            <a:r>
              <a:rPr lang="fr-FR" sz="2400" i="1" dirty="0" err="1">
                <a:solidFill>
                  <a:schemeClr val="accent5"/>
                </a:solidFill>
                <a:ea typeface="+mn-lt"/>
                <a:cs typeface="+mn-lt"/>
              </a:rPr>
              <a:t>currents</a:t>
            </a:r>
            <a:r>
              <a:rPr lang="fr-FR" sz="2400" i="1" dirty="0">
                <a:solidFill>
                  <a:schemeClr val="accent5"/>
                </a:solidFill>
                <a:ea typeface="+mn-lt"/>
                <a:cs typeface="+mn-lt"/>
              </a:rPr>
              <a:t>… </a:t>
            </a:r>
            <a:endParaRPr lang="fr-FR" sz="2400" dirty="0">
              <a:solidFill>
                <a:schemeClr val="accent5"/>
              </a:solidFill>
              <a:ea typeface="+mn-lt"/>
              <a:cs typeface="+mn-lt"/>
            </a:endParaRPr>
          </a:p>
          <a:p>
            <a:endParaRPr lang="fr-FR" sz="2400" i="1" dirty="0">
              <a:solidFill>
                <a:schemeClr val="accent5"/>
              </a:solidFill>
              <a:cs typeface="Calibri Light"/>
            </a:endParaRPr>
          </a:p>
        </p:txBody>
      </p:sp>
      <p:pic>
        <p:nvPicPr>
          <p:cNvPr id="12" name="Google Shape;133;p22">
            <a:extLst>
              <a:ext uri="{FF2B5EF4-FFF2-40B4-BE49-F238E27FC236}">
                <a16:creationId xmlns:a16="http://schemas.microsoft.com/office/drawing/2014/main" id="{08B17EDB-11AE-4417-8BED-7006D0C0F3A0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49148" y="3425847"/>
            <a:ext cx="3364120" cy="269965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1;p22">
            <a:extLst>
              <a:ext uri="{FF2B5EF4-FFF2-40B4-BE49-F238E27FC236}">
                <a16:creationId xmlns:a16="http://schemas.microsoft.com/office/drawing/2014/main" id="{80B846BF-7185-4AB4-97CA-40EA0DC906D2}"/>
              </a:ext>
            </a:extLst>
          </p:cNvPr>
          <p:cNvSpPr txBox="1">
            <a:spLocks/>
          </p:cNvSpPr>
          <p:nvPr/>
        </p:nvSpPr>
        <p:spPr>
          <a:xfrm>
            <a:off x="8675121" y="6214083"/>
            <a:ext cx="3097779" cy="685601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400" b="1">
                <a:solidFill>
                  <a:schemeClr val="dk1"/>
                </a:solidFill>
              </a:rPr>
              <a:t>Fig. 2: </a:t>
            </a:r>
            <a:r>
              <a:rPr lang="en-US" sz="1400">
                <a:solidFill>
                  <a:schemeClr val="dk1"/>
                </a:solidFill>
              </a:rPr>
              <a:t>Schematic showing recording from V4 during V1 </a:t>
            </a:r>
            <a:r>
              <a:rPr lang="en-US" sz="1400" err="1">
                <a:solidFill>
                  <a:schemeClr val="dk1"/>
                </a:solidFill>
              </a:rPr>
              <a:t>microstimulation</a:t>
            </a:r>
            <a:r>
              <a:rPr lang="en-US" sz="1400">
                <a:solidFill>
                  <a:schemeClr val="dk1"/>
                </a:solidFill>
              </a:rPr>
              <a:t>  </a:t>
            </a:r>
            <a:endParaRPr lang="en-US" sz="1000">
              <a:solidFill>
                <a:schemeClr val="dk1"/>
              </a:solidFill>
            </a:endParaRPr>
          </a:p>
        </p:txBody>
      </p:sp>
      <p:pic>
        <p:nvPicPr>
          <p:cNvPr id="4" name="Google Shape;124;p21" descr="Une image contenant texte&#10;&#10;Description générée automatiquement">
            <a:extLst>
              <a:ext uri="{FF2B5EF4-FFF2-40B4-BE49-F238E27FC236}">
                <a16:creationId xmlns:a16="http://schemas.microsoft.com/office/drawing/2014/main" id="{8B911BF6-D5F4-40C8-BF8B-BF987D888360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6133" y="3510998"/>
            <a:ext cx="7112161" cy="261362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22;p21">
            <a:extLst>
              <a:ext uri="{FF2B5EF4-FFF2-40B4-BE49-F238E27FC236}">
                <a16:creationId xmlns:a16="http://schemas.microsoft.com/office/drawing/2014/main" id="{6BD4D68D-CBE9-4B98-80E0-8827E4456BF3}"/>
              </a:ext>
            </a:extLst>
          </p:cNvPr>
          <p:cNvSpPr txBox="1">
            <a:spLocks/>
          </p:cNvSpPr>
          <p:nvPr/>
        </p:nvSpPr>
        <p:spPr>
          <a:xfrm>
            <a:off x="466576" y="6264215"/>
            <a:ext cx="7112089" cy="594801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400" b="1">
                <a:solidFill>
                  <a:schemeClr val="dk1"/>
                </a:solidFill>
              </a:rPr>
              <a:t>Fig. 1: </a:t>
            </a:r>
            <a:r>
              <a:rPr lang="en-US" sz="1400">
                <a:solidFill>
                  <a:schemeClr val="dk1"/>
                </a:solidFill>
              </a:rPr>
              <a:t>Locations of arrays in areas V1 and V4 in left hemisphere of monkey L. Higher-magnification view of array locations. </a:t>
            </a:r>
          </a:p>
        </p:txBody>
      </p:sp>
      <p:sp>
        <p:nvSpPr>
          <p:cNvPr id="14" name="Espace réservé du numéro de diapositive 13">
            <a:extLst>
              <a:ext uri="{FF2B5EF4-FFF2-40B4-BE49-F238E27FC236}">
                <a16:creationId xmlns:a16="http://schemas.microsoft.com/office/drawing/2014/main" id="{8628F852-3E9A-43EB-9A28-EF0B06767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0194" y="6487319"/>
            <a:ext cx="2743200" cy="365125"/>
          </a:xfrm>
        </p:spPr>
        <p:txBody>
          <a:bodyPr/>
          <a:lstStyle/>
          <a:p>
            <a:r>
              <a:rPr lang="fr-FR" dirty="0">
                <a:cs typeface="Calibri Light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0654828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E248CB-3BB9-49A4-BBB9-00C2B5442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94360"/>
          </a:xfrm>
          <a:solidFill>
            <a:srgbClr val="28886D"/>
          </a:solidFill>
        </p:spPr>
        <p:txBody>
          <a:bodyPr>
            <a:normAutofit fontScale="90000"/>
          </a:bodyPr>
          <a:lstStyle/>
          <a:p>
            <a:r>
              <a:rPr lang="fr-FR"/>
              <a:t>Method – Electrodes </a:t>
            </a:r>
            <a:r>
              <a:rPr lang="fr-FR" err="1"/>
              <a:t>Implementation</a:t>
            </a:r>
            <a:r>
              <a:rPr lang="fr-FR"/>
              <a:t> </a:t>
            </a:r>
          </a:p>
        </p:txBody>
      </p:sp>
      <p:pic>
        <p:nvPicPr>
          <p:cNvPr id="10" name="Google Shape;139;p23">
            <a:extLst>
              <a:ext uri="{FF2B5EF4-FFF2-40B4-BE49-F238E27FC236}">
                <a16:creationId xmlns:a16="http://schemas.microsoft.com/office/drawing/2014/main" id="{52EF5FDA-534E-4E48-BE60-92F760E5689E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1579" y="1163188"/>
            <a:ext cx="5873446" cy="319160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41;p23">
            <a:extLst>
              <a:ext uri="{FF2B5EF4-FFF2-40B4-BE49-F238E27FC236}">
                <a16:creationId xmlns:a16="http://schemas.microsoft.com/office/drawing/2014/main" id="{64C53F0B-999F-4050-84A9-A88C51886DB2}"/>
              </a:ext>
            </a:extLst>
          </p:cNvPr>
          <p:cNvSpPr txBox="1">
            <a:spLocks/>
          </p:cNvSpPr>
          <p:nvPr/>
        </p:nvSpPr>
        <p:spPr>
          <a:xfrm>
            <a:off x="5841317" y="4356939"/>
            <a:ext cx="6271800" cy="496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400" b="1">
                <a:solidFill>
                  <a:schemeClr val="dk1"/>
                </a:solidFill>
              </a:rPr>
              <a:t>Fig. 3: </a:t>
            </a:r>
            <a:r>
              <a:rPr lang="en-US" sz="1400">
                <a:solidFill>
                  <a:schemeClr val="dk1"/>
                </a:solidFill>
              </a:rPr>
              <a:t>Customized 1024-channel cranial pedestal with 16 Utah arrays and surgery.</a:t>
            </a:r>
          </a:p>
        </p:txBody>
      </p:sp>
      <p:sp>
        <p:nvSpPr>
          <p:cNvPr id="3" name="Flèche : droite 2">
            <a:extLst>
              <a:ext uri="{FF2B5EF4-FFF2-40B4-BE49-F238E27FC236}">
                <a16:creationId xmlns:a16="http://schemas.microsoft.com/office/drawing/2014/main" id="{79088C98-B27F-4DF2-BE81-54A618E55AAA}"/>
              </a:ext>
            </a:extLst>
          </p:cNvPr>
          <p:cNvSpPr/>
          <p:nvPr/>
        </p:nvSpPr>
        <p:spPr>
          <a:xfrm>
            <a:off x="4663765" y="3161617"/>
            <a:ext cx="677333" cy="391583"/>
          </a:xfrm>
          <a:prstGeom prst="rightArrow">
            <a:avLst/>
          </a:prstGeom>
          <a:solidFill>
            <a:srgbClr val="2E9A7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5">
            <a:extLst>
              <a:ext uri="{FF2B5EF4-FFF2-40B4-BE49-F238E27FC236}">
                <a16:creationId xmlns:a16="http://schemas.microsoft.com/office/drawing/2014/main" id="{E6E759D7-1869-4722-AFC2-97D78D9AF0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4663" y="2413659"/>
            <a:ext cx="2743199" cy="1850207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07682E9B-4A94-4D62-8BC8-EC24192A7654}"/>
              </a:ext>
            </a:extLst>
          </p:cNvPr>
          <p:cNvSpPr txBox="1"/>
          <p:nvPr/>
        </p:nvSpPr>
        <p:spPr>
          <a:xfrm>
            <a:off x="1736558" y="4523874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400"/>
              <a:t>Utah </a:t>
            </a:r>
            <a:r>
              <a:rPr lang="fr-FR" sz="2400" err="1"/>
              <a:t>Array</a:t>
            </a:r>
            <a:endParaRPr lang="fr-FR" sz="2400" err="1">
              <a:cs typeface="Calibri Light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92FD2D4-6971-4728-A814-7F67B4B15170}"/>
              </a:ext>
            </a:extLst>
          </p:cNvPr>
          <p:cNvSpPr txBox="1"/>
          <p:nvPr/>
        </p:nvSpPr>
        <p:spPr>
          <a:xfrm>
            <a:off x="4666749" y="3553828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400"/>
              <a:t>x 16</a:t>
            </a:r>
            <a:endParaRPr lang="fr-FR" sz="2400">
              <a:cs typeface="Calibri Light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7EBF23E-7B4F-49BA-8603-FA7BC3E0F128}"/>
              </a:ext>
            </a:extLst>
          </p:cNvPr>
          <p:cNvSpPr txBox="1"/>
          <p:nvPr/>
        </p:nvSpPr>
        <p:spPr>
          <a:xfrm>
            <a:off x="9446794" y="4844715"/>
            <a:ext cx="274320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400" err="1">
                <a:cs typeface="Calibri Light"/>
              </a:rPr>
              <a:t>Intracortical</a:t>
            </a:r>
            <a:endParaRPr lang="fr-FR" sz="2400">
              <a:cs typeface="Calibri Light"/>
            </a:endParaRPr>
          </a:p>
          <a:p>
            <a:r>
              <a:rPr lang="fr-FR" sz="2400" err="1">
                <a:cs typeface="Calibri Light"/>
              </a:rPr>
              <a:t>Left</a:t>
            </a:r>
            <a:r>
              <a:rPr lang="fr-FR" sz="2400">
                <a:cs typeface="Calibri Light"/>
              </a:rPr>
              <a:t> V1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6100B5A-E83F-4CCC-AEDA-CB024C6E8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>
                <a:cs typeface="Calibri Light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1543949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E248CB-3BB9-49A4-BBB9-00C2B5442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94360"/>
          </a:xfrm>
          <a:solidFill>
            <a:srgbClr val="28886D"/>
          </a:solidFill>
        </p:spPr>
        <p:txBody>
          <a:bodyPr>
            <a:normAutofit fontScale="90000"/>
          </a:bodyPr>
          <a:lstStyle/>
          <a:p>
            <a:r>
              <a:rPr lang="fr-FR" dirty="0"/>
              <a:t>Method – Computation</a:t>
            </a:r>
          </a:p>
        </p:txBody>
      </p:sp>
      <p:pic>
        <p:nvPicPr>
          <p:cNvPr id="3" name="Image 3">
            <a:extLst>
              <a:ext uri="{FF2B5EF4-FFF2-40B4-BE49-F238E27FC236}">
                <a16:creationId xmlns:a16="http://schemas.microsoft.com/office/drawing/2014/main" id="{4BF7902D-0EF3-4EB8-9FED-2896420B86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6425" y="2480511"/>
            <a:ext cx="7098507" cy="2390775"/>
          </a:xfrm>
          <a:prstGeom prst="rect">
            <a:avLst/>
          </a:prstGeom>
        </p:spPr>
      </p:pic>
      <p:pic>
        <p:nvPicPr>
          <p:cNvPr id="5" name="Image 5">
            <a:extLst>
              <a:ext uri="{FF2B5EF4-FFF2-40B4-BE49-F238E27FC236}">
                <a16:creationId xmlns:a16="http://schemas.microsoft.com/office/drawing/2014/main" id="{0E6EB781-91D2-437D-B5A9-9F512899E4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56" y="2065580"/>
            <a:ext cx="3802856" cy="3441216"/>
          </a:xfrm>
          <a:prstGeom prst="rect">
            <a:avLst/>
          </a:prstGeom>
        </p:spPr>
      </p:pic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E4230D6D-2F77-46F1-ABE6-F355204E4ED0}"/>
              </a:ext>
            </a:extLst>
          </p:cNvPr>
          <p:cNvCxnSpPr/>
          <p:nvPr/>
        </p:nvCxnSpPr>
        <p:spPr>
          <a:xfrm>
            <a:off x="4221956" y="1400174"/>
            <a:ext cx="11907" cy="4762499"/>
          </a:xfrm>
          <a:prstGeom prst="straightConnector1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AC466438-095D-4D7C-9F6E-B393C2B410C2}"/>
              </a:ext>
            </a:extLst>
          </p:cNvPr>
          <p:cNvCxnSpPr>
            <a:cxnSpLocks/>
          </p:cNvCxnSpPr>
          <p:nvPr/>
        </p:nvCxnSpPr>
        <p:spPr>
          <a:xfrm>
            <a:off x="4352924" y="1400174"/>
            <a:ext cx="11907" cy="4762499"/>
          </a:xfrm>
          <a:prstGeom prst="straightConnector1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Google Shape;141;p23">
            <a:extLst>
              <a:ext uri="{FF2B5EF4-FFF2-40B4-BE49-F238E27FC236}">
                <a16:creationId xmlns:a16="http://schemas.microsoft.com/office/drawing/2014/main" id="{978298CD-55F2-4311-8143-DE5C17EAA01E}"/>
              </a:ext>
            </a:extLst>
          </p:cNvPr>
          <p:cNvSpPr txBox="1">
            <a:spLocks/>
          </p:cNvSpPr>
          <p:nvPr/>
        </p:nvSpPr>
        <p:spPr>
          <a:xfrm>
            <a:off x="5099370" y="4958518"/>
            <a:ext cx="6271800" cy="496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400" b="1">
                <a:solidFill>
                  <a:schemeClr val="dk1"/>
                </a:solidFill>
              </a:rPr>
              <a:t>Fig. 4: </a:t>
            </a:r>
            <a:r>
              <a:rPr lang="en-US" sz="1400">
                <a:solidFill>
                  <a:schemeClr val="dk1"/>
                </a:solidFill>
              </a:rPr>
              <a:t>Matlab files of the article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BAEF2A43-1719-41C7-9399-55D530C7A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>
                <a:cs typeface="Calibri Light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9836507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B653E06A-822F-4EEF-A1E4-8160CE478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55751"/>
            <a:ext cx="10515600" cy="3742531"/>
          </a:xfrm>
        </p:spPr>
        <p:txBody>
          <a:bodyPr>
            <a:noAutofit/>
          </a:bodyPr>
          <a:lstStyle/>
          <a:p>
            <a:pPr algn="ctr"/>
            <a:r>
              <a:rPr lang="fr-FR" sz="9600" u="sng" dirty="0">
                <a:cs typeface="Calibri Light"/>
              </a:rPr>
              <a:t>EXPERIMENT</a:t>
            </a:r>
            <a:br>
              <a:rPr lang="fr-FR" sz="9600" u="sng" dirty="0">
                <a:cs typeface="Calibri Light"/>
              </a:rPr>
            </a:br>
            <a:r>
              <a:rPr lang="fr-FR" sz="6000" i="1" dirty="0">
                <a:cs typeface="Calibri Light"/>
              </a:rPr>
              <a:t>TRAINING</a:t>
            </a:r>
          </a:p>
        </p:txBody>
      </p:sp>
    </p:spTree>
    <p:extLst>
      <p:ext uri="{BB962C8B-B14F-4D97-AF65-F5344CB8AC3E}">
        <p14:creationId xmlns:p14="http://schemas.microsoft.com/office/powerpoint/2010/main" val="27126031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E248CB-3BB9-49A4-BBB9-00C2B5442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94360"/>
          </a:xfrm>
          <a:solidFill>
            <a:srgbClr val="28886D"/>
          </a:solidFill>
        </p:spPr>
        <p:txBody>
          <a:bodyPr>
            <a:normAutofit fontScale="90000"/>
          </a:bodyPr>
          <a:lstStyle/>
          <a:p>
            <a:r>
              <a:rPr lang="fr-FR" err="1"/>
              <a:t>Experiment</a:t>
            </a:r>
            <a:r>
              <a:rPr lang="fr-FR"/>
              <a:t> – Training   </a:t>
            </a:r>
          </a:p>
        </p:txBody>
      </p:sp>
      <p:pic>
        <p:nvPicPr>
          <p:cNvPr id="1026" name="Picture 2" descr="Monkey Icon | Noto Emoji Animals Nature Iconset | Google">
            <a:extLst>
              <a:ext uri="{FF2B5EF4-FFF2-40B4-BE49-F238E27FC236}">
                <a16:creationId xmlns:a16="http://schemas.microsoft.com/office/drawing/2014/main" id="{C9B2B116-074E-46BF-B5F4-98D9C3C70C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2794" y="3086362"/>
            <a:ext cx="3429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Banana Icon | Noto Emoji Food Drink Iconset | Google">
            <a:extLst>
              <a:ext uri="{FF2B5EF4-FFF2-40B4-BE49-F238E27FC236}">
                <a16:creationId xmlns:a16="http://schemas.microsoft.com/office/drawing/2014/main" id="{CD58E1EE-9DD2-47FE-92E6-040A6B7E9E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6945" y="5009755"/>
            <a:ext cx="1505607" cy="1505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Projector Screen Tool Svg Png Icon Free Download (#18216 ...">
            <a:extLst>
              <a:ext uri="{FF2B5EF4-FFF2-40B4-BE49-F238E27FC236}">
                <a16:creationId xmlns:a16="http://schemas.microsoft.com/office/drawing/2014/main" id="{50B2E318-6811-4CA2-9791-CCF0FB92E4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165" y="914401"/>
            <a:ext cx="4049867" cy="4530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alphabet icon png 20 free Cliparts | Download images on ...">
            <a:extLst>
              <a:ext uri="{FF2B5EF4-FFF2-40B4-BE49-F238E27FC236}">
                <a16:creationId xmlns:a16="http://schemas.microsoft.com/office/drawing/2014/main" id="{D067D3A2-65CC-4AE3-B847-1A42656EBA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8560" y="2449422"/>
            <a:ext cx="1297653" cy="1219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blur circle PSD PSD Free Download | Templates &amp;amp; Mockups">
            <a:extLst>
              <a:ext uri="{FF2B5EF4-FFF2-40B4-BE49-F238E27FC236}">
                <a16:creationId xmlns:a16="http://schemas.microsoft.com/office/drawing/2014/main" id="{B428C0AF-A3A3-4400-B9F0-9C609762A0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6604" y="1723515"/>
            <a:ext cx="669506" cy="600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6" descr="blur circle PSD PSD Free Download | Templates &amp;amp; Mockups">
            <a:extLst>
              <a:ext uri="{FF2B5EF4-FFF2-40B4-BE49-F238E27FC236}">
                <a16:creationId xmlns:a16="http://schemas.microsoft.com/office/drawing/2014/main" id="{4446A3C1-A48A-4B02-A209-2548E4E1FD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2815" y="1852655"/>
            <a:ext cx="381729" cy="342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6" descr="blur circle PSD PSD Free Download | Templates &amp;amp; Mockups">
            <a:extLst>
              <a:ext uri="{FF2B5EF4-FFF2-40B4-BE49-F238E27FC236}">
                <a16:creationId xmlns:a16="http://schemas.microsoft.com/office/drawing/2014/main" id="{745E33C4-A9B3-4985-98CD-B03508B250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2755" y="1852655"/>
            <a:ext cx="381729" cy="342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6" descr="blur circle PSD PSD Free Download | Templates &amp;amp; Mockups">
            <a:extLst>
              <a:ext uri="{FF2B5EF4-FFF2-40B4-BE49-F238E27FC236}">
                <a16:creationId xmlns:a16="http://schemas.microsoft.com/office/drawing/2014/main" id="{B1C088E9-7A50-4120-A336-C2658DDEC9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4484" y="1852655"/>
            <a:ext cx="381729" cy="342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6" descr="blur circle PSD PSD Free Download | Templates &amp;amp; Mockups">
            <a:extLst>
              <a:ext uri="{FF2B5EF4-FFF2-40B4-BE49-F238E27FC236}">
                <a16:creationId xmlns:a16="http://schemas.microsoft.com/office/drawing/2014/main" id="{CCB2C1B8-7BBD-43A7-990E-87DAAFDC46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4381" y="2561310"/>
            <a:ext cx="381729" cy="342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6" descr="blur circle PSD PSD Free Download | Templates &amp;amp; Mockups">
            <a:extLst>
              <a:ext uri="{FF2B5EF4-FFF2-40B4-BE49-F238E27FC236}">
                <a16:creationId xmlns:a16="http://schemas.microsoft.com/office/drawing/2014/main" id="{83ACEA37-40F9-4A1A-899F-D9AF409583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4381" y="2962210"/>
            <a:ext cx="381729" cy="342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6" descr="blur circle PSD PSD Free Download | Templates &amp;amp; Mockups">
            <a:extLst>
              <a:ext uri="{FF2B5EF4-FFF2-40B4-BE49-F238E27FC236}">
                <a16:creationId xmlns:a16="http://schemas.microsoft.com/office/drawing/2014/main" id="{45323827-2FE2-4EFC-8FD4-47B50A018B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8219" y="3365405"/>
            <a:ext cx="381729" cy="342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68E9467-6A93-4C3E-B3A4-42C035939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>
                <a:cs typeface="Calibri Light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4027263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B653E06A-822F-4EEF-A1E4-8160CE478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55751"/>
            <a:ext cx="10515600" cy="3742531"/>
          </a:xfrm>
        </p:spPr>
        <p:txBody>
          <a:bodyPr>
            <a:noAutofit/>
          </a:bodyPr>
          <a:lstStyle/>
          <a:p>
            <a:pPr algn="ctr"/>
            <a:r>
              <a:rPr lang="fr-FR" sz="9600" u="sng" dirty="0">
                <a:cs typeface="Calibri Light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4963897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E248CB-3BB9-49A4-BBB9-00C2B5442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94360"/>
          </a:xfrm>
          <a:solidFill>
            <a:srgbClr val="28886D"/>
          </a:solidFill>
        </p:spPr>
        <p:txBody>
          <a:bodyPr>
            <a:normAutofit fontScale="90000"/>
          </a:bodyPr>
          <a:lstStyle/>
          <a:p>
            <a:r>
              <a:rPr lang="fr-FR" dirty="0" err="1"/>
              <a:t>Experiment</a:t>
            </a:r>
            <a:r>
              <a:rPr lang="fr-FR" dirty="0"/>
              <a:t> – Training</a:t>
            </a:r>
          </a:p>
        </p:txBody>
      </p:sp>
      <p:pic>
        <p:nvPicPr>
          <p:cNvPr id="13" name="Image 6" descr="Une image contenant texte, équipement électronique, jack&#10;&#10;Description générée automatiquement">
            <a:extLst>
              <a:ext uri="{FF2B5EF4-FFF2-40B4-BE49-F238E27FC236}">
                <a16:creationId xmlns:a16="http://schemas.microsoft.com/office/drawing/2014/main" id="{01F86AD6-0F6F-41BA-97A9-6E92504DDC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695" y="1252847"/>
            <a:ext cx="5108895" cy="3952772"/>
          </a:xfrm>
          <a:prstGeom prst="rect">
            <a:avLst/>
          </a:prstGeom>
        </p:spPr>
      </p:pic>
      <p:sp>
        <p:nvSpPr>
          <p:cNvPr id="15" name="Google Shape;122;p21">
            <a:extLst>
              <a:ext uri="{FF2B5EF4-FFF2-40B4-BE49-F238E27FC236}">
                <a16:creationId xmlns:a16="http://schemas.microsoft.com/office/drawing/2014/main" id="{75237AF1-14D3-4A36-B4F2-6FA143D735E1}"/>
              </a:ext>
            </a:extLst>
          </p:cNvPr>
          <p:cNvSpPr txBox="1">
            <a:spLocks/>
          </p:cNvSpPr>
          <p:nvPr/>
        </p:nvSpPr>
        <p:spPr>
          <a:xfrm>
            <a:off x="1204821" y="5268319"/>
            <a:ext cx="4031234" cy="1024235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400" b="1">
                <a:solidFill>
                  <a:schemeClr val="dk1"/>
                </a:solidFill>
              </a:rPr>
              <a:t>Fig. 5 : </a:t>
            </a:r>
            <a:r>
              <a:rPr lang="en-US" sz="1400">
                <a:ea typeface="+mn-lt"/>
                <a:cs typeface="+mn-lt"/>
              </a:rPr>
              <a:t>The yellow circle represents a phosphene; the arrow represents an eye movement to the artificially induced perception. </a:t>
            </a:r>
            <a:endParaRPr lang="en-US" sz="1000">
              <a:solidFill>
                <a:schemeClr val="dk1"/>
              </a:solidFill>
              <a:ea typeface="+mn-lt"/>
              <a:cs typeface="+mn-lt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B12CC21A-A65E-48E2-9217-A03780606EA0}"/>
              </a:ext>
            </a:extLst>
          </p:cNvPr>
          <p:cNvSpPr txBox="1"/>
          <p:nvPr/>
        </p:nvSpPr>
        <p:spPr>
          <a:xfrm>
            <a:off x="6819900" y="2783681"/>
            <a:ext cx="274320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Task : </a:t>
            </a:r>
            <a:r>
              <a:rPr lang="en-US" dirty="0">
                <a:ea typeface="+mn-lt"/>
                <a:cs typeface="+mn-lt"/>
              </a:rPr>
              <a:t>To make eye movements to visually presented dots on a computer monitor</a:t>
            </a:r>
            <a:r>
              <a:rPr lang="en-US" dirty="0"/>
              <a:t>.</a:t>
            </a:r>
          </a:p>
        </p:txBody>
      </p:sp>
      <p:sp>
        <p:nvSpPr>
          <p:cNvPr id="17" name="Espace réservé du numéro de diapositive 16">
            <a:extLst>
              <a:ext uri="{FF2B5EF4-FFF2-40B4-BE49-F238E27FC236}">
                <a16:creationId xmlns:a16="http://schemas.microsoft.com/office/drawing/2014/main" id="{9669BCCE-6F91-4948-A8F3-18AC71FC5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>
                <a:cs typeface="Calibri Light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9595118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E248CB-3BB9-49A4-BBB9-00C2B5442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94360"/>
          </a:xfrm>
          <a:solidFill>
            <a:srgbClr val="28886D"/>
          </a:solidFill>
        </p:spPr>
        <p:txBody>
          <a:bodyPr>
            <a:normAutofit fontScale="90000"/>
          </a:bodyPr>
          <a:lstStyle/>
          <a:p>
            <a:r>
              <a:rPr lang="fr-FR" dirty="0" err="1"/>
              <a:t>Experiment</a:t>
            </a:r>
            <a:r>
              <a:rPr lang="fr-FR" dirty="0"/>
              <a:t> – Training</a:t>
            </a:r>
          </a:p>
        </p:txBody>
      </p:sp>
      <p:pic>
        <p:nvPicPr>
          <p:cNvPr id="4" name="Image 4" descr="Une image contenant texte, équipement électronique, jack&#10;&#10;Description générée automatiquement">
            <a:extLst>
              <a:ext uri="{FF2B5EF4-FFF2-40B4-BE49-F238E27FC236}">
                <a16:creationId xmlns:a16="http://schemas.microsoft.com/office/drawing/2014/main" id="{A66E9D1D-E9E7-4772-888D-8D56811D48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3619" y="1318910"/>
            <a:ext cx="5013346" cy="3704612"/>
          </a:xfrm>
          <a:prstGeom prst="rect">
            <a:avLst/>
          </a:prstGeom>
        </p:spPr>
      </p:pic>
      <p:pic>
        <p:nvPicPr>
          <p:cNvPr id="6" name="Image 6" descr="Une image contenant texte, équipement électronique, jack&#10;&#10;Description générée automatiquement">
            <a:extLst>
              <a:ext uri="{FF2B5EF4-FFF2-40B4-BE49-F238E27FC236}">
                <a16:creationId xmlns:a16="http://schemas.microsoft.com/office/drawing/2014/main" id="{AF315D20-A148-42A8-9E38-755416DA52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695" y="1252847"/>
            <a:ext cx="5108895" cy="3952772"/>
          </a:xfrm>
          <a:prstGeom prst="rect">
            <a:avLst/>
          </a:prstGeom>
        </p:spPr>
      </p:pic>
      <p:sp>
        <p:nvSpPr>
          <p:cNvPr id="8" name="Google Shape;122;p21">
            <a:extLst>
              <a:ext uri="{FF2B5EF4-FFF2-40B4-BE49-F238E27FC236}">
                <a16:creationId xmlns:a16="http://schemas.microsoft.com/office/drawing/2014/main" id="{12AA57D0-CDAE-4A87-A23A-611C45FDD491}"/>
              </a:ext>
            </a:extLst>
          </p:cNvPr>
          <p:cNvSpPr txBox="1">
            <a:spLocks/>
          </p:cNvSpPr>
          <p:nvPr/>
        </p:nvSpPr>
        <p:spPr>
          <a:xfrm>
            <a:off x="1204821" y="5268319"/>
            <a:ext cx="4031234" cy="1024235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400" b="1">
                <a:solidFill>
                  <a:schemeClr val="dk1"/>
                </a:solidFill>
              </a:rPr>
              <a:t>Fig. 5 : </a:t>
            </a:r>
            <a:r>
              <a:rPr lang="en-US" sz="1400">
                <a:ea typeface="+mn-lt"/>
                <a:cs typeface="+mn-lt"/>
              </a:rPr>
              <a:t>The yellow circle represents a phosphene; the arrow represents an eye movement to the artificially induced perception. </a:t>
            </a:r>
            <a:endParaRPr lang="en-US" sz="1000" dirty="0">
              <a:solidFill>
                <a:schemeClr val="dk1"/>
              </a:solidFill>
              <a:ea typeface="+mn-lt"/>
              <a:cs typeface="+mn-lt"/>
            </a:endParaRPr>
          </a:p>
        </p:txBody>
      </p:sp>
      <p:sp>
        <p:nvSpPr>
          <p:cNvPr id="9" name="Google Shape;122;p21">
            <a:extLst>
              <a:ext uri="{FF2B5EF4-FFF2-40B4-BE49-F238E27FC236}">
                <a16:creationId xmlns:a16="http://schemas.microsoft.com/office/drawing/2014/main" id="{E9D59684-F1FA-41F8-9AAE-A36BD248DEB1}"/>
              </a:ext>
            </a:extLst>
          </p:cNvPr>
          <p:cNvSpPr txBox="1">
            <a:spLocks/>
          </p:cNvSpPr>
          <p:nvPr/>
        </p:nvSpPr>
        <p:spPr>
          <a:xfrm>
            <a:off x="6604428" y="5127950"/>
            <a:ext cx="5422116" cy="833736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400" b="1">
                <a:solidFill>
                  <a:schemeClr val="dk1"/>
                </a:solidFill>
              </a:rPr>
              <a:t>Fig. 6 : </a:t>
            </a:r>
            <a:r>
              <a:rPr lang="en-US" sz="1400">
                <a:ea typeface="+mn-lt"/>
                <a:cs typeface="+mn-lt"/>
              </a:rPr>
              <a:t>Two-phosphene orientation discrimination task. The monkey reported with an eye movement whether two phosphenes (or visually presented dots) were oriented horizontally or vertically 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492D9D0-F9B6-423F-9255-E24DBAFAA311}"/>
              </a:ext>
            </a:extLst>
          </p:cNvPr>
          <p:cNvSpPr txBox="1"/>
          <p:nvPr/>
        </p:nvSpPr>
        <p:spPr>
          <a:xfrm>
            <a:off x="6593681" y="6081712"/>
            <a:ext cx="392191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 err="1"/>
              <a:t>Task</a:t>
            </a:r>
            <a:r>
              <a:rPr lang="fr-FR" dirty="0"/>
              <a:t> : </a:t>
            </a:r>
            <a:r>
              <a:rPr lang="fr-FR" dirty="0">
                <a:ea typeface="+mn-lt"/>
                <a:cs typeface="+mn-lt"/>
              </a:rPr>
              <a:t>Report the spatial </a:t>
            </a:r>
            <a:r>
              <a:rPr lang="fr-FR" dirty="0" err="1">
                <a:ea typeface="+mn-lt"/>
                <a:cs typeface="+mn-lt"/>
              </a:rPr>
              <a:t>alignment</a:t>
            </a:r>
            <a:r>
              <a:rPr lang="fr-FR" dirty="0">
                <a:ea typeface="+mn-lt"/>
                <a:cs typeface="+mn-lt"/>
              </a:rPr>
              <a:t> of </a:t>
            </a:r>
            <a:r>
              <a:rPr lang="fr-FR" dirty="0" err="1">
                <a:ea typeface="+mn-lt"/>
                <a:cs typeface="+mn-lt"/>
              </a:rPr>
              <a:t>two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phosphenes</a:t>
            </a:r>
            <a:r>
              <a:rPr lang="fr-FR" dirty="0">
                <a:ea typeface="+mn-lt"/>
                <a:cs typeface="+mn-lt"/>
              </a:rPr>
              <a:t>.</a:t>
            </a:r>
            <a:endParaRPr lang="fr-FR" dirty="0" err="1">
              <a:cs typeface="Calibri Light"/>
            </a:endParaRPr>
          </a:p>
        </p:txBody>
      </p:sp>
      <p:sp>
        <p:nvSpPr>
          <p:cNvPr id="12" name="Espace réservé du numéro de diapositive 11">
            <a:extLst>
              <a:ext uri="{FF2B5EF4-FFF2-40B4-BE49-F238E27FC236}">
                <a16:creationId xmlns:a16="http://schemas.microsoft.com/office/drawing/2014/main" id="{9FA5D8A9-963F-4DDE-96AA-1A95E00E5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>
                <a:cs typeface="Calibri Light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8973538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E248CB-3BB9-49A4-BBB9-00C2B5442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94360"/>
          </a:xfrm>
          <a:solidFill>
            <a:srgbClr val="28886D"/>
          </a:solidFill>
        </p:spPr>
        <p:txBody>
          <a:bodyPr>
            <a:normAutofit fontScale="90000"/>
          </a:bodyPr>
          <a:lstStyle/>
          <a:p>
            <a:r>
              <a:rPr lang="fr-FR" dirty="0" err="1"/>
              <a:t>Experiment</a:t>
            </a:r>
            <a:r>
              <a:rPr lang="fr-FR" dirty="0"/>
              <a:t> – Training</a:t>
            </a:r>
          </a:p>
        </p:txBody>
      </p:sp>
      <p:pic>
        <p:nvPicPr>
          <p:cNvPr id="6" name="Image 6" descr="Une image contenant texte, équipement électronique, jack&#10;&#10;Description générée automatiquement">
            <a:extLst>
              <a:ext uri="{FF2B5EF4-FFF2-40B4-BE49-F238E27FC236}">
                <a16:creationId xmlns:a16="http://schemas.microsoft.com/office/drawing/2014/main" id="{AF315D20-A148-42A8-9E38-755416DA52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1312" y="743355"/>
            <a:ext cx="3524436" cy="2621742"/>
          </a:xfrm>
          <a:prstGeom prst="rect">
            <a:avLst/>
          </a:prstGeom>
        </p:spPr>
      </p:pic>
      <p:sp>
        <p:nvSpPr>
          <p:cNvPr id="8" name="Google Shape;122;p21">
            <a:extLst>
              <a:ext uri="{FF2B5EF4-FFF2-40B4-BE49-F238E27FC236}">
                <a16:creationId xmlns:a16="http://schemas.microsoft.com/office/drawing/2014/main" id="{12AA57D0-CDAE-4A87-A23A-611C45FDD491}"/>
              </a:ext>
            </a:extLst>
          </p:cNvPr>
          <p:cNvSpPr txBox="1">
            <a:spLocks/>
          </p:cNvSpPr>
          <p:nvPr/>
        </p:nvSpPr>
        <p:spPr>
          <a:xfrm>
            <a:off x="1607571" y="3367638"/>
            <a:ext cx="3640208" cy="57305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000" b="1" dirty="0">
                <a:solidFill>
                  <a:schemeClr val="dk1"/>
                </a:solidFill>
              </a:rPr>
              <a:t>Fig. </a:t>
            </a:r>
            <a:r>
              <a:rPr lang="en-US" sz="1000" b="1">
                <a:solidFill>
                  <a:schemeClr val="dk1"/>
                </a:solidFill>
              </a:rPr>
              <a:t>5:</a:t>
            </a:r>
            <a:r>
              <a:rPr lang="en-US" sz="1000" b="1" dirty="0">
                <a:solidFill>
                  <a:schemeClr val="dk1"/>
                </a:solidFill>
              </a:rPr>
              <a:t> </a:t>
            </a:r>
            <a:r>
              <a:rPr lang="en-US" sz="1000" dirty="0">
                <a:ea typeface="+mn-lt"/>
                <a:cs typeface="+mn-lt"/>
              </a:rPr>
              <a:t>The yellow circle represents a phosphene; the arrow represents an eye movement to the artificially induced perception.</a:t>
            </a:r>
            <a:r>
              <a:rPr lang="en-US" sz="1000">
                <a:ea typeface="+mn-lt"/>
                <a:cs typeface="+mn-lt"/>
              </a:rPr>
              <a:t> </a:t>
            </a:r>
            <a:endParaRPr lang="en-US" sz="1000" dirty="0">
              <a:solidFill>
                <a:schemeClr val="dk1"/>
              </a:solidFill>
              <a:ea typeface="+mn-lt"/>
              <a:cs typeface="+mn-lt"/>
            </a:endParaRPr>
          </a:p>
        </p:txBody>
      </p:sp>
      <p:sp>
        <p:nvSpPr>
          <p:cNvPr id="9" name="Google Shape;122;p21">
            <a:extLst>
              <a:ext uri="{FF2B5EF4-FFF2-40B4-BE49-F238E27FC236}">
                <a16:creationId xmlns:a16="http://schemas.microsoft.com/office/drawing/2014/main" id="{E9D59684-F1FA-41F8-9AAE-A36BD248DEB1}"/>
              </a:ext>
            </a:extLst>
          </p:cNvPr>
          <p:cNvSpPr txBox="1">
            <a:spLocks/>
          </p:cNvSpPr>
          <p:nvPr/>
        </p:nvSpPr>
        <p:spPr>
          <a:xfrm>
            <a:off x="6344670" y="3367638"/>
            <a:ext cx="5422116" cy="57305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000" b="1" dirty="0">
                <a:solidFill>
                  <a:schemeClr val="dk1"/>
                </a:solidFill>
              </a:rPr>
              <a:t>Fig. </a:t>
            </a:r>
            <a:r>
              <a:rPr lang="en-US" sz="1000" b="1">
                <a:solidFill>
                  <a:schemeClr val="dk1"/>
                </a:solidFill>
              </a:rPr>
              <a:t>6 </a:t>
            </a:r>
            <a:r>
              <a:rPr lang="en-US" sz="1000" b="1" dirty="0">
                <a:solidFill>
                  <a:schemeClr val="dk1"/>
                </a:solidFill>
              </a:rPr>
              <a:t>: </a:t>
            </a:r>
            <a:r>
              <a:rPr lang="en-US" sz="1000" dirty="0">
                <a:ea typeface="+mn-lt"/>
                <a:cs typeface="+mn-lt"/>
              </a:rPr>
              <a:t>Two-phosphene orientation discrimination task. The monkey reported with an eye movement whether two phosphenes (or visually presented dots) were oriented horizontally or vertically </a:t>
            </a:r>
          </a:p>
        </p:txBody>
      </p:sp>
      <p:sp>
        <p:nvSpPr>
          <p:cNvPr id="11" name="Google Shape;122;p21">
            <a:extLst>
              <a:ext uri="{FF2B5EF4-FFF2-40B4-BE49-F238E27FC236}">
                <a16:creationId xmlns:a16="http://schemas.microsoft.com/office/drawing/2014/main" id="{50E8015B-CAE5-4582-8ED2-0526F862E7E1}"/>
              </a:ext>
            </a:extLst>
          </p:cNvPr>
          <p:cNvSpPr txBox="1">
            <a:spLocks/>
          </p:cNvSpPr>
          <p:nvPr/>
        </p:nvSpPr>
        <p:spPr>
          <a:xfrm>
            <a:off x="1610244" y="6502995"/>
            <a:ext cx="7192300" cy="584775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000" b="1" dirty="0">
                <a:solidFill>
                  <a:schemeClr val="dk1"/>
                </a:solidFill>
              </a:rPr>
              <a:t>Fig. </a:t>
            </a:r>
            <a:r>
              <a:rPr lang="en-US" sz="1000" b="1">
                <a:solidFill>
                  <a:schemeClr val="dk1"/>
                </a:solidFill>
              </a:rPr>
              <a:t>7 </a:t>
            </a:r>
            <a:r>
              <a:rPr lang="en-US" sz="1000" b="1" dirty="0">
                <a:solidFill>
                  <a:schemeClr val="dk1"/>
                </a:solidFill>
              </a:rPr>
              <a:t>: </a:t>
            </a:r>
            <a:r>
              <a:rPr lang="en-US" sz="1000" dirty="0">
                <a:ea typeface="+mn-lt"/>
                <a:cs typeface="+mn-lt"/>
              </a:rPr>
              <a:t>Direction of-motion task </a:t>
            </a:r>
          </a:p>
        </p:txBody>
      </p:sp>
      <p:pic>
        <p:nvPicPr>
          <p:cNvPr id="7" name="Image 5" descr="Une image contenant équipement électronique, jack&#10;&#10;Description générée automatiquement">
            <a:extLst>
              <a:ext uri="{FF2B5EF4-FFF2-40B4-BE49-F238E27FC236}">
                <a16:creationId xmlns:a16="http://schemas.microsoft.com/office/drawing/2014/main" id="{85473D16-854B-4F14-85BE-38A26FAF389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187" t="-110" r="4483" b="110"/>
          <a:stretch/>
        </p:blipFill>
        <p:spPr>
          <a:xfrm>
            <a:off x="1610966" y="3753973"/>
            <a:ext cx="3524782" cy="2740072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37588AF6-2432-400E-96E6-BD6036D63776}"/>
              </a:ext>
            </a:extLst>
          </p:cNvPr>
          <p:cNvSpPr txBox="1"/>
          <p:nvPr/>
        </p:nvSpPr>
        <p:spPr>
          <a:xfrm>
            <a:off x="5224463" y="4795837"/>
            <a:ext cx="471963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 err="1"/>
              <a:t>Task</a:t>
            </a:r>
            <a:r>
              <a:rPr lang="fr-FR" dirty="0"/>
              <a:t> : </a:t>
            </a:r>
            <a:r>
              <a:rPr lang="fr-FR" dirty="0">
                <a:ea typeface="+mn-lt"/>
                <a:cs typeface="+mn-lt"/>
              </a:rPr>
              <a:t>Report the apparent motion direction of a </a:t>
            </a:r>
            <a:r>
              <a:rPr lang="fr-FR" dirty="0" err="1">
                <a:ea typeface="+mn-lt"/>
                <a:cs typeface="+mn-lt"/>
              </a:rPr>
              <a:t>sequence</a:t>
            </a:r>
            <a:r>
              <a:rPr lang="fr-FR" dirty="0">
                <a:ea typeface="+mn-lt"/>
                <a:cs typeface="+mn-lt"/>
              </a:rPr>
              <a:t> of </a:t>
            </a:r>
            <a:r>
              <a:rPr lang="fr-FR" dirty="0" err="1">
                <a:ea typeface="+mn-lt"/>
                <a:cs typeface="+mn-lt"/>
              </a:rPr>
              <a:t>visually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presented</a:t>
            </a:r>
            <a:r>
              <a:rPr lang="fr-FR" dirty="0">
                <a:ea typeface="+mn-lt"/>
                <a:cs typeface="+mn-lt"/>
              </a:rPr>
              <a:t> dots.</a:t>
            </a:r>
          </a:p>
        </p:txBody>
      </p:sp>
      <p:sp>
        <p:nvSpPr>
          <p:cNvPr id="13" name="Espace réservé du numéro de diapositive 12">
            <a:extLst>
              <a:ext uri="{FF2B5EF4-FFF2-40B4-BE49-F238E27FC236}">
                <a16:creationId xmlns:a16="http://schemas.microsoft.com/office/drawing/2014/main" id="{71D071AE-C493-4176-B63B-308CE0CAE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>
                <a:cs typeface="Calibri Light"/>
              </a:rPr>
              <a:t>10</a:t>
            </a:r>
          </a:p>
        </p:txBody>
      </p:sp>
      <p:pic>
        <p:nvPicPr>
          <p:cNvPr id="3" name="Image 4" descr="Une image contenant texte, équipement électronique, jack&#10;&#10;Description générée automatiquement">
            <a:extLst>
              <a:ext uri="{FF2B5EF4-FFF2-40B4-BE49-F238E27FC236}">
                <a16:creationId xmlns:a16="http://schemas.microsoft.com/office/drawing/2014/main" id="{5C7A1D07-1BF4-4201-AB00-4DE1874B93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3650" y="739235"/>
            <a:ext cx="3375818" cy="2624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8802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E248CB-3BB9-49A4-BBB9-00C2B5442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94360"/>
          </a:xfrm>
          <a:solidFill>
            <a:srgbClr val="28886D"/>
          </a:solidFill>
        </p:spPr>
        <p:txBody>
          <a:bodyPr>
            <a:normAutofit fontScale="90000"/>
          </a:bodyPr>
          <a:lstStyle/>
          <a:p>
            <a:r>
              <a:rPr lang="fr-FR" dirty="0" err="1"/>
              <a:t>Experiment</a:t>
            </a:r>
            <a:r>
              <a:rPr lang="fr-FR" dirty="0"/>
              <a:t> – Training</a:t>
            </a:r>
          </a:p>
        </p:txBody>
      </p:sp>
      <p:pic>
        <p:nvPicPr>
          <p:cNvPr id="3" name="Image 3" descr="Une image contenant jack, équipement électronique&#10;&#10;Description générée automatiquement">
            <a:extLst>
              <a:ext uri="{FF2B5EF4-FFF2-40B4-BE49-F238E27FC236}">
                <a16:creationId xmlns:a16="http://schemas.microsoft.com/office/drawing/2014/main" id="{6AA687B6-3591-43C6-9DBB-EACC2596F9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7435" y="3764193"/>
            <a:ext cx="3374231" cy="2735596"/>
          </a:xfrm>
          <a:prstGeom prst="rect">
            <a:avLst/>
          </a:prstGeom>
        </p:spPr>
      </p:pic>
      <p:pic>
        <p:nvPicPr>
          <p:cNvPr id="4" name="Image 4" descr="Une image contenant texte, équipement électronique, jack&#10;&#10;Description générée automatiquement">
            <a:extLst>
              <a:ext uri="{FF2B5EF4-FFF2-40B4-BE49-F238E27FC236}">
                <a16:creationId xmlns:a16="http://schemas.microsoft.com/office/drawing/2014/main" id="{A66E9D1D-E9E7-4772-888D-8D56811D48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3650" y="739235"/>
            <a:ext cx="3375818" cy="2624239"/>
          </a:xfrm>
          <a:prstGeom prst="rect">
            <a:avLst/>
          </a:prstGeom>
        </p:spPr>
      </p:pic>
      <p:pic>
        <p:nvPicPr>
          <p:cNvPr id="5" name="Image 5" descr="Une image contenant équipement électronique, jack&#10;&#10;Description générée automatiquement">
            <a:extLst>
              <a:ext uri="{FF2B5EF4-FFF2-40B4-BE49-F238E27FC236}">
                <a16:creationId xmlns:a16="http://schemas.microsoft.com/office/drawing/2014/main" id="{ED292C1C-1CC4-49D2-8FD2-BF509225FDC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187" t="-110" r="4483" b="110"/>
          <a:stretch/>
        </p:blipFill>
        <p:spPr>
          <a:xfrm>
            <a:off x="1610966" y="3753973"/>
            <a:ext cx="3524782" cy="2740072"/>
          </a:xfrm>
          <a:prstGeom prst="rect">
            <a:avLst/>
          </a:prstGeom>
        </p:spPr>
      </p:pic>
      <p:pic>
        <p:nvPicPr>
          <p:cNvPr id="6" name="Image 6" descr="Une image contenant texte, équipement électronique, jack&#10;&#10;Description générée automatiquement">
            <a:extLst>
              <a:ext uri="{FF2B5EF4-FFF2-40B4-BE49-F238E27FC236}">
                <a16:creationId xmlns:a16="http://schemas.microsoft.com/office/drawing/2014/main" id="{AF315D20-A148-42A8-9E38-755416DA52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11312" y="743355"/>
            <a:ext cx="3524435" cy="2621742"/>
          </a:xfrm>
          <a:prstGeom prst="rect">
            <a:avLst/>
          </a:prstGeom>
        </p:spPr>
      </p:pic>
      <p:sp>
        <p:nvSpPr>
          <p:cNvPr id="8" name="Google Shape;122;p21">
            <a:extLst>
              <a:ext uri="{FF2B5EF4-FFF2-40B4-BE49-F238E27FC236}">
                <a16:creationId xmlns:a16="http://schemas.microsoft.com/office/drawing/2014/main" id="{12AA57D0-CDAE-4A87-A23A-611C45FDD491}"/>
              </a:ext>
            </a:extLst>
          </p:cNvPr>
          <p:cNvSpPr txBox="1">
            <a:spLocks/>
          </p:cNvSpPr>
          <p:nvPr/>
        </p:nvSpPr>
        <p:spPr>
          <a:xfrm>
            <a:off x="1607571" y="3367638"/>
            <a:ext cx="3640208" cy="57305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000" b="1" dirty="0">
                <a:solidFill>
                  <a:schemeClr val="dk1"/>
                </a:solidFill>
              </a:rPr>
              <a:t>Fig. </a:t>
            </a:r>
            <a:r>
              <a:rPr lang="en-US" sz="1000" b="1">
                <a:solidFill>
                  <a:schemeClr val="dk1"/>
                </a:solidFill>
              </a:rPr>
              <a:t>5</a:t>
            </a:r>
            <a:r>
              <a:rPr lang="en-US" sz="1000" b="1" dirty="0">
                <a:solidFill>
                  <a:schemeClr val="dk1"/>
                </a:solidFill>
              </a:rPr>
              <a:t>: </a:t>
            </a:r>
            <a:r>
              <a:rPr lang="en-US" sz="1000" dirty="0">
                <a:ea typeface="+mn-lt"/>
                <a:cs typeface="+mn-lt"/>
              </a:rPr>
              <a:t>The yellow circle represents a phosphene; the arrow represents an eye movement to the artificially induced perception.</a:t>
            </a:r>
            <a:r>
              <a:rPr lang="en-US" sz="1000">
                <a:ea typeface="+mn-lt"/>
                <a:cs typeface="+mn-lt"/>
              </a:rPr>
              <a:t> </a:t>
            </a:r>
            <a:endParaRPr lang="en-US" sz="1000" dirty="0">
              <a:solidFill>
                <a:schemeClr val="dk1"/>
              </a:solidFill>
              <a:ea typeface="+mn-lt"/>
              <a:cs typeface="+mn-lt"/>
            </a:endParaRPr>
          </a:p>
        </p:txBody>
      </p:sp>
      <p:sp>
        <p:nvSpPr>
          <p:cNvPr id="9" name="Google Shape;122;p21">
            <a:extLst>
              <a:ext uri="{FF2B5EF4-FFF2-40B4-BE49-F238E27FC236}">
                <a16:creationId xmlns:a16="http://schemas.microsoft.com/office/drawing/2014/main" id="{E9D59684-F1FA-41F8-9AAE-A36BD248DEB1}"/>
              </a:ext>
            </a:extLst>
          </p:cNvPr>
          <p:cNvSpPr txBox="1">
            <a:spLocks/>
          </p:cNvSpPr>
          <p:nvPr/>
        </p:nvSpPr>
        <p:spPr>
          <a:xfrm>
            <a:off x="6344670" y="3367638"/>
            <a:ext cx="5422116" cy="57305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000" b="1" dirty="0">
                <a:solidFill>
                  <a:schemeClr val="dk1"/>
                </a:solidFill>
              </a:rPr>
              <a:t>Fig. </a:t>
            </a:r>
            <a:r>
              <a:rPr lang="en-US" sz="1000" b="1">
                <a:solidFill>
                  <a:schemeClr val="dk1"/>
                </a:solidFill>
              </a:rPr>
              <a:t>6 </a:t>
            </a:r>
            <a:r>
              <a:rPr lang="en-US" sz="1000" b="1" dirty="0">
                <a:solidFill>
                  <a:schemeClr val="dk1"/>
                </a:solidFill>
              </a:rPr>
              <a:t>:</a:t>
            </a:r>
            <a:r>
              <a:rPr lang="en-US" sz="1000" b="1">
                <a:solidFill>
                  <a:schemeClr val="dk1"/>
                </a:solidFill>
              </a:rPr>
              <a:t> </a:t>
            </a:r>
            <a:r>
              <a:rPr lang="en-US" sz="1000" dirty="0">
                <a:ea typeface="+mn-lt"/>
                <a:cs typeface="+mn-lt"/>
              </a:rPr>
              <a:t>Two-phosphene orientation discrimination task. The monkey reported with an eye movement whether two phosphenes (or visually presented dots) were oriented horizontally or vertically </a:t>
            </a:r>
          </a:p>
        </p:txBody>
      </p:sp>
      <p:sp>
        <p:nvSpPr>
          <p:cNvPr id="10" name="Google Shape;122;p21">
            <a:extLst>
              <a:ext uri="{FF2B5EF4-FFF2-40B4-BE49-F238E27FC236}">
                <a16:creationId xmlns:a16="http://schemas.microsoft.com/office/drawing/2014/main" id="{B85442E6-8C72-433C-B59F-472B371FBE94}"/>
              </a:ext>
            </a:extLst>
          </p:cNvPr>
          <p:cNvSpPr txBox="1">
            <a:spLocks/>
          </p:cNvSpPr>
          <p:nvPr/>
        </p:nvSpPr>
        <p:spPr>
          <a:xfrm>
            <a:off x="6343693" y="6492815"/>
            <a:ext cx="7192300" cy="584775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000" b="1" dirty="0">
                <a:solidFill>
                  <a:schemeClr val="dk1"/>
                </a:solidFill>
              </a:rPr>
              <a:t>Fig. </a:t>
            </a:r>
            <a:r>
              <a:rPr lang="en-US" sz="1000" b="1">
                <a:solidFill>
                  <a:schemeClr val="dk1"/>
                </a:solidFill>
              </a:rPr>
              <a:t>8</a:t>
            </a:r>
            <a:r>
              <a:rPr lang="en-US" sz="1000" b="1" dirty="0">
                <a:solidFill>
                  <a:schemeClr val="dk1"/>
                </a:solidFill>
              </a:rPr>
              <a:t>: </a:t>
            </a:r>
            <a:r>
              <a:rPr lang="en-US" sz="1000" dirty="0">
                <a:ea typeface="+mn-lt"/>
                <a:cs typeface="+mn-lt"/>
              </a:rPr>
              <a:t>The monkey reported letter identity with an eye movement. </a:t>
            </a:r>
          </a:p>
        </p:txBody>
      </p:sp>
      <p:sp>
        <p:nvSpPr>
          <p:cNvPr id="11" name="Google Shape;122;p21">
            <a:extLst>
              <a:ext uri="{FF2B5EF4-FFF2-40B4-BE49-F238E27FC236}">
                <a16:creationId xmlns:a16="http://schemas.microsoft.com/office/drawing/2014/main" id="{50E8015B-CAE5-4582-8ED2-0526F862E7E1}"/>
              </a:ext>
            </a:extLst>
          </p:cNvPr>
          <p:cNvSpPr txBox="1">
            <a:spLocks/>
          </p:cNvSpPr>
          <p:nvPr/>
        </p:nvSpPr>
        <p:spPr>
          <a:xfrm>
            <a:off x="1608547" y="6492815"/>
            <a:ext cx="7192300" cy="584775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000" b="1" dirty="0">
                <a:solidFill>
                  <a:schemeClr val="dk1"/>
                </a:solidFill>
              </a:rPr>
              <a:t>Fig. </a:t>
            </a:r>
            <a:r>
              <a:rPr lang="en-US" sz="1000" b="1">
                <a:solidFill>
                  <a:schemeClr val="dk1"/>
                </a:solidFill>
              </a:rPr>
              <a:t>7</a:t>
            </a:r>
            <a:r>
              <a:rPr lang="en-US" sz="1000" b="1" dirty="0">
                <a:solidFill>
                  <a:schemeClr val="dk1"/>
                </a:solidFill>
              </a:rPr>
              <a:t>: </a:t>
            </a:r>
            <a:r>
              <a:rPr lang="en-US" sz="1000" dirty="0">
                <a:ea typeface="+mn-lt"/>
                <a:cs typeface="+mn-lt"/>
              </a:rPr>
              <a:t>Direction of-motion task </a:t>
            </a:r>
          </a:p>
        </p:txBody>
      </p:sp>
      <p:sp>
        <p:nvSpPr>
          <p:cNvPr id="12" name="ZoneTexte 1">
            <a:extLst>
              <a:ext uri="{FF2B5EF4-FFF2-40B4-BE49-F238E27FC236}">
                <a16:creationId xmlns:a16="http://schemas.microsoft.com/office/drawing/2014/main" id="{AE0CA4D1-B14B-4264-B61D-D1F23946D18A}"/>
              </a:ext>
            </a:extLst>
          </p:cNvPr>
          <p:cNvSpPr txBox="1"/>
          <p:nvPr/>
        </p:nvSpPr>
        <p:spPr>
          <a:xfrm>
            <a:off x="9677198" y="4532891"/>
            <a:ext cx="2549470" cy="1477328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Task</a:t>
            </a:r>
            <a:r>
              <a:rPr lang="fr-FR" dirty="0"/>
              <a:t> : </a:t>
            </a:r>
            <a:r>
              <a:rPr lang="fr-FR" dirty="0">
                <a:ea typeface="+mn-lt"/>
                <a:cs typeface="+mn-lt"/>
              </a:rPr>
              <a:t>Report the </a:t>
            </a:r>
            <a:r>
              <a:rPr lang="fr-FR" dirty="0" err="1">
                <a:ea typeface="+mn-lt"/>
                <a:cs typeface="+mn-lt"/>
              </a:rPr>
              <a:t>identity</a:t>
            </a:r>
            <a:r>
              <a:rPr lang="fr-FR" dirty="0">
                <a:ea typeface="+mn-lt"/>
                <a:cs typeface="+mn-lt"/>
              </a:rPr>
              <a:t> of 16 </a:t>
            </a:r>
            <a:r>
              <a:rPr lang="fr-FR" dirty="0" err="1">
                <a:ea typeface="+mn-lt"/>
                <a:cs typeface="+mn-lt"/>
              </a:rPr>
              <a:t>visually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presented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letters</a:t>
            </a:r>
            <a:r>
              <a:rPr lang="fr-FR" dirty="0">
                <a:ea typeface="+mn-lt"/>
                <a:cs typeface="+mn-lt"/>
              </a:rPr>
              <a:t> on a screen by </a:t>
            </a:r>
            <a:r>
              <a:rPr lang="fr-FR" dirty="0" err="1">
                <a:ea typeface="+mn-lt"/>
                <a:cs typeface="+mn-lt"/>
              </a:rPr>
              <a:t>making</a:t>
            </a:r>
            <a:r>
              <a:rPr lang="fr-FR" dirty="0">
                <a:ea typeface="+mn-lt"/>
                <a:cs typeface="+mn-lt"/>
              </a:rPr>
              <a:t> an </a:t>
            </a:r>
            <a:r>
              <a:rPr lang="fr-FR" dirty="0" err="1">
                <a:ea typeface="+mn-lt"/>
                <a:cs typeface="+mn-lt"/>
              </a:rPr>
              <a:t>eye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movement</a:t>
            </a:r>
            <a:r>
              <a:rPr lang="fr-FR" dirty="0">
                <a:ea typeface="+mn-lt"/>
                <a:cs typeface="+mn-lt"/>
              </a:rPr>
              <a:t> to a </a:t>
            </a:r>
            <a:r>
              <a:rPr lang="fr-FR" dirty="0" err="1">
                <a:ea typeface="+mn-lt"/>
                <a:cs typeface="+mn-lt"/>
              </a:rPr>
              <a:t>target</a:t>
            </a:r>
            <a:r>
              <a:rPr lang="fr-FR" dirty="0">
                <a:ea typeface="+mn-lt"/>
                <a:cs typeface="+mn-lt"/>
              </a:rPr>
              <a:t>.</a:t>
            </a:r>
            <a:r>
              <a:rPr lang="fr-FR" dirty="0"/>
              <a:t> </a:t>
            </a:r>
            <a:endParaRPr lang="fr-FR" dirty="0">
              <a:cs typeface="Calibri Light"/>
            </a:endParaRPr>
          </a:p>
        </p:txBody>
      </p:sp>
      <p:sp>
        <p:nvSpPr>
          <p:cNvPr id="13" name="Espace réservé du numéro de diapositive 12">
            <a:extLst>
              <a:ext uri="{FF2B5EF4-FFF2-40B4-BE49-F238E27FC236}">
                <a16:creationId xmlns:a16="http://schemas.microsoft.com/office/drawing/2014/main" id="{3A89AF1D-6C42-4E24-A2EB-FD1A836E8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>
                <a:cs typeface="Calibri Light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1479719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B653E06A-822F-4EEF-A1E4-8160CE478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55751"/>
            <a:ext cx="10515600" cy="3742531"/>
          </a:xfrm>
        </p:spPr>
        <p:txBody>
          <a:bodyPr>
            <a:noAutofit/>
          </a:bodyPr>
          <a:lstStyle/>
          <a:p>
            <a:pPr algn="ctr"/>
            <a:r>
              <a:rPr lang="fr-FR" sz="9600" u="sng" dirty="0">
                <a:cs typeface="Calibri Light"/>
              </a:rPr>
              <a:t>EXPERIMENT</a:t>
            </a:r>
            <a:br>
              <a:rPr lang="fr-FR" sz="9600" u="sng" dirty="0">
                <a:cs typeface="Calibri Light"/>
              </a:rPr>
            </a:br>
            <a:r>
              <a:rPr lang="fr-FR" sz="6000" i="1" dirty="0">
                <a:cs typeface="Calibri Light"/>
              </a:rPr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5440402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E248CB-3BB9-49A4-BBB9-00C2B5442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94360"/>
          </a:xfrm>
          <a:solidFill>
            <a:srgbClr val="28886D"/>
          </a:solidFill>
        </p:spPr>
        <p:txBody>
          <a:bodyPr>
            <a:noAutofit/>
          </a:bodyPr>
          <a:lstStyle/>
          <a:p>
            <a:r>
              <a:rPr lang="fr-FR" sz="3600" err="1"/>
              <a:t>Experiment</a:t>
            </a:r>
            <a:r>
              <a:rPr lang="fr-FR" sz="3600"/>
              <a:t> – Test – </a:t>
            </a:r>
            <a:r>
              <a:rPr lang="fr-FR" sz="3600" err="1"/>
              <a:t>Generation</a:t>
            </a:r>
            <a:r>
              <a:rPr lang="fr-FR" sz="3600"/>
              <a:t> of composite </a:t>
            </a:r>
            <a:r>
              <a:rPr lang="fr-FR" sz="3600" err="1"/>
              <a:t>visual</a:t>
            </a:r>
            <a:r>
              <a:rPr lang="fr-FR" sz="3600"/>
              <a:t> percepts  </a:t>
            </a:r>
          </a:p>
        </p:txBody>
      </p:sp>
      <p:pic>
        <p:nvPicPr>
          <p:cNvPr id="3" name="Google Shape;165;p26">
            <a:extLst>
              <a:ext uri="{FF2B5EF4-FFF2-40B4-BE49-F238E27FC236}">
                <a16:creationId xmlns:a16="http://schemas.microsoft.com/office/drawing/2014/main" id="{930A2825-D145-460A-AF0C-D4A54F17A04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7080" y="1548812"/>
            <a:ext cx="4528350" cy="376037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22;p21">
            <a:extLst>
              <a:ext uri="{FF2B5EF4-FFF2-40B4-BE49-F238E27FC236}">
                <a16:creationId xmlns:a16="http://schemas.microsoft.com/office/drawing/2014/main" id="{39E71F54-1DD0-4978-ABC4-2394414CF70B}"/>
              </a:ext>
            </a:extLst>
          </p:cNvPr>
          <p:cNvSpPr txBox="1">
            <a:spLocks/>
          </p:cNvSpPr>
          <p:nvPr/>
        </p:nvSpPr>
        <p:spPr>
          <a:xfrm>
            <a:off x="584887" y="5322770"/>
            <a:ext cx="4662891" cy="95405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400" b="1">
                <a:solidFill>
                  <a:schemeClr val="dk1"/>
                </a:solidFill>
              </a:rPr>
              <a:t>Fig. 5: </a:t>
            </a:r>
            <a:r>
              <a:rPr lang="en-US" sz="1400">
                <a:ea typeface="+mn-lt"/>
                <a:cs typeface="+mn-lt"/>
              </a:rPr>
              <a:t>The yellow circle represents a phosphene; the arrow represents an eye movement to the artificially induced perception. </a:t>
            </a:r>
            <a:endParaRPr lang="en-US" sz="1400">
              <a:solidFill>
                <a:schemeClr val="dk1"/>
              </a:solidFill>
              <a:ea typeface="+mn-lt"/>
              <a:cs typeface="+mn-lt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CEF8680-7998-445C-8724-8D984FB2B6B4}"/>
              </a:ext>
            </a:extLst>
          </p:cNvPr>
          <p:cNvSpPr txBox="1"/>
          <p:nvPr/>
        </p:nvSpPr>
        <p:spPr>
          <a:xfrm>
            <a:off x="5662246" y="3259015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Electrical </a:t>
            </a:r>
            <a:r>
              <a:rPr lang="en-US" dirty="0" err="1"/>
              <a:t>microstimulation</a:t>
            </a:r>
            <a:r>
              <a:rPr lang="en-US" dirty="0"/>
              <a:t> on individual V1 electrodes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32F2676-DC3D-453A-B10B-7851F5C33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>
                <a:cs typeface="Calibri Light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2938133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E248CB-3BB9-49A4-BBB9-00C2B5442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94360"/>
          </a:xfrm>
          <a:solidFill>
            <a:srgbClr val="28886D"/>
          </a:solidFill>
        </p:spPr>
        <p:txBody>
          <a:bodyPr>
            <a:noAutofit/>
          </a:bodyPr>
          <a:lstStyle/>
          <a:p>
            <a:r>
              <a:rPr lang="fr-FR" sz="3600" err="1"/>
              <a:t>Experiment</a:t>
            </a:r>
            <a:r>
              <a:rPr lang="fr-FR" sz="3600"/>
              <a:t> – Test – </a:t>
            </a:r>
            <a:r>
              <a:rPr lang="fr-FR" sz="3600" err="1"/>
              <a:t>Generation</a:t>
            </a:r>
            <a:r>
              <a:rPr lang="fr-FR" sz="3600"/>
              <a:t> of composite </a:t>
            </a:r>
            <a:r>
              <a:rPr lang="fr-FR" sz="3600" err="1"/>
              <a:t>visual</a:t>
            </a:r>
            <a:r>
              <a:rPr lang="fr-FR" sz="3600"/>
              <a:t> percepts  </a:t>
            </a:r>
          </a:p>
        </p:txBody>
      </p:sp>
      <p:pic>
        <p:nvPicPr>
          <p:cNvPr id="3" name="Google Shape;165;p26">
            <a:extLst>
              <a:ext uri="{FF2B5EF4-FFF2-40B4-BE49-F238E27FC236}">
                <a16:creationId xmlns:a16="http://schemas.microsoft.com/office/drawing/2014/main" id="{930A2825-D145-460A-AF0C-D4A54F17A04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7080" y="1548812"/>
            <a:ext cx="4528350" cy="376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Google Shape;172;p27">
            <a:extLst>
              <a:ext uri="{FF2B5EF4-FFF2-40B4-BE49-F238E27FC236}">
                <a16:creationId xmlns:a16="http://schemas.microsoft.com/office/drawing/2014/main" id="{5CA997A7-C539-4290-80C8-7739C91D1CB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b="48937"/>
          <a:stretch/>
        </p:blipFill>
        <p:spPr>
          <a:xfrm>
            <a:off x="5466080" y="3272402"/>
            <a:ext cx="6327890" cy="279311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76;p27">
            <a:extLst>
              <a:ext uri="{FF2B5EF4-FFF2-40B4-BE49-F238E27FC236}">
                <a16:creationId xmlns:a16="http://schemas.microsoft.com/office/drawing/2014/main" id="{73798136-BBB0-4600-9409-9DD0C0A25DC9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66080" y="1131306"/>
            <a:ext cx="6327890" cy="214109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22;p21">
            <a:extLst>
              <a:ext uri="{FF2B5EF4-FFF2-40B4-BE49-F238E27FC236}">
                <a16:creationId xmlns:a16="http://schemas.microsoft.com/office/drawing/2014/main" id="{EE8207C5-279D-4D11-9158-D6532D20B8FF}"/>
              </a:ext>
            </a:extLst>
          </p:cNvPr>
          <p:cNvSpPr txBox="1">
            <a:spLocks/>
          </p:cNvSpPr>
          <p:nvPr/>
        </p:nvSpPr>
        <p:spPr>
          <a:xfrm>
            <a:off x="5567966" y="6074743"/>
            <a:ext cx="6026470" cy="873841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400" b="1">
                <a:solidFill>
                  <a:schemeClr val="dk1"/>
                </a:solidFill>
              </a:rPr>
              <a:t>Fig. 9: </a:t>
            </a:r>
            <a:r>
              <a:rPr lang="en-US" sz="1400">
                <a:solidFill>
                  <a:schemeClr val="dk1"/>
                </a:solidFill>
              </a:rPr>
              <a:t>Receptive fields  centers</a:t>
            </a:r>
            <a:endParaRPr lang="en-US" sz="1400">
              <a:solidFill>
                <a:schemeClr val="dk1"/>
              </a:solidFill>
              <a:ea typeface="+mn-lt"/>
              <a:cs typeface="+mn-lt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722FA06C-4937-4C7D-B32F-2E8CC6083E48}"/>
              </a:ext>
            </a:extLst>
          </p:cNvPr>
          <p:cNvSpPr txBox="1"/>
          <p:nvPr/>
        </p:nvSpPr>
        <p:spPr>
          <a:xfrm>
            <a:off x="984584" y="613811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fr-FR">
              <a:cs typeface="Calibri Light"/>
            </a:endParaRPr>
          </a:p>
        </p:txBody>
      </p:sp>
      <p:sp>
        <p:nvSpPr>
          <p:cNvPr id="13" name="Google Shape;122;p21">
            <a:extLst>
              <a:ext uri="{FF2B5EF4-FFF2-40B4-BE49-F238E27FC236}">
                <a16:creationId xmlns:a16="http://schemas.microsoft.com/office/drawing/2014/main" id="{29F37C54-301D-4FF5-A761-9B5AA01E37C1}"/>
              </a:ext>
            </a:extLst>
          </p:cNvPr>
          <p:cNvSpPr txBox="1">
            <a:spLocks/>
          </p:cNvSpPr>
          <p:nvPr/>
        </p:nvSpPr>
        <p:spPr>
          <a:xfrm>
            <a:off x="695176" y="5463137"/>
            <a:ext cx="4572655" cy="873841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400" b="1">
                <a:solidFill>
                  <a:schemeClr val="dk1"/>
                </a:solidFill>
              </a:rPr>
              <a:t>Fig. 5: </a:t>
            </a:r>
            <a:r>
              <a:rPr lang="en-US" sz="1400">
                <a:ea typeface="+mn-lt"/>
                <a:cs typeface="+mn-lt"/>
              </a:rPr>
              <a:t>The yellow circle represents a phosphene; the arrow represents an eye movement to the artificially induced perception. </a:t>
            </a:r>
            <a:endParaRPr lang="en-US" sz="1400">
              <a:solidFill>
                <a:schemeClr val="dk1"/>
              </a:solidFill>
              <a:ea typeface="+mn-lt"/>
              <a:cs typeface="+mn-lt"/>
            </a:endParaRP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09895B1-C11F-45DC-88C7-D3C309C48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>
                <a:cs typeface="Calibri Light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3092572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E248CB-3BB9-49A4-BBB9-00C2B5442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94360"/>
          </a:xfrm>
          <a:solidFill>
            <a:srgbClr val="28886D"/>
          </a:solidFill>
        </p:spPr>
        <p:txBody>
          <a:bodyPr>
            <a:noAutofit/>
          </a:bodyPr>
          <a:lstStyle/>
          <a:p>
            <a:r>
              <a:rPr lang="fr-FR" sz="3600" err="1"/>
              <a:t>Experiment</a:t>
            </a:r>
            <a:r>
              <a:rPr lang="fr-FR" sz="3600"/>
              <a:t> – Test – Direction of motion task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5B57C18-17C5-493D-92DD-77BBBCE15DE4}"/>
              </a:ext>
            </a:extLst>
          </p:cNvPr>
          <p:cNvSpPr txBox="1"/>
          <p:nvPr/>
        </p:nvSpPr>
        <p:spPr>
          <a:xfrm>
            <a:off x="5593556" y="2974181"/>
            <a:ext cx="2743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Simultaneous stimulation of unfamiliar pairs of electrodes</a:t>
            </a:r>
            <a:endParaRPr lang="en-US" dirty="0">
              <a:cs typeface="Calibri Light"/>
            </a:endParaRPr>
          </a:p>
        </p:txBody>
      </p:sp>
      <p:pic>
        <p:nvPicPr>
          <p:cNvPr id="6" name="Image 4" descr="Une image contenant texte, équipement électronique, jack&#10;&#10;Description générée automatiquement">
            <a:extLst>
              <a:ext uri="{FF2B5EF4-FFF2-40B4-BE49-F238E27FC236}">
                <a16:creationId xmlns:a16="http://schemas.microsoft.com/office/drawing/2014/main" id="{9DBAC6DF-8F27-4820-815A-710F1C1CAC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712" y="1656017"/>
            <a:ext cx="4233067" cy="3290988"/>
          </a:xfrm>
          <a:prstGeom prst="rect">
            <a:avLst/>
          </a:prstGeom>
        </p:spPr>
      </p:pic>
      <p:sp>
        <p:nvSpPr>
          <p:cNvPr id="8" name="Google Shape;122;p21">
            <a:extLst>
              <a:ext uri="{FF2B5EF4-FFF2-40B4-BE49-F238E27FC236}">
                <a16:creationId xmlns:a16="http://schemas.microsoft.com/office/drawing/2014/main" id="{673959B9-FEF4-438E-9CF7-E1C96A9BA567}"/>
              </a:ext>
            </a:extLst>
          </p:cNvPr>
          <p:cNvSpPr txBox="1">
            <a:spLocks/>
          </p:cNvSpPr>
          <p:nvPr/>
        </p:nvSpPr>
        <p:spPr>
          <a:xfrm>
            <a:off x="748733" y="5018220"/>
            <a:ext cx="6803240" cy="656395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400" b="1">
                <a:solidFill>
                  <a:schemeClr val="dk1"/>
                </a:solidFill>
              </a:rPr>
              <a:t>Fig. 6 : </a:t>
            </a:r>
            <a:r>
              <a:rPr lang="en-US" sz="1400">
                <a:ea typeface="+mn-lt"/>
                <a:cs typeface="+mn-lt"/>
              </a:rPr>
              <a:t>Two-phosphene orientation discrimination task. The monkey reported with an eye movement whether two phosphenes (or visually presented dots) were oriented horizontally or vertically 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80481047-E474-46E4-B1A9-8DF1B67E4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>
                <a:cs typeface="Calibri Light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0019481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E248CB-3BB9-49A4-BBB9-00C2B5442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94360"/>
          </a:xfrm>
          <a:solidFill>
            <a:srgbClr val="28886D"/>
          </a:solidFill>
        </p:spPr>
        <p:txBody>
          <a:bodyPr>
            <a:noAutofit/>
          </a:bodyPr>
          <a:lstStyle/>
          <a:p>
            <a:r>
              <a:rPr lang="fr-FR" sz="3600" err="1"/>
              <a:t>Experiment</a:t>
            </a:r>
            <a:r>
              <a:rPr lang="fr-FR" sz="3600"/>
              <a:t> – Test – Direction of motion task 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B7A87DC-FE48-49E2-B88C-054AA1783375}"/>
              </a:ext>
            </a:extLst>
          </p:cNvPr>
          <p:cNvSpPr txBox="1"/>
          <p:nvPr/>
        </p:nvSpPr>
        <p:spPr>
          <a:xfrm>
            <a:off x="6462712" y="3188493"/>
            <a:ext cx="2743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 Light"/>
              </a:rPr>
              <a:t>Sequential stimulation of three</a:t>
            </a:r>
            <a:r>
              <a:rPr lang="en-US" dirty="0"/>
              <a:t> electrodes with a vertical or horizontal offset </a:t>
            </a:r>
            <a:endParaRPr lang="en-US" dirty="0">
              <a:cs typeface="Calibri Light"/>
            </a:endParaRPr>
          </a:p>
        </p:txBody>
      </p:sp>
      <p:pic>
        <p:nvPicPr>
          <p:cNvPr id="5" name="Image 5" descr="Une image contenant équipement électronique, jack&#10;&#10;Description générée automatiquement">
            <a:extLst>
              <a:ext uri="{FF2B5EF4-FFF2-40B4-BE49-F238E27FC236}">
                <a16:creationId xmlns:a16="http://schemas.microsoft.com/office/drawing/2014/main" id="{12E3D561-3B07-4FC0-B299-47CE5695B8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87" t="-110" r="4483" b="110"/>
          <a:stretch/>
        </p:blipFill>
        <p:spPr>
          <a:xfrm>
            <a:off x="765622" y="1634661"/>
            <a:ext cx="5191655" cy="4025946"/>
          </a:xfrm>
          <a:prstGeom prst="rect">
            <a:avLst/>
          </a:prstGeom>
        </p:spPr>
      </p:pic>
      <p:sp>
        <p:nvSpPr>
          <p:cNvPr id="10" name="Google Shape;122;p21">
            <a:extLst>
              <a:ext uri="{FF2B5EF4-FFF2-40B4-BE49-F238E27FC236}">
                <a16:creationId xmlns:a16="http://schemas.microsoft.com/office/drawing/2014/main" id="{4E1F65AB-E6AF-4A9E-859E-8785ECAF41FC}"/>
              </a:ext>
            </a:extLst>
          </p:cNvPr>
          <p:cNvSpPr txBox="1">
            <a:spLocks/>
          </p:cNvSpPr>
          <p:nvPr/>
        </p:nvSpPr>
        <p:spPr>
          <a:xfrm>
            <a:off x="763203" y="5659377"/>
            <a:ext cx="10252205" cy="84671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400" b="1">
                <a:solidFill>
                  <a:schemeClr val="dk1"/>
                </a:solidFill>
              </a:rPr>
              <a:t>Fig. 7: </a:t>
            </a:r>
            <a:r>
              <a:rPr lang="en-US" sz="1400">
                <a:ea typeface="+mn-lt"/>
                <a:cs typeface="+mn-lt"/>
              </a:rPr>
              <a:t>Direction of-motion task </a:t>
            </a:r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BE43264E-129B-4C4D-8339-AF11095C8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>
                <a:cs typeface="Calibri Light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7620686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E248CB-3BB9-49A4-BBB9-00C2B5442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94360"/>
          </a:xfrm>
          <a:solidFill>
            <a:srgbClr val="28886D"/>
          </a:solidFill>
        </p:spPr>
        <p:txBody>
          <a:bodyPr>
            <a:noAutofit/>
          </a:bodyPr>
          <a:lstStyle/>
          <a:p>
            <a:r>
              <a:rPr lang="fr-FR" sz="3600" err="1"/>
              <a:t>Experiment</a:t>
            </a:r>
            <a:r>
              <a:rPr lang="fr-FR" sz="3600"/>
              <a:t> – Test – </a:t>
            </a:r>
            <a:r>
              <a:rPr lang="fr-FR" sz="3600" err="1"/>
              <a:t>Letter</a:t>
            </a:r>
            <a:r>
              <a:rPr lang="fr-FR" sz="3600"/>
              <a:t> task </a:t>
            </a:r>
          </a:p>
        </p:txBody>
      </p:sp>
      <p:pic>
        <p:nvPicPr>
          <p:cNvPr id="3" name="Image 4" descr="Une image contenant jack, équipement électronique&#10;&#10;Description générée automatiquement">
            <a:extLst>
              <a:ext uri="{FF2B5EF4-FFF2-40B4-BE49-F238E27FC236}">
                <a16:creationId xmlns:a16="http://schemas.microsoft.com/office/drawing/2014/main" id="{F7FC7235-EB8A-451A-90E9-557A790ADD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431" y="1612338"/>
            <a:ext cx="4826793" cy="3942888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74E86B0B-7D33-4DC5-A9DB-4A73B430CA6A}"/>
              </a:ext>
            </a:extLst>
          </p:cNvPr>
          <p:cNvSpPr txBox="1"/>
          <p:nvPr/>
        </p:nvSpPr>
        <p:spPr>
          <a:xfrm>
            <a:off x="6022181" y="2855119"/>
            <a:ext cx="4314823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 err="1">
                <a:ea typeface="+mn-lt"/>
                <a:cs typeface="+mn-lt"/>
              </a:rPr>
              <a:t>Simultaneous</a:t>
            </a:r>
            <a:r>
              <a:rPr lang="fr-FR" dirty="0">
                <a:ea typeface="+mn-lt"/>
                <a:cs typeface="+mn-lt"/>
              </a:rPr>
              <a:t> stimulation on 8, 10, or 15 </a:t>
            </a:r>
            <a:r>
              <a:rPr lang="fr-FR" dirty="0" err="1">
                <a:ea typeface="+mn-lt"/>
                <a:cs typeface="+mn-lt"/>
              </a:rPr>
              <a:t>electrodes</a:t>
            </a:r>
            <a:r>
              <a:rPr lang="fr-FR" dirty="0">
                <a:ea typeface="+mn-lt"/>
                <a:cs typeface="+mn-lt"/>
              </a:rPr>
              <a:t> in V1</a:t>
            </a:r>
          </a:p>
          <a:p>
            <a:endParaRPr lang="fr-FR" dirty="0">
              <a:cs typeface="Calibri Light"/>
            </a:endParaRPr>
          </a:p>
          <a:p>
            <a:r>
              <a:rPr lang="fr-FR" dirty="0">
                <a:ea typeface="+mn-lt"/>
                <a:cs typeface="+mn-lt"/>
              </a:rPr>
              <a:t>Alternance </a:t>
            </a:r>
            <a:r>
              <a:rPr lang="fr-FR" dirty="0" err="1">
                <a:ea typeface="+mn-lt"/>
                <a:cs typeface="+mn-lt"/>
              </a:rPr>
              <a:t>between</a:t>
            </a:r>
            <a:r>
              <a:rPr lang="fr-FR" dirty="0">
                <a:ea typeface="+mn-lt"/>
                <a:cs typeface="+mn-lt"/>
              </a:rPr>
              <a:t>  </a:t>
            </a:r>
            <a:r>
              <a:rPr lang="fr-FR" dirty="0" err="1">
                <a:ea typeface="+mn-lt"/>
                <a:cs typeface="+mn-lt"/>
              </a:rPr>
              <a:t>visual</a:t>
            </a:r>
            <a:r>
              <a:rPr lang="fr-FR" dirty="0">
                <a:ea typeface="+mn-lt"/>
                <a:cs typeface="+mn-lt"/>
              </a:rPr>
              <a:t> and </a:t>
            </a:r>
            <a:r>
              <a:rPr lang="fr-FR" dirty="0" err="1">
                <a:ea typeface="+mn-lt"/>
                <a:cs typeface="+mn-lt"/>
              </a:rPr>
              <a:t>microstimulation</a:t>
            </a:r>
            <a:r>
              <a:rPr lang="fr-FR" dirty="0">
                <a:ea typeface="+mn-lt"/>
                <a:cs typeface="+mn-lt"/>
              </a:rPr>
              <a:t> blocks</a:t>
            </a:r>
            <a:endParaRPr lang="fr-FR" dirty="0"/>
          </a:p>
        </p:txBody>
      </p:sp>
      <p:sp>
        <p:nvSpPr>
          <p:cNvPr id="7" name="Google Shape;122;p21">
            <a:extLst>
              <a:ext uri="{FF2B5EF4-FFF2-40B4-BE49-F238E27FC236}">
                <a16:creationId xmlns:a16="http://schemas.microsoft.com/office/drawing/2014/main" id="{F3B93A21-E90E-4EEF-B812-B4A5A586148A}"/>
              </a:ext>
            </a:extLst>
          </p:cNvPr>
          <p:cNvSpPr txBox="1">
            <a:spLocks/>
          </p:cNvSpPr>
          <p:nvPr/>
        </p:nvSpPr>
        <p:spPr>
          <a:xfrm>
            <a:off x="783474" y="5492691"/>
            <a:ext cx="8906799" cy="668118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400" b="1">
                <a:solidFill>
                  <a:schemeClr val="dk1"/>
                </a:solidFill>
              </a:rPr>
              <a:t>Fig. 8: </a:t>
            </a:r>
            <a:r>
              <a:rPr lang="en-US" sz="1400">
                <a:ea typeface="+mn-lt"/>
                <a:cs typeface="+mn-lt"/>
              </a:rPr>
              <a:t>The monkey reported letter identity with an eye movement. 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3AC971D7-50B8-4063-8DF4-8539F06D5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>
                <a:cs typeface="Calibri Light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342487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E248CB-3BB9-49A4-BBB9-00C2B5442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492"/>
            <a:ext cx="12192000" cy="594360"/>
          </a:xfrm>
          <a:solidFill>
            <a:srgbClr val="28886D"/>
          </a:solidFill>
        </p:spPr>
        <p:txBody>
          <a:bodyPr>
            <a:normAutofit fontScale="90000"/>
          </a:bodyPr>
          <a:lstStyle/>
          <a:p>
            <a:r>
              <a:rPr lang="fr-FR"/>
              <a:t>Introduction – Team </a:t>
            </a:r>
          </a:p>
        </p:txBody>
      </p:sp>
      <p:pic>
        <p:nvPicPr>
          <p:cNvPr id="8" name="Google Shape;75;p15">
            <a:extLst>
              <a:ext uri="{FF2B5EF4-FFF2-40B4-BE49-F238E27FC236}">
                <a16:creationId xmlns:a16="http://schemas.microsoft.com/office/drawing/2014/main" id="{A5CF9B77-E152-4A80-A63E-B0441A35C878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9842" y="671368"/>
            <a:ext cx="2089963" cy="71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Picture 6">
            <a:extLst>
              <a:ext uri="{FF2B5EF4-FFF2-40B4-BE49-F238E27FC236}">
                <a16:creationId xmlns:a16="http://schemas.microsoft.com/office/drawing/2014/main" id="{2DE293AF-0200-423F-9470-307A7684A3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" y="1595755"/>
            <a:ext cx="1333500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>
            <a:extLst>
              <a:ext uri="{FF2B5EF4-FFF2-40B4-BE49-F238E27FC236}">
                <a16:creationId xmlns:a16="http://schemas.microsoft.com/office/drawing/2014/main" id="{FA6576AF-FE21-4AA8-A086-714DCD0C8E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784" y="1595755"/>
            <a:ext cx="1333500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>
            <a:extLst>
              <a:ext uri="{FF2B5EF4-FFF2-40B4-BE49-F238E27FC236}">
                <a16:creationId xmlns:a16="http://schemas.microsoft.com/office/drawing/2014/main" id="{AF79640B-6E91-47CD-B954-B78144E358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8076" y="1595755"/>
            <a:ext cx="1333500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2AB143E0-B5D6-4878-A214-02D0A9235892}"/>
              </a:ext>
            </a:extLst>
          </p:cNvPr>
          <p:cNvSpPr txBox="1"/>
          <p:nvPr/>
        </p:nvSpPr>
        <p:spPr>
          <a:xfrm>
            <a:off x="624053" y="3545840"/>
            <a:ext cx="4998720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u="sng">
                <a:solidFill>
                  <a:schemeClr val="dk1"/>
                </a:solidFill>
              </a:rPr>
              <a:t>Pieter R. </a:t>
            </a:r>
            <a:r>
              <a:rPr lang="fr-FR" sz="2400" u="sng" err="1">
                <a:solidFill>
                  <a:schemeClr val="dk1"/>
                </a:solidFill>
              </a:rPr>
              <a:t>Roelfsema</a:t>
            </a:r>
            <a:r>
              <a:rPr lang="fr-FR" sz="2400" u="sng">
                <a:solidFill>
                  <a:schemeClr val="dk1"/>
                </a:solidFill>
              </a:rPr>
              <a:t> Team</a:t>
            </a:r>
            <a:endParaRPr lang="fr-FR" sz="2400" u="sng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sz="2000"/>
          </a:p>
          <a:p>
            <a:pPr marL="800100" indent="-342900">
              <a:buFont typeface="Arial" panose="020B0604020202020204" pitchFamily="34" charset="0"/>
              <a:buChar char="•"/>
            </a:pPr>
            <a:r>
              <a:rPr lang="fr-FR" sz="2000">
                <a:solidFill>
                  <a:schemeClr val="dk1"/>
                </a:solidFill>
                <a:uFill>
                  <a:noFill/>
                </a:u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Alpha and gamma oscillations</a:t>
            </a:r>
          </a:p>
          <a:p>
            <a:pPr marL="457200"/>
            <a:r>
              <a:rPr lang="fr-FR" i="1">
                <a:solidFill>
                  <a:schemeClr val="dk1"/>
                </a:solidFill>
                <a:uFill>
                  <a:noFill/>
                </a:u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2014 - </a:t>
            </a:r>
            <a:r>
              <a:rPr lang="fr-FR" i="1" err="1">
                <a:solidFill>
                  <a:schemeClr val="dk1"/>
                </a:solidFill>
                <a:uFill>
                  <a:noFill/>
                </a:u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Characterize</a:t>
            </a:r>
            <a:r>
              <a:rPr lang="fr-FR" i="1">
                <a:solidFill>
                  <a:schemeClr val="dk1"/>
                </a:solidFill>
                <a:uFill>
                  <a:noFill/>
                </a:u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feedback and </a:t>
            </a:r>
            <a:r>
              <a:rPr lang="fr-FR" i="1" err="1">
                <a:solidFill>
                  <a:schemeClr val="dk1"/>
                </a:solidFill>
                <a:uFill>
                  <a:noFill/>
                </a:u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feedforward</a:t>
            </a:r>
            <a:r>
              <a:rPr lang="fr-FR" i="1">
                <a:solidFill>
                  <a:schemeClr val="dk1"/>
                </a:solidFill>
                <a:uFill>
                  <a:noFill/>
                </a:u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processing in </a:t>
            </a:r>
            <a:r>
              <a:rPr lang="fr-FR" i="1" err="1">
                <a:solidFill>
                  <a:schemeClr val="dk1"/>
                </a:solidFill>
                <a:uFill>
                  <a:noFill/>
                </a:u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monkey</a:t>
            </a:r>
            <a:r>
              <a:rPr lang="fr-FR" i="1">
                <a:solidFill>
                  <a:schemeClr val="dk1"/>
                </a:solidFill>
                <a:uFill>
                  <a:noFill/>
                </a:u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fr-FR" i="1" err="1">
                <a:solidFill>
                  <a:schemeClr val="dk1"/>
                </a:solidFill>
                <a:uFill>
                  <a:noFill/>
                </a:u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visual</a:t>
            </a:r>
            <a:r>
              <a:rPr lang="fr-FR" i="1">
                <a:solidFill>
                  <a:schemeClr val="dk1"/>
                </a:solidFill>
                <a:uFill>
                  <a:noFill/>
                </a:u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cortex</a:t>
            </a:r>
            <a:r>
              <a:rPr lang="fr-FR">
                <a:solidFill>
                  <a:schemeClr val="dk1"/>
                </a:solidFill>
              </a:rPr>
              <a:t> 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sz="2000"/>
          </a:p>
          <a:p>
            <a:pPr marL="8001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2000"/>
              <a:t>Vision in </a:t>
            </a:r>
            <a:r>
              <a:rPr lang="fr-FR" sz="2000" err="1"/>
              <a:t>monkey</a:t>
            </a:r>
            <a:endParaRPr lang="fr-FR" sz="20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i="1">
                <a:solidFill>
                  <a:schemeClr val="dk1"/>
                </a:solidFill>
                <a:uFill>
                  <a:noFill/>
                </a:u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1998 - Object-</a:t>
            </a:r>
            <a:r>
              <a:rPr lang="fr-FR" i="1" err="1">
                <a:solidFill>
                  <a:schemeClr val="dk1"/>
                </a:solidFill>
                <a:uFill>
                  <a:noFill/>
                </a:u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based</a:t>
            </a:r>
            <a:r>
              <a:rPr lang="fr-FR" i="1">
                <a:solidFill>
                  <a:schemeClr val="dk1"/>
                </a:solidFill>
                <a:uFill>
                  <a:noFill/>
                </a:u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attention in the </a:t>
            </a:r>
            <a:r>
              <a:rPr lang="fr-FR" i="1" err="1">
                <a:solidFill>
                  <a:schemeClr val="dk1"/>
                </a:solidFill>
                <a:uFill>
                  <a:noFill/>
                </a:u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primary</a:t>
            </a:r>
            <a:r>
              <a:rPr lang="fr-FR" i="1">
                <a:solidFill>
                  <a:schemeClr val="dk1"/>
                </a:solidFill>
                <a:uFill>
                  <a:noFill/>
                </a:u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fr-FR" i="1" err="1">
                <a:solidFill>
                  <a:schemeClr val="dk1"/>
                </a:solidFill>
                <a:uFill>
                  <a:noFill/>
                </a:u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visual</a:t>
            </a:r>
            <a:r>
              <a:rPr lang="fr-FR" i="1">
                <a:solidFill>
                  <a:schemeClr val="dk1"/>
                </a:solidFill>
                <a:uFill>
                  <a:noFill/>
                </a:u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cortex of the macaque </a:t>
            </a:r>
            <a:r>
              <a:rPr lang="fr-FR" i="1" err="1">
                <a:solidFill>
                  <a:schemeClr val="dk1"/>
                </a:solidFill>
                <a:uFill>
                  <a:noFill/>
                </a:u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monkey</a:t>
            </a:r>
            <a:endParaRPr lang="fr-FR">
              <a:solidFill>
                <a:schemeClr val="dk1"/>
              </a:solidFill>
            </a:endParaRPr>
          </a:p>
          <a:p>
            <a:endParaRPr lang="fr-FR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4AF256C-C8C6-4A6C-B472-47E965B8D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>
                <a:cs typeface="Calibri Light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5252832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B653E06A-822F-4EEF-A1E4-8160CE478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55751"/>
            <a:ext cx="10515600" cy="3742531"/>
          </a:xfrm>
        </p:spPr>
        <p:txBody>
          <a:bodyPr>
            <a:noAutofit/>
          </a:bodyPr>
          <a:lstStyle/>
          <a:p>
            <a:pPr algn="ctr"/>
            <a:r>
              <a:rPr lang="fr-FR" sz="9600" u="sng" dirty="0">
                <a:cs typeface="Calibri Light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22461351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E248CB-3BB9-49A4-BBB9-00C2B5442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94360"/>
          </a:xfrm>
          <a:solidFill>
            <a:srgbClr val="28886D"/>
          </a:solidFill>
        </p:spPr>
        <p:txBody>
          <a:bodyPr>
            <a:noAutofit/>
          </a:bodyPr>
          <a:lstStyle/>
          <a:p>
            <a:r>
              <a:rPr lang="fr-FR" sz="3600" err="1"/>
              <a:t>Results</a:t>
            </a:r>
            <a:r>
              <a:rPr lang="fr-FR" sz="3600"/>
              <a:t> – Orientation </a:t>
            </a:r>
            <a:r>
              <a:rPr lang="fr-FR" sz="3600" err="1"/>
              <a:t>task</a:t>
            </a:r>
            <a:r>
              <a:rPr lang="fr-FR" sz="3600"/>
              <a:t> </a:t>
            </a:r>
            <a:endParaRPr lang="fr-FR" sz="3600">
              <a:cs typeface="Calibri Light"/>
            </a:endParaRPr>
          </a:p>
        </p:txBody>
      </p:sp>
      <p:sp>
        <p:nvSpPr>
          <p:cNvPr id="6" name="Google Shape;122;p21">
            <a:extLst>
              <a:ext uri="{FF2B5EF4-FFF2-40B4-BE49-F238E27FC236}">
                <a16:creationId xmlns:a16="http://schemas.microsoft.com/office/drawing/2014/main" id="{E9E18C1C-5400-4962-9B8C-2555A27B0EDB}"/>
              </a:ext>
            </a:extLst>
          </p:cNvPr>
          <p:cNvSpPr txBox="1">
            <a:spLocks/>
          </p:cNvSpPr>
          <p:nvPr/>
        </p:nvSpPr>
        <p:spPr>
          <a:xfrm>
            <a:off x="382830" y="4534550"/>
            <a:ext cx="5251582" cy="1620617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400" b="1">
                <a:solidFill>
                  <a:schemeClr val="dk1"/>
                </a:solidFill>
              </a:rPr>
              <a:t>Fig. 10: </a:t>
            </a:r>
            <a:r>
              <a:rPr lang="en-US" sz="1400">
                <a:ea typeface="+mn-lt"/>
                <a:cs typeface="+mn-lt"/>
              </a:rPr>
              <a:t>(Left) RF centers for an example set of four electrodes in monkey A. Black circle, fixation point; orange dots, horizontal condition; purple dots, vertical condition. (Right) Accuracy (averaged across five trials) for this example set.</a:t>
            </a:r>
            <a:endParaRPr lang="en-US" sz="1400">
              <a:solidFill>
                <a:schemeClr val="dk1"/>
              </a:solidFill>
              <a:ea typeface="+mn-lt"/>
              <a:cs typeface="+mn-lt"/>
            </a:endParaRPr>
          </a:p>
        </p:txBody>
      </p:sp>
      <p:sp>
        <p:nvSpPr>
          <p:cNvPr id="8" name="Google Shape;122;p21">
            <a:extLst>
              <a:ext uri="{FF2B5EF4-FFF2-40B4-BE49-F238E27FC236}">
                <a16:creationId xmlns:a16="http://schemas.microsoft.com/office/drawing/2014/main" id="{7914132C-D74D-4612-A96F-A36FAF74E501}"/>
              </a:ext>
            </a:extLst>
          </p:cNvPr>
          <p:cNvSpPr txBox="1">
            <a:spLocks/>
          </p:cNvSpPr>
          <p:nvPr/>
        </p:nvSpPr>
        <p:spPr>
          <a:xfrm>
            <a:off x="6275796" y="5780528"/>
            <a:ext cx="5251582" cy="834805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400" b="1">
                <a:solidFill>
                  <a:schemeClr val="dk1"/>
                </a:solidFill>
              </a:rPr>
              <a:t>Fig. 11 : </a:t>
            </a:r>
            <a:r>
              <a:rPr lang="en-US" sz="1400">
                <a:ea typeface="+mn-lt"/>
                <a:cs typeface="+mn-lt"/>
              </a:rPr>
              <a:t>Distribution of accuracies across electrode sets during </a:t>
            </a:r>
            <a:r>
              <a:rPr lang="en-US" sz="1400" err="1">
                <a:ea typeface="+mn-lt"/>
                <a:cs typeface="+mn-lt"/>
              </a:rPr>
              <a:t>microstimulation</a:t>
            </a:r>
            <a:r>
              <a:rPr lang="en-US" sz="1400">
                <a:ea typeface="+mn-lt"/>
                <a:cs typeface="+mn-lt"/>
              </a:rPr>
              <a:t> (green) and visual (blue) versions of the task.</a:t>
            </a:r>
          </a:p>
        </p:txBody>
      </p:sp>
      <p:pic>
        <p:nvPicPr>
          <p:cNvPr id="5" name="Image 6">
            <a:extLst>
              <a:ext uri="{FF2B5EF4-FFF2-40B4-BE49-F238E27FC236}">
                <a16:creationId xmlns:a16="http://schemas.microsoft.com/office/drawing/2014/main" id="{9EA4BFE4-5DF8-4810-B0EE-014B8385D5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007" y="2048488"/>
            <a:ext cx="5319961" cy="2420132"/>
          </a:xfrm>
          <a:prstGeom prst="rect">
            <a:avLst/>
          </a:prstGeom>
        </p:spPr>
      </p:pic>
      <p:pic>
        <p:nvPicPr>
          <p:cNvPr id="7" name="Image 8">
            <a:extLst>
              <a:ext uri="{FF2B5EF4-FFF2-40B4-BE49-F238E27FC236}">
                <a16:creationId xmlns:a16="http://schemas.microsoft.com/office/drawing/2014/main" id="{29D7A22A-B083-42D1-A9F7-5B4C7D354A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394" r="-177" b="-185"/>
          <a:stretch/>
        </p:blipFill>
        <p:spPr>
          <a:xfrm>
            <a:off x="6057900" y="743914"/>
            <a:ext cx="5690948" cy="5038868"/>
          </a:xfrm>
          <a:prstGeom prst="rect">
            <a:avLst/>
          </a:prstGeom>
        </p:spPr>
      </p:pic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EEB92F1-D815-4D35-95B2-0EB392BE5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>
                <a:cs typeface="Calibri Light"/>
              </a:rPr>
              <a:t>12</a:t>
            </a:r>
          </a:p>
        </p:txBody>
      </p:sp>
      <p:pic>
        <p:nvPicPr>
          <p:cNvPr id="3" name="Image 3">
            <a:extLst>
              <a:ext uri="{FF2B5EF4-FFF2-40B4-BE49-F238E27FC236}">
                <a16:creationId xmlns:a16="http://schemas.microsoft.com/office/drawing/2014/main" id="{A46CCC80-3D5B-4E90-BAD9-F92D2B53AD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1" y="6352672"/>
            <a:ext cx="2743200" cy="493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458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E248CB-3BB9-49A4-BBB9-00C2B5442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94360"/>
          </a:xfrm>
          <a:solidFill>
            <a:srgbClr val="28886D"/>
          </a:solidFill>
        </p:spPr>
        <p:txBody>
          <a:bodyPr>
            <a:noAutofit/>
          </a:bodyPr>
          <a:lstStyle/>
          <a:p>
            <a:r>
              <a:rPr lang="fr-FR" sz="3600" dirty="0" err="1"/>
              <a:t>Results</a:t>
            </a:r>
            <a:r>
              <a:rPr lang="fr-FR" sz="3600" dirty="0"/>
              <a:t> – Apparent motion </a:t>
            </a:r>
            <a:r>
              <a:rPr lang="fr-FR" sz="3600" dirty="0" err="1"/>
              <a:t>task</a:t>
            </a:r>
            <a:r>
              <a:rPr lang="fr-FR" sz="3600" dirty="0"/>
              <a:t> </a:t>
            </a:r>
            <a:endParaRPr lang="fr-FR" sz="3600" dirty="0">
              <a:cs typeface="Calibri Light"/>
            </a:endParaRPr>
          </a:p>
        </p:txBody>
      </p:sp>
      <p:sp>
        <p:nvSpPr>
          <p:cNvPr id="6" name="Google Shape;122;p21">
            <a:extLst>
              <a:ext uri="{FF2B5EF4-FFF2-40B4-BE49-F238E27FC236}">
                <a16:creationId xmlns:a16="http://schemas.microsoft.com/office/drawing/2014/main" id="{E9E18C1C-5400-4962-9B8C-2555A27B0EDB}"/>
              </a:ext>
            </a:extLst>
          </p:cNvPr>
          <p:cNvSpPr txBox="1">
            <a:spLocks/>
          </p:cNvSpPr>
          <p:nvPr/>
        </p:nvSpPr>
        <p:spPr>
          <a:xfrm>
            <a:off x="339383" y="4725050"/>
            <a:ext cx="5251582" cy="1620617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400" b="1">
                <a:solidFill>
                  <a:schemeClr val="dk1"/>
                </a:solidFill>
              </a:rPr>
              <a:t>Fig. 12 : </a:t>
            </a:r>
            <a:r>
              <a:rPr lang="en-US" sz="1400">
                <a:ea typeface="+mn-lt"/>
                <a:cs typeface="+mn-lt"/>
              </a:rPr>
              <a:t>(Left) RF centers for an example set of three electrodes, stimulated in sequence (indicated by arrows). (Right) Accuracy for this example set.</a:t>
            </a:r>
          </a:p>
        </p:txBody>
      </p:sp>
      <p:sp>
        <p:nvSpPr>
          <p:cNvPr id="8" name="Google Shape;122;p21">
            <a:extLst>
              <a:ext uri="{FF2B5EF4-FFF2-40B4-BE49-F238E27FC236}">
                <a16:creationId xmlns:a16="http://schemas.microsoft.com/office/drawing/2014/main" id="{7914132C-D74D-4612-A96F-A36FAF74E501}"/>
              </a:ext>
            </a:extLst>
          </p:cNvPr>
          <p:cNvSpPr txBox="1">
            <a:spLocks/>
          </p:cNvSpPr>
          <p:nvPr/>
        </p:nvSpPr>
        <p:spPr>
          <a:xfrm>
            <a:off x="6275796" y="6088001"/>
            <a:ext cx="5251582" cy="834805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400" b="1">
                <a:solidFill>
                  <a:schemeClr val="dk1"/>
                </a:solidFill>
              </a:rPr>
              <a:t>Fig. 13: </a:t>
            </a:r>
            <a:r>
              <a:rPr lang="en-US" sz="1400">
                <a:ea typeface="+mn-lt"/>
                <a:cs typeface="+mn-lt"/>
              </a:rPr>
              <a:t>Distribution of accuracies across electrode sets during </a:t>
            </a:r>
            <a:r>
              <a:rPr lang="en-US" sz="1400" err="1">
                <a:ea typeface="+mn-lt"/>
                <a:cs typeface="+mn-lt"/>
              </a:rPr>
              <a:t>microstimulation</a:t>
            </a:r>
            <a:r>
              <a:rPr lang="en-US" sz="1400">
                <a:ea typeface="+mn-lt"/>
                <a:cs typeface="+mn-lt"/>
              </a:rPr>
              <a:t> (green) and visual (blue) versions of the task.</a:t>
            </a:r>
          </a:p>
        </p:txBody>
      </p:sp>
      <p:pic>
        <p:nvPicPr>
          <p:cNvPr id="5" name="Image 11">
            <a:extLst>
              <a:ext uri="{FF2B5EF4-FFF2-40B4-BE49-F238E27FC236}">
                <a16:creationId xmlns:a16="http://schemas.microsoft.com/office/drawing/2014/main" id="{618C2C3A-2BE6-4801-8199-43E4DB1F3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874" y="2425937"/>
            <a:ext cx="4979068" cy="2256785"/>
          </a:xfrm>
          <a:prstGeom prst="rect">
            <a:avLst/>
          </a:prstGeom>
        </p:spPr>
      </p:pic>
      <p:sp>
        <p:nvSpPr>
          <p:cNvPr id="12" name="Espace réservé du numéro de diapositive 11">
            <a:extLst>
              <a:ext uri="{FF2B5EF4-FFF2-40B4-BE49-F238E27FC236}">
                <a16:creationId xmlns:a16="http://schemas.microsoft.com/office/drawing/2014/main" id="{2EFAFC74-847A-476A-AAEB-F3A4AA264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>
                <a:cs typeface="Calibri Light"/>
              </a:rPr>
              <a:t>13</a:t>
            </a:r>
          </a:p>
        </p:txBody>
      </p:sp>
      <p:pic>
        <p:nvPicPr>
          <p:cNvPr id="13" name="Image 13">
            <a:extLst>
              <a:ext uri="{FF2B5EF4-FFF2-40B4-BE49-F238E27FC236}">
                <a16:creationId xmlns:a16="http://schemas.microsoft.com/office/drawing/2014/main" id="{4BD9D261-F529-49C3-A810-6F6A39AA1C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9663" y="845518"/>
            <a:ext cx="4969042" cy="5166964"/>
          </a:xfrm>
          <a:prstGeom prst="rect">
            <a:avLst/>
          </a:prstGeom>
        </p:spPr>
      </p:pic>
      <p:pic>
        <p:nvPicPr>
          <p:cNvPr id="14" name="Image 14">
            <a:extLst>
              <a:ext uri="{FF2B5EF4-FFF2-40B4-BE49-F238E27FC236}">
                <a16:creationId xmlns:a16="http://schemas.microsoft.com/office/drawing/2014/main" id="{10980550-E04B-4667-941D-2C0E44EF31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0162" y="1792705"/>
            <a:ext cx="1112151" cy="3443037"/>
          </a:xfrm>
          <a:prstGeom prst="rect">
            <a:avLst/>
          </a:prstGeom>
        </p:spPr>
      </p:pic>
      <p:pic>
        <p:nvPicPr>
          <p:cNvPr id="16" name="Image 3">
            <a:extLst>
              <a:ext uri="{FF2B5EF4-FFF2-40B4-BE49-F238E27FC236}">
                <a16:creationId xmlns:a16="http://schemas.microsoft.com/office/drawing/2014/main" id="{D0F056D7-6767-4CE3-A763-F2275F40B4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21" y="6352672"/>
            <a:ext cx="2743200" cy="493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6411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E248CB-3BB9-49A4-BBB9-00C2B5442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94360"/>
          </a:xfrm>
          <a:solidFill>
            <a:srgbClr val="28886D"/>
          </a:solidFill>
        </p:spPr>
        <p:txBody>
          <a:bodyPr>
            <a:noAutofit/>
          </a:bodyPr>
          <a:lstStyle/>
          <a:p>
            <a:r>
              <a:rPr lang="fr-FR" sz="3600" dirty="0" err="1"/>
              <a:t>Results</a:t>
            </a:r>
            <a:r>
              <a:rPr lang="fr-FR" sz="3600" dirty="0"/>
              <a:t> – </a:t>
            </a:r>
            <a:r>
              <a:rPr lang="fr-FR" sz="3600" dirty="0" err="1"/>
              <a:t>Letter</a:t>
            </a:r>
            <a:r>
              <a:rPr lang="fr-FR" sz="3600" dirty="0"/>
              <a:t> </a:t>
            </a:r>
            <a:r>
              <a:rPr lang="fr-FR" sz="3600" dirty="0" err="1"/>
              <a:t>task</a:t>
            </a:r>
            <a:r>
              <a:rPr lang="fr-FR" sz="3600" dirty="0"/>
              <a:t> </a:t>
            </a:r>
            <a:endParaRPr lang="fr-FR" sz="3600" dirty="0">
              <a:cs typeface="Calibri Light"/>
            </a:endParaRPr>
          </a:p>
        </p:txBody>
      </p:sp>
      <p:sp>
        <p:nvSpPr>
          <p:cNvPr id="6" name="Google Shape;122;p21">
            <a:extLst>
              <a:ext uri="{FF2B5EF4-FFF2-40B4-BE49-F238E27FC236}">
                <a16:creationId xmlns:a16="http://schemas.microsoft.com/office/drawing/2014/main" id="{E9E18C1C-5400-4962-9B8C-2555A27B0EDB}"/>
              </a:ext>
            </a:extLst>
          </p:cNvPr>
          <p:cNvSpPr txBox="1">
            <a:spLocks/>
          </p:cNvSpPr>
          <p:nvPr/>
        </p:nvSpPr>
        <p:spPr>
          <a:xfrm>
            <a:off x="513172" y="4751787"/>
            <a:ext cx="5251582" cy="1620617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400" b="1">
                <a:solidFill>
                  <a:schemeClr val="dk1"/>
                </a:solidFill>
              </a:rPr>
              <a:t>Fig. 14: </a:t>
            </a:r>
            <a:r>
              <a:rPr lang="en-US" sz="1400">
                <a:ea typeface="+mn-lt"/>
                <a:cs typeface="+mn-lt"/>
              </a:rPr>
              <a:t>(Top) RF centers of eight stimulated V1 electrodes whose RF centers formed a T or an L (orange and purple circles). (Bottom) Accuracy (smoothed across five trials) for this example set.</a:t>
            </a:r>
          </a:p>
        </p:txBody>
      </p:sp>
      <p:sp>
        <p:nvSpPr>
          <p:cNvPr id="8" name="Google Shape;122;p21">
            <a:extLst>
              <a:ext uri="{FF2B5EF4-FFF2-40B4-BE49-F238E27FC236}">
                <a16:creationId xmlns:a16="http://schemas.microsoft.com/office/drawing/2014/main" id="{7914132C-D74D-4612-A96F-A36FAF74E501}"/>
              </a:ext>
            </a:extLst>
          </p:cNvPr>
          <p:cNvSpPr txBox="1">
            <a:spLocks/>
          </p:cNvSpPr>
          <p:nvPr/>
        </p:nvSpPr>
        <p:spPr>
          <a:xfrm>
            <a:off x="6275796" y="5940948"/>
            <a:ext cx="5251582" cy="834805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400" b="1">
                <a:solidFill>
                  <a:schemeClr val="dk1"/>
                </a:solidFill>
              </a:rPr>
              <a:t>Fig. 15 : </a:t>
            </a:r>
            <a:r>
              <a:rPr lang="en-US" sz="1400">
                <a:ea typeface="+mn-lt"/>
                <a:cs typeface="+mn-lt"/>
              </a:rPr>
              <a:t>Accuracy for sessions on </a:t>
            </a:r>
            <a:r>
              <a:rPr lang="en-US" sz="1400" err="1">
                <a:ea typeface="+mn-lt"/>
                <a:cs typeface="+mn-lt"/>
              </a:rPr>
              <a:t>microstimulation</a:t>
            </a:r>
            <a:r>
              <a:rPr lang="en-US" sz="1400">
                <a:ea typeface="+mn-lt"/>
                <a:cs typeface="+mn-lt"/>
              </a:rPr>
              <a:t> (green) and visual (blue) versions of the task.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2BA6C87-B1AE-4DFE-B89F-F94F6883E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>
                <a:cs typeface="Calibri Light"/>
              </a:rPr>
              <a:t>14</a:t>
            </a:r>
          </a:p>
        </p:txBody>
      </p:sp>
      <p:pic>
        <p:nvPicPr>
          <p:cNvPr id="10" name="Image 10">
            <a:extLst>
              <a:ext uri="{FF2B5EF4-FFF2-40B4-BE49-F238E27FC236}">
                <a16:creationId xmlns:a16="http://schemas.microsoft.com/office/drawing/2014/main" id="{E516D29E-A318-4667-B71D-06CCEBDE83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7637" y="890367"/>
            <a:ext cx="5640805" cy="5077266"/>
          </a:xfrm>
          <a:prstGeom prst="rect">
            <a:avLst/>
          </a:prstGeom>
        </p:spPr>
      </p:pic>
      <p:pic>
        <p:nvPicPr>
          <p:cNvPr id="11" name="Image 11">
            <a:extLst>
              <a:ext uri="{FF2B5EF4-FFF2-40B4-BE49-F238E27FC236}">
                <a16:creationId xmlns:a16="http://schemas.microsoft.com/office/drawing/2014/main" id="{7647188B-5E34-43FA-A59E-ABF55F095A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058" y="1444072"/>
            <a:ext cx="4588042" cy="3301434"/>
          </a:xfrm>
          <a:prstGeom prst="rect">
            <a:avLst/>
          </a:prstGeom>
        </p:spPr>
      </p:pic>
      <p:pic>
        <p:nvPicPr>
          <p:cNvPr id="13" name="Image 3">
            <a:extLst>
              <a:ext uri="{FF2B5EF4-FFF2-40B4-BE49-F238E27FC236}">
                <a16:creationId xmlns:a16="http://schemas.microsoft.com/office/drawing/2014/main" id="{8F2FECDB-4CD2-4D0A-B54E-EF1C28ED11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1" y="6352672"/>
            <a:ext cx="2743200" cy="493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8532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E248CB-3BB9-49A4-BBB9-00C2B5442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94360"/>
          </a:xfrm>
          <a:solidFill>
            <a:srgbClr val="28886D"/>
          </a:solidFill>
        </p:spPr>
        <p:txBody>
          <a:bodyPr>
            <a:noAutofit/>
          </a:bodyPr>
          <a:lstStyle/>
          <a:p>
            <a:r>
              <a:rPr lang="fr-FR" sz="3600" dirty="0" err="1"/>
              <a:t>Results</a:t>
            </a:r>
            <a:r>
              <a:rPr lang="fr-FR" sz="3600" dirty="0"/>
              <a:t> – Conclusion</a:t>
            </a:r>
            <a:endParaRPr lang="fr-FR" sz="3600" dirty="0">
              <a:cs typeface="Calibri Light"/>
            </a:endParaRPr>
          </a:p>
        </p:txBody>
      </p:sp>
      <p:pic>
        <p:nvPicPr>
          <p:cNvPr id="7" name="Image 8">
            <a:extLst>
              <a:ext uri="{FF2B5EF4-FFF2-40B4-BE49-F238E27FC236}">
                <a16:creationId xmlns:a16="http://schemas.microsoft.com/office/drawing/2014/main" id="{151E6595-59DB-4156-B245-07E6731798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7700" y="2470773"/>
            <a:ext cx="3365500" cy="3303932"/>
          </a:xfrm>
          <a:prstGeom prst="rect">
            <a:avLst/>
          </a:prstGeom>
        </p:spPr>
      </p:pic>
      <p:pic>
        <p:nvPicPr>
          <p:cNvPr id="3" name="Image 10">
            <a:extLst>
              <a:ext uri="{FF2B5EF4-FFF2-40B4-BE49-F238E27FC236}">
                <a16:creationId xmlns:a16="http://schemas.microsoft.com/office/drawing/2014/main" id="{34FFFBEE-E975-42DD-B42B-A62F1D8E16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7400" y="2470799"/>
            <a:ext cx="3111500" cy="3303880"/>
          </a:xfrm>
          <a:prstGeom prst="rect">
            <a:avLst/>
          </a:prstGeom>
        </p:spPr>
      </p:pic>
      <p:pic>
        <p:nvPicPr>
          <p:cNvPr id="4" name="Image 4">
            <a:extLst>
              <a:ext uri="{FF2B5EF4-FFF2-40B4-BE49-F238E27FC236}">
                <a16:creationId xmlns:a16="http://schemas.microsoft.com/office/drawing/2014/main" id="{5FC9D58E-8A02-4104-925C-2BCFE63EC1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212" y="2476165"/>
            <a:ext cx="3490116" cy="3317752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8AD6B8B2-7BF5-4E03-95D4-945B5EAF0769}"/>
              </a:ext>
            </a:extLst>
          </p:cNvPr>
          <p:cNvSpPr txBox="1"/>
          <p:nvPr/>
        </p:nvSpPr>
        <p:spPr>
          <a:xfrm>
            <a:off x="610821" y="878697"/>
            <a:ext cx="10902461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Wingdings"/>
              <a:buChar char="Ø"/>
            </a:pPr>
            <a:r>
              <a:rPr lang="fr-FR" sz="2000" b="1" dirty="0" err="1">
                <a:cs typeface="Calibri Light"/>
              </a:rPr>
              <a:t>Accuracy</a:t>
            </a:r>
            <a:r>
              <a:rPr lang="fr-FR" sz="2000" b="1" dirty="0">
                <a:cs typeface="Calibri Light"/>
              </a:rPr>
              <a:t> </a:t>
            </a:r>
            <a:r>
              <a:rPr lang="fr-FR" sz="2000" b="1" dirty="0" err="1">
                <a:cs typeface="Calibri Light"/>
              </a:rPr>
              <a:t>is</a:t>
            </a:r>
            <a:r>
              <a:rPr lang="fr-FR" sz="2000" b="1" dirty="0">
                <a:cs typeface="Calibri Light"/>
              </a:rPr>
              <a:t> </a:t>
            </a:r>
            <a:r>
              <a:rPr lang="fr-FR" sz="2000" b="1" dirty="0" err="1">
                <a:cs typeface="Calibri Light"/>
              </a:rPr>
              <a:t>significatively</a:t>
            </a:r>
            <a:r>
              <a:rPr lang="fr-FR" sz="2000" b="1" dirty="0">
                <a:cs typeface="Calibri Light"/>
              </a:rPr>
              <a:t> </a:t>
            </a:r>
            <a:r>
              <a:rPr lang="fr-FR" sz="2000" b="1" dirty="0" err="1">
                <a:cs typeface="Calibri Light"/>
              </a:rPr>
              <a:t>above</a:t>
            </a:r>
            <a:r>
              <a:rPr lang="fr-FR" sz="2000" b="1" dirty="0">
                <a:cs typeface="Calibri Light"/>
              </a:rPr>
              <a:t> 50%</a:t>
            </a:r>
          </a:p>
          <a:p>
            <a:pPr marL="457200" indent="-457200">
              <a:buFont typeface="Wingdings"/>
              <a:buChar char="Ø"/>
            </a:pPr>
            <a:r>
              <a:rPr lang="fr-FR" sz="2000" b="1" dirty="0">
                <a:ea typeface="+mn-lt"/>
                <a:cs typeface="+mn-lt"/>
              </a:rPr>
              <a:t>Proof of concept </a:t>
            </a:r>
            <a:r>
              <a:rPr lang="fr-FR" sz="2000" b="1" dirty="0" err="1">
                <a:ea typeface="+mn-lt"/>
                <a:cs typeface="+mn-lt"/>
              </a:rPr>
              <a:t>validated</a:t>
            </a:r>
            <a:endParaRPr lang="fr-FR" sz="2000" b="1" dirty="0" err="1">
              <a:cs typeface="Calibri Light"/>
            </a:endParaRPr>
          </a:p>
          <a:p>
            <a:pPr marL="457200" indent="-457200">
              <a:buFont typeface="Wingdings"/>
              <a:buChar char="Ø"/>
            </a:pPr>
            <a:r>
              <a:rPr lang="fr-FR" sz="2000" b="1" dirty="0" err="1">
                <a:cs typeface="Calibri Light"/>
              </a:rPr>
              <a:t>Accuracy</a:t>
            </a:r>
            <a:r>
              <a:rPr lang="fr-FR" sz="2000" b="1" dirty="0">
                <a:cs typeface="Calibri Light"/>
              </a:rPr>
              <a:t> variance </a:t>
            </a:r>
            <a:r>
              <a:rPr lang="fr-FR" sz="2000" b="1" dirty="0" err="1">
                <a:cs typeface="Calibri Light"/>
              </a:rPr>
              <a:t>is</a:t>
            </a:r>
            <a:r>
              <a:rPr lang="fr-FR" sz="2000" b="1" dirty="0">
                <a:cs typeface="Calibri Light"/>
              </a:rPr>
              <a:t> </a:t>
            </a:r>
            <a:r>
              <a:rPr lang="fr-FR" sz="2000" b="1" dirty="0" err="1">
                <a:cs typeface="Calibri Light"/>
              </a:rPr>
              <a:t>however</a:t>
            </a:r>
            <a:r>
              <a:rPr lang="fr-FR" sz="2000" b="1" dirty="0">
                <a:cs typeface="Calibri Light"/>
              </a:rPr>
              <a:t> </a:t>
            </a:r>
            <a:r>
              <a:rPr lang="fr-FR" sz="2000" b="1" dirty="0" err="1">
                <a:cs typeface="Calibri Light"/>
              </a:rPr>
              <a:t>higher</a:t>
            </a:r>
            <a:r>
              <a:rPr lang="fr-FR" sz="2000" b="1" dirty="0">
                <a:cs typeface="Calibri Light"/>
              </a:rPr>
              <a:t> </a:t>
            </a:r>
            <a:r>
              <a:rPr lang="fr-FR" sz="2000" b="1" dirty="0" err="1">
                <a:cs typeface="Calibri Light"/>
              </a:rPr>
              <a:t>during</a:t>
            </a:r>
            <a:r>
              <a:rPr lang="fr-FR" sz="2000" b="1" dirty="0">
                <a:cs typeface="Calibri Light"/>
              </a:rPr>
              <a:t> </a:t>
            </a:r>
            <a:r>
              <a:rPr lang="fr-FR" sz="2000" b="1" dirty="0" err="1">
                <a:cs typeface="Calibri Light"/>
              </a:rPr>
              <a:t>microstimulation</a:t>
            </a:r>
            <a:r>
              <a:rPr lang="fr-FR" sz="2000" b="1" dirty="0">
                <a:cs typeface="Calibri Light"/>
              </a:rPr>
              <a:t> </a:t>
            </a:r>
            <a:r>
              <a:rPr lang="fr-FR" sz="2000" b="1" dirty="0" err="1">
                <a:cs typeface="Calibri Light"/>
              </a:rPr>
              <a:t>than</a:t>
            </a:r>
            <a:r>
              <a:rPr lang="fr-FR" sz="2000" b="1" dirty="0">
                <a:cs typeface="Calibri Light"/>
              </a:rPr>
              <a:t> </a:t>
            </a:r>
            <a:r>
              <a:rPr lang="fr-FR" sz="2000" b="1" dirty="0" err="1">
                <a:cs typeface="Calibri Light"/>
              </a:rPr>
              <a:t>during</a:t>
            </a:r>
            <a:r>
              <a:rPr lang="fr-FR" sz="2000" b="1" dirty="0">
                <a:cs typeface="Calibri Light"/>
              </a:rPr>
              <a:t> </a:t>
            </a:r>
            <a:r>
              <a:rPr lang="fr-FR" sz="2000" b="1" dirty="0" err="1">
                <a:cs typeface="Calibri Light"/>
              </a:rPr>
              <a:t>visual</a:t>
            </a:r>
            <a:r>
              <a:rPr lang="fr-FR" sz="2000" b="1" dirty="0">
                <a:cs typeface="Calibri Light"/>
              </a:rPr>
              <a:t> stimulation</a:t>
            </a:r>
          </a:p>
          <a:p>
            <a:pPr marL="457200" indent="-457200">
              <a:buFont typeface="Wingdings"/>
              <a:buChar char="Ø"/>
            </a:pPr>
            <a:endParaRPr lang="fr-FR" sz="2000" b="1">
              <a:cs typeface="Calibri Light"/>
            </a:endParaRPr>
          </a:p>
        </p:txBody>
      </p:sp>
      <p:sp>
        <p:nvSpPr>
          <p:cNvPr id="14" name="Google Shape;122;p21">
            <a:extLst>
              <a:ext uri="{FF2B5EF4-FFF2-40B4-BE49-F238E27FC236}">
                <a16:creationId xmlns:a16="http://schemas.microsoft.com/office/drawing/2014/main" id="{D79092B2-6C09-449B-9C48-EEFF423973BA}"/>
              </a:ext>
            </a:extLst>
          </p:cNvPr>
          <p:cNvSpPr txBox="1">
            <a:spLocks/>
          </p:cNvSpPr>
          <p:nvPr/>
        </p:nvSpPr>
        <p:spPr>
          <a:xfrm>
            <a:off x="8269696" y="5796513"/>
            <a:ext cx="3411059" cy="82308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000" b="1" dirty="0">
                <a:solidFill>
                  <a:schemeClr val="dk1"/>
                </a:solidFill>
              </a:rPr>
              <a:t>Fig. </a:t>
            </a:r>
            <a:r>
              <a:rPr lang="en-US" sz="1000" b="1">
                <a:solidFill>
                  <a:schemeClr val="dk1"/>
                </a:solidFill>
              </a:rPr>
              <a:t>15</a:t>
            </a:r>
            <a:r>
              <a:rPr lang="en-US" sz="1000" b="1" dirty="0">
                <a:solidFill>
                  <a:schemeClr val="dk1"/>
                </a:solidFill>
              </a:rPr>
              <a:t>: </a:t>
            </a:r>
            <a:r>
              <a:rPr lang="en-US" sz="1000" dirty="0">
                <a:ea typeface="+mn-lt"/>
                <a:cs typeface="+mn-lt"/>
              </a:rPr>
              <a:t>Accuracy for sessions on </a:t>
            </a:r>
            <a:r>
              <a:rPr lang="en-US" sz="1000" dirty="0" err="1">
                <a:ea typeface="+mn-lt"/>
                <a:cs typeface="+mn-lt"/>
              </a:rPr>
              <a:t>microstimulation</a:t>
            </a:r>
            <a:r>
              <a:rPr lang="en-US" sz="1000" dirty="0">
                <a:ea typeface="+mn-lt"/>
                <a:cs typeface="+mn-lt"/>
              </a:rPr>
              <a:t> (green) and visual (blue) versions of the task.</a:t>
            </a:r>
          </a:p>
        </p:txBody>
      </p:sp>
      <p:sp>
        <p:nvSpPr>
          <p:cNvPr id="16" name="Google Shape;122;p21">
            <a:extLst>
              <a:ext uri="{FF2B5EF4-FFF2-40B4-BE49-F238E27FC236}">
                <a16:creationId xmlns:a16="http://schemas.microsoft.com/office/drawing/2014/main" id="{824EB7ED-7605-402E-B556-80084116EA80}"/>
              </a:ext>
            </a:extLst>
          </p:cNvPr>
          <p:cNvSpPr txBox="1">
            <a:spLocks/>
          </p:cNvSpPr>
          <p:nvPr/>
        </p:nvSpPr>
        <p:spPr>
          <a:xfrm>
            <a:off x="4599396" y="5795536"/>
            <a:ext cx="3105282" cy="834805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000" b="1" dirty="0">
                <a:solidFill>
                  <a:schemeClr val="dk1"/>
                </a:solidFill>
              </a:rPr>
              <a:t>Fig. </a:t>
            </a:r>
            <a:r>
              <a:rPr lang="en-US" sz="1000" b="1">
                <a:solidFill>
                  <a:schemeClr val="dk1"/>
                </a:solidFill>
              </a:rPr>
              <a:t>13</a:t>
            </a:r>
            <a:r>
              <a:rPr lang="en-US" sz="1000" b="1" dirty="0">
                <a:solidFill>
                  <a:schemeClr val="dk1"/>
                </a:solidFill>
              </a:rPr>
              <a:t>: </a:t>
            </a:r>
            <a:r>
              <a:rPr lang="en-US" sz="1000" dirty="0">
                <a:ea typeface="+mn-lt"/>
                <a:cs typeface="+mn-lt"/>
              </a:rPr>
              <a:t>Distribution of accuracies across electrode sets during </a:t>
            </a:r>
            <a:r>
              <a:rPr lang="en-US" sz="1000" dirty="0" err="1">
                <a:ea typeface="+mn-lt"/>
                <a:cs typeface="+mn-lt"/>
              </a:rPr>
              <a:t>microstimulation</a:t>
            </a:r>
            <a:r>
              <a:rPr lang="en-US" sz="1000" dirty="0">
                <a:ea typeface="+mn-lt"/>
                <a:cs typeface="+mn-lt"/>
              </a:rPr>
              <a:t> (green) and visual (blue) versions of the task.</a:t>
            </a:r>
          </a:p>
        </p:txBody>
      </p:sp>
      <p:sp>
        <p:nvSpPr>
          <p:cNvPr id="18" name="Google Shape;122;p21">
            <a:extLst>
              <a:ext uri="{FF2B5EF4-FFF2-40B4-BE49-F238E27FC236}">
                <a16:creationId xmlns:a16="http://schemas.microsoft.com/office/drawing/2014/main" id="{692B822C-E18C-4A2C-9D5F-3B093F74D8A8}"/>
              </a:ext>
            </a:extLst>
          </p:cNvPr>
          <p:cNvSpPr txBox="1">
            <a:spLocks/>
          </p:cNvSpPr>
          <p:nvPr/>
        </p:nvSpPr>
        <p:spPr>
          <a:xfrm>
            <a:off x="554934" y="5773067"/>
            <a:ext cx="3481398" cy="846528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000" b="1" dirty="0">
                <a:solidFill>
                  <a:schemeClr val="dk1"/>
                </a:solidFill>
              </a:rPr>
              <a:t>Fig. </a:t>
            </a:r>
            <a:r>
              <a:rPr lang="en-US" sz="1000" b="1">
                <a:solidFill>
                  <a:schemeClr val="dk1"/>
                </a:solidFill>
              </a:rPr>
              <a:t>11</a:t>
            </a:r>
            <a:r>
              <a:rPr lang="en-US" sz="1000" b="1" dirty="0">
                <a:solidFill>
                  <a:schemeClr val="dk1"/>
                </a:solidFill>
              </a:rPr>
              <a:t> : </a:t>
            </a:r>
            <a:r>
              <a:rPr lang="en-US" sz="1000" dirty="0">
                <a:ea typeface="+mn-lt"/>
                <a:cs typeface="+mn-lt"/>
              </a:rPr>
              <a:t>Distribution of accuracies across electrode sets during </a:t>
            </a:r>
            <a:r>
              <a:rPr lang="en-US" sz="1000" dirty="0" err="1">
                <a:ea typeface="+mn-lt"/>
                <a:cs typeface="+mn-lt"/>
              </a:rPr>
              <a:t>microstimulation</a:t>
            </a:r>
            <a:r>
              <a:rPr lang="en-US" sz="1000" dirty="0">
                <a:ea typeface="+mn-lt"/>
                <a:cs typeface="+mn-lt"/>
              </a:rPr>
              <a:t> (green) and visual (blue) versions of the task.</a:t>
            </a:r>
          </a:p>
        </p:txBody>
      </p:sp>
      <p:sp>
        <p:nvSpPr>
          <p:cNvPr id="19" name="Espace réservé du numéro de diapositive 18">
            <a:extLst>
              <a:ext uri="{FF2B5EF4-FFF2-40B4-BE49-F238E27FC236}">
                <a16:creationId xmlns:a16="http://schemas.microsoft.com/office/drawing/2014/main" id="{64F41518-DCDD-4AFF-8272-8AF5C854F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>
                <a:cs typeface="Calibri Light"/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27132932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B653E06A-822F-4EEF-A1E4-8160CE478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55751"/>
            <a:ext cx="10515600" cy="3742531"/>
          </a:xfrm>
        </p:spPr>
        <p:txBody>
          <a:bodyPr>
            <a:noAutofit/>
          </a:bodyPr>
          <a:lstStyle/>
          <a:p>
            <a:pPr algn="ctr"/>
            <a:r>
              <a:rPr lang="fr-FR" sz="9600" u="sng" dirty="0">
                <a:cs typeface="Calibri Light"/>
              </a:rPr>
              <a:t>DISCUSSION</a:t>
            </a:r>
          </a:p>
        </p:txBody>
      </p:sp>
    </p:spTree>
    <p:extLst>
      <p:ext uri="{BB962C8B-B14F-4D97-AF65-F5344CB8AC3E}">
        <p14:creationId xmlns:p14="http://schemas.microsoft.com/office/powerpoint/2010/main" val="29050631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E248CB-3BB9-49A4-BBB9-00C2B5442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94360"/>
          </a:xfrm>
          <a:solidFill>
            <a:srgbClr val="28886D"/>
          </a:solidFill>
        </p:spPr>
        <p:txBody>
          <a:bodyPr>
            <a:noAutofit/>
          </a:bodyPr>
          <a:lstStyle/>
          <a:p>
            <a:r>
              <a:rPr lang="fr-FR" sz="3600" dirty="0" err="1">
                <a:cs typeface="Calibri Light"/>
              </a:rPr>
              <a:t>What</a:t>
            </a:r>
            <a:r>
              <a:rPr lang="fr-FR" sz="3600" dirty="0">
                <a:cs typeface="Calibri Light"/>
              </a:rPr>
              <a:t> about </a:t>
            </a:r>
            <a:r>
              <a:rPr lang="fr-FR" sz="3600" dirty="0" err="1">
                <a:cs typeface="Calibri Light"/>
              </a:rPr>
              <a:t>accuracy</a:t>
            </a:r>
            <a:r>
              <a:rPr lang="fr-FR" sz="3600" dirty="0">
                <a:cs typeface="Calibri Light"/>
              </a:rPr>
              <a:t> ? 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897EC6A-F256-4A0C-9CF1-530C440A4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>
                <a:cs typeface="Calibri Light"/>
              </a:rPr>
              <a:t>15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CAA0559-449F-4385-8D20-EEC706559770}"/>
              </a:ext>
            </a:extLst>
          </p:cNvPr>
          <p:cNvSpPr txBox="1"/>
          <p:nvPr/>
        </p:nvSpPr>
        <p:spPr>
          <a:xfrm>
            <a:off x="1823882" y="1819799"/>
            <a:ext cx="6725266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 sz="2400" i="1" dirty="0" err="1">
                <a:solidFill>
                  <a:schemeClr val="accent5"/>
                </a:solidFill>
                <a:cs typeface="Calibri Light"/>
              </a:rPr>
              <a:t>Could</a:t>
            </a:r>
            <a:r>
              <a:rPr lang="fr-FR" sz="2400" i="1" dirty="0">
                <a:solidFill>
                  <a:schemeClr val="accent5"/>
                </a:solidFill>
                <a:cs typeface="Calibri Light"/>
              </a:rPr>
              <a:t> the </a:t>
            </a:r>
            <a:r>
              <a:rPr lang="fr-FR" sz="2400" i="1" dirty="0" err="1">
                <a:solidFill>
                  <a:schemeClr val="accent5"/>
                </a:solidFill>
                <a:cs typeface="Calibri Light"/>
              </a:rPr>
              <a:t>monkey</a:t>
            </a:r>
            <a:r>
              <a:rPr lang="fr-FR" sz="2400" i="1" dirty="0">
                <a:solidFill>
                  <a:schemeClr val="accent5"/>
                </a:solidFill>
                <a:cs typeface="Calibri Light"/>
              </a:rPr>
              <a:t> </a:t>
            </a:r>
            <a:r>
              <a:rPr lang="fr-FR" sz="2400" i="1" dirty="0" err="1">
                <a:solidFill>
                  <a:schemeClr val="accent5"/>
                </a:solidFill>
                <a:cs typeface="Calibri Light"/>
              </a:rPr>
              <a:t>get</a:t>
            </a:r>
            <a:r>
              <a:rPr lang="fr-FR" sz="2400" i="1" dirty="0">
                <a:solidFill>
                  <a:schemeClr val="accent5"/>
                </a:solidFill>
                <a:cs typeface="Calibri Light"/>
              </a:rPr>
              <a:t> </a:t>
            </a:r>
            <a:r>
              <a:rPr lang="fr-FR" sz="2400" i="1" dirty="0" err="1">
                <a:solidFill>
                  <a:schemeClr val="accent5"/>
                </a:solidFill>
                <a:cs typeface="Calibri Light"/>
              </a:rPr>
              <a:t>used</a:t>
            </a:r>
            <a:r>
              <a:rPr lang="fr-FR" sz="2400" i="1" dirty="0">
                <a:solidFill>
                  <a:schemeClr val="accent5"/>
                </a:solidFill>
                <a:cs typeface="Calibri Light"/>
              </a:rPr>
              <a:t> to the </a:t>
            </a:r>
            <a:r>
              <a:rPr lang="fr-FR" sz="2400" i="1" dirty="0" err="1">
                <a:solidFill>
                  <a:schemeClr val="accent5"/>
                </a:solidFill>
                <a:cs typeface="Calibri Light"/>
              </a:rPr>
              <a:t>task</a:t>
            </a:r>
            <a:r>
              <a:rPr lang="fr-FR" sz="2400" i="1" dirty="0">
                <a:solidFill>
                  <a:schemeClr val="accent5"/>
                </a:solidFill>
                <a:cs typeface="Calibri Light"/>
              </a:rPr>
              <a:t> ? </a:t>
            </a:r>
          </a:p>
          <a:p>
            <a:endParaRPr lang="fr-FR" sz="2400" i="1" dirty="0">
              <a:solidFill>
                <a:schemeClr val="accent5"/>
              </a:solidFill>
              <a:cs typeface="Calibri Light"/>
            </a:endParaRPr>
          </a:p>
          <a:p>
            <a:endParaRPr lang="fr-FR" sz="2400" i="1" dirty="0">
              <a:solidFill>
                <a:schemeClr val="accent5"/>
              </a:solidFill>
              <a:cs typeface="Calibri Light"/>
            </a:endParaRPr>
          </a:p>
          <a:p>
            <a:r>
              <a:rPr lang="fr-FR" sz="2400" i="1" dirty="0" err="1">
                <a:solidFill>
                  <a:schemeClr val="accent5"/>
                </a:solidFill>
                <a:cs typeface="Calibri Light"/>
              </a:rPr>
              <a:t>What</a:t>
            </a:r>
            <a:r>
              <a:rPr lang="fr-FR" sz="2400" i="1" dirty="0">
                <a:solidFill>
                  <a:schemeClr val="accent5"/>
                </a:solidFill>
                <a:cs typeface="Calibri Light"/>
              </a:rPr>
              <a:t> about </a:t>
            </a:r>
            <a:r>
              <a:rPr lang="fr-FR" sz="2400" i="1" dirty="0" err="1">
                <a:solidFill>
                  <a:schemeClr val="accent5"/>
                </a:solidFill>
                <a:cs typeface="Calibri Light"/>
              </a:rPr>
              <a:t>associating</a:t>
            </a:r>
            <a:r>
              <a:rPr lang="fr-FR" sz="2400" i="1" dirty="0">
                <a:solidFill>
                  <a:schemeClr val="accent5"/>
                </a:solidFill>
                <a:cs typeface="Calibri Light"/>
              </a:rPr>
              <a:t> </a:t>
            </a:r>
            <a:r>
              <a:rPr lang="fr-FR" sz="2400" i="1" dirty="0" err="1">
                <a:solidFill>
                  <a:schemeClr val="accent5"/>
                </a:solidFill>
                <a:cs typeface="Calibri Light"/>
              </a:rPr>
              <a:t>electrical</a:t>
            </a:r>
            <a:r>
              <a:rPr lang="fr-FR" sz="2400" i="1" dirty="0">
                <a:solidFill>
                  <a:schemeClr val="accent5"/>
                </a:solidFill>
                <a:cs typeface="Calibri Light"/>
              </a:rPr>
              <a:t> percepts </a:t>
            </a:r>
            <a:r>
              <a:rPr lang="fr-FR" sz="2400" i="1" dirty="0" err="1">
                <a:solidFill>
                  <a:schemeClr val="accent5"/>
                </a:solidFill>
                <a:cs typeface="Calibri Light"/>
              </a:rPr>
              <a:t>with</a:t>
            </a:r>
            <a:r>
              <a:rPr lang="fr-FR" sz="2400" i="1" dirty="0">
                <a:solidFill>
                  <a:schemeClr val="accent5"/>
                </a:solidFill>
                <a:cs typeface="Calibri Light"/>
              </a:rPr>
              <a:t> right </a:t>
            </a:r>
            <a:r>
              <a:rPr lang="fr-FR" sz="2400" i="1" dirty="0" err="1">
                <a:solidFill>
                  <a:schemeClr val="accent5"/>
                </a:solidFill>
                <a:cs typeface="Calibri Light"/>
              </a:rPr>
              <a:t>answers</a:t>
            </a:r>
            <a:r>
              <a:rPr lang="fr-FR" sz="2400" i="1" dirty="0">
                <a:solidFill>
                  <a:schemeClr val="accent5"/>
                </a:solidFill>
                <a:cs typeface="Calibri Light"/>
              </a:rPr>
              <a:t> ? </a:t>
            </a:r>
          </a:p>
        </p:txBody>
      </p:sp>
    </p:spTree>
    <p:extLst>
      <p:ext uri="{BB962C8B-B14F-4D97-AF65-F5344CB8AC3E}">
        <p14:creationId xmlns:p14="http://schemas.microsoft.com/office/powerpoint/2010/main" val="16378142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E248CB-3BB9-49A4-BBB9-00C2B5442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94360"/>
          </a:xfrm>
          <a:solidFill>
            <a:srgbClr val="28886D"/>
          </a:solidFill>
        </p:spPr>
        <p:txBody>
          <a:bodyPr>
            <a:noAutofit/>
          </a:bodyPr>
          <a:lstStyle/>
          <a:p>
            <a:r>
              <a:rPr lang="fr-FR" sz="3600" dirty="0" err="1">
                <a:cs typeface="Calibri Light"/>
              </a:rPr>
              <a:t>What</a:t>
            </a:r>
            <a:r>
              <a:rPr lang="fr-FR" sz="3600" dirty="0">
                <a:cs typeface="Calibri Light"/>
              </a:rPr>
              <a:t> about </a:t>
            </a:r>
            <a:r>
              <a:rPr lang="fr-FR" sz="3600" dirty="0" err="1">
                <a:cs typeface="Calibri Light"/>
              </a:rPr>
              <a:t>accuracy</a:t>
            </a:r>
            <a:r>
              <a:rPr lang="fr-FR" sz="3600" dirty="0">
                <a:cs typeface="Calibri Light"/>
              </a:rPr>
              <a:t> ? </a:t>
            </a:r>
          </a:p>
        </p:txBody>
      </p:sp>
      <p:sp>
        <p:nvSpPr>
          <p:cNvPr id="9" name="Google Shape;122;p21">
            <a:extLst>
              <a:ext uri="{FF2B5EF4-FFF2-40B4-BE49-F238E27FC236}">
                <a16:creationId xmlns:a16="http://schemas.microsoft.com/office/drawing/2014/main" id="{9CA3F845-F845-4C36-91E2-FF6C106CD5CC}"/>
              </a:ext>
            </a:extLst>
          </p:cNvPr>
          <p:cNvSpPr txBox="1">
            <a:spLocks/>
          </p:cNvSpPr>
          <p:nvPr/>
        </p:nvSpPr>
        <p:spPr>
          <a:xfrm>
            <a:off x="2499204" y="3892205"/>
            <a:ext cx="7362835" cy="83462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400" b="1">
                <a:solidFill>
                  <a:schemeClr val="dk1"/>
                </a:solidFill>
              </a:rPr>
              <a:t>Fig. 16: </a:t>
            </a:r>
            <a:r>
              <a:rPr lang="en-US" sz="1400">
                <a:ea typeface="+mn-lt"/>
                <a:cs typeface="+mn-lt"/>
              </a:rPr>
              <a:t>Distribution of accuracies across electrode sets during </a:t>
            </a:r>
            <a:r>
              <a:rPr lang="en-US" sz="1400" err="1">
                <a:ea typeface="+mn-lt"/>
                <a:cs typeface="+mn-lt"/>
              </a:rPr>
              <a:t>microstimulation</a:t>
            </a:r>
            <a:r>
              <a:rPr lang="en-US" sz="1400">
                <a:ea typeface="+mn-lt"/>
                <a:cs typeface="+mn-lt"/>
              </a:rPr>
              <a:t> (green) and visual (blue) versions of the task.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897EC6A-F256-4A0C-9CF1-530C440A4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>
                <a:cs typeface="Calibri Light"/>
              </a:rPr>
              <a:t>16</a:t>
            </a:r>
          </a:p>
        </p:txBody>
      </p:sp>
      <p:pic>
        <p:nvPicPr>
          <p:cNvPr id="3" name="Image 5">
            <a:extLst>
              <a:ext uri="{FF2B5EF4-FFF2-40B4-BE49-F238E27FC236}">
                <a16:creationId xmlns:a16="http://schemas.microsoft.com/office/drawing/2014/main" id="{4EB9DBBE-7AE8-4772-B41F-4E49B51D44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633" r="-159" b="-621"/>
          <a:stretch/>
        </p:blipFill>
        <p:spPr>
          <a:xfrm>
            <a:off x="1957137" y="2023608"/>
            <a:ext cx="8919419" cy="1861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1832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E248CB-3BB9-49A4-BBB9-00C2B5442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94360"/>
          </a:xfrm>
          <a:solidFill>
            <a:srgbClr val="28886D"/>
          </a:solidFill>
        </p:spPr>
        <p:txBody>
          <a:bodyPr>
            <a:noAutofit/>
          </a:bodyPr>
          <a:lstStyle/>
          <a:p>
            <a:r>
              <a:rPr lang="fr-FR" sz="3600" dirty="0" err="1">
                <a:cs typeface="Calibri Light"/>
              </a:rPr>
              <a:t>What</a:t>
            </a:r>
            <a:r>
              <a:rPr lang="fr-FR" sz="3600" dirty="0">
                <a:cs typeface="Calibri Light"/>
              </a:rPr>
              <a:t> about </a:t>
            </a:r>
            <a:r>
              <a:rPr lang="fr-FR" sz="3600" dirty="0" err="1">
                <a:cs typeface="Calibri Light"/>
              </a:rPr>
              <a:t>accuracy</a:t>
            </a:r>
            <a:r>
              <a:rPr lang="fr-FR" sz="3600" dirty="0">
                <a:cs typeface="Calibri Light"/>
              </a:rPr>
              <a:t> ? </a:t>
            </a:r>
          </a:p>
        </p:txBody>
      </p:sp>
      <p:sp>
        <p:nvSpPr>
          <p:cNvPr id="8" name="Google Shape;122;p21">
            <a:extLst>
              <a:ext uri="{FF2B5EF4-FFF2-40B4-BE49-F238E27FC236}">
                <a16:creationId xmlns:a16="http://schemas.microsoft.com/office/drawing/2014/main" id="{842228FF-0A69-4C5F-ABF8-FA0D90CA821D}"/>
              </a:ext>
            </a:extLst>
          </p:cNvPr>
          <p:cNvSpPr txBox="1">
            <a:spLocks/>
          </p:cNvSpPr>
          <p:nvPr/>
        </p:nvSpPr>
        <p:spPr>
          <a:xfrm>
            <a:off x="572898" y="5738091"/>
            <a:ext cx="6232994" cy="79598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400" b="1">
                <a:solidFill>
                  <a:schemeClr val="dk1"/>
                </a:solidFill>
              </a:rPr>
              <a:t>Fig. 17 : </a:t>
            </a:r>
            <a:r>
              <a:rPr lang="en-US" sz="1400">
                <a:ea typeface="+mn-lt"/>
                <a:cs typeface="+mn-lt"/>
              </a:rPr>
              <a:t>Mean accuracy across electrode sets and monkeys, as a function of trial number (average and SEM across five trials) in the </a:t>
            </a:r>
            <a:r>
              <a:rPr lang="en-US" sz="1400" err="1">
                <a:ea typeface="+mn-lt"/>
                <a:cs typeface="+mn-lt"/>
              </a:rPr>
              <a:t>microstimulation</a:t>
            </a:r>
            <a:r>
              <a:rPr lang="en-US" sz="1400">
                <a:ea typeface="+mn-lt"/>
                <a:cs typeface="+mn-lt"/>
              </a:rPr>
              <a:t> (green) and visual (blue) versions of the task. In a control task with novel electrical stimulation and visually presented dot patterns, the accuracy was close to chance (gray).</a:t>
            </a:r>
            <a:endParaRPr lang="en-US" sz="1400">
              <a:solidFill>
                <a:schemeClr val="dk1"/>
              </a:solidFill>
              <a:ea typeface="+mn-lt"/>
              <a:cs typeface="+mn-lt"/>
            </a:endParaRPr>
          </a:p>
        </p:txBody>
      </p:sp>
      <p:sp>
        <p:nvSpPr>
          <p:cNvPr id="9" name="Google Shape;122;p21">
            <a:extLst>
              <a:ext uri="{FF2B5EF4-FFF2-40B4-BE49-F238E27FC236}">
                <a16:creationId xmlns:a16="http://schemas.microsoft.com/office/drawing/2014/main" id="{9CA3F845-F845-4C36-91E2-FF6C106CD5CC}"/>
              </a:ext>
            </a:extLst>
          </p:cNvPr>
          <p:cNvSpPr txBox="1">
            <a:spLocks/>
          </p:cNvSpPr>
          <p:nvPr/>
        </p:nvSpPr>
        <p:spPr>
          <a:xfrm>
            <a:off x="2150371" y="2561003"/>
            <a:ext cx="7362835" cy="83462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400" b="1">
                <a:solidFill>
                  <a:schemeClr val="dk1"/>
                </a:solidFill>
              </a:rPr>
              <a:t>Fig. 16: </a:t>
            </a:r>
            <a:r>
              <a:rPr lang="en-US" sz="1400">
                <a:ea typeface="+mn-lt"/>
                <a:cs typeface="+mn-lt"/>
              </a:rPr>
              <a:t>Distribution of accuracies across electrode sets during </a:t>
            </a:r>
            <a:r>
              <a:rPr lang="en-US" sz="1400" err="1">
                <a:ea typeface="+mn-lt"/>
                <a:cs typeface="+mn-lt"/>
              </a:rPr>
              <a:t>microstimulation</a:t>
            </a:r>
            <a:r>
              <a:rPr lang="en-US" sz="1400">
                <a:ea typeface="+mn-lt"/>
                <a:cs typeface="+mn-lt"/>
              </a:rPr>
              <a:t> (green) and visual (blue) versions of the task.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9C29DE8C-842C-46A6-88CC-A5AD5B49E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>
                <a:cs typeface="Calibri Light"/>
              </a:rPr>
              <a:t>16</a:t>
            </a:r>
          </a:p>
        </p:txBody>
      </p:sp>
      <p:pic>
        <p:nvPicPr>
          <p:cNvPr id="7" name="Image 5">
            <a:extLst>
              <a:ext uri="{FF2B5EF4-FFF2-40B4-BE49-F238E27FC236}">
                <a16:creationId xmlns:a16="http://schemas.microsoft.com/office/drawing/2014/main" id="{CE8400E2-B1B7-4067-99C4-E60070F7CD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930" r="-197" b="-775"/>
          <a:stretch/>
        </p:blipFill>
        <p:spPr>
          <a:xfrm>
            <a:off x="2251243" y="1101186"/>
            <a:ext cx="7181524" cy="1446522"/>
          </a:xfrm>
          <a:prstGeom prst="rect">
            <a:avLst/>
          </a:prstGeom>
        </p:spPr>
      </p:pic>
      <p:pic>
        <p:nvPicPr>
          <p:cNvPr id="12" name="Image 12">
            <a:extLst>
              <a:ext uri="{FF2B5EF4-FFF2-40B4-BE49-F238E27FC236}">
                <a16:creationId xmlns:a16="http://schemas.microsoft.com/office/drawing/2014/main" id="{155E8845-60D2-4F15-80AF-AF87714081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5873" y="3268487"/>
            <a:ext cx="4106778" cy="3449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6133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E248CB-3BB9-49A4-BBB9-00C2B5442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94360"/>
          </a:xfrm>
          <a:solidFill>
            <a:srgbClr val="28886D"/>
          </a:solidFill>
        </p:spPr>
        <p:txBody>
          <a:bodyPr>
            <a:noAutofit/>
          </a:bodyPr>
          <a:lstStyle/>
          <a:p>
            <a:r>
              <a:rPr lang="fr-FR" sz="3600" dirty="0">
                <a:cs typeface="Calibri Light"/>
              </a:rPr>
              <a:t>To </a:t>
            </a:r>
            <a:r>
              <a:rPr lang="fr-FR" sz="3600" dirty="0" err="1">
                <a:cs typeface="Calibri Light"/>
              </a:rPr>
              <a:t>be</a:t>
            </a:r>
            <a:r>
              <a:rPr lang="fr-FR" sz="3600" dirty="0">
                <a:cs typeface="Calibri Light"/>
              </a:rPr>
              <a:t> </a:t>
            </a:r>
            <a:r>
              <a:rPr lang="fr-FR" sz="3600" dirty="0" err="1">
                <a:cs typeface="Calibri Light"/>
              </a:rPr>
              <a:t>continued</a:t>
            </a:r>
            <a:r>
              <a:rPr lang="fr-FR" sz="3600" dirty="0">
                <a:cs typeface="Calibri Light"/>
              </a:rPr>
              <a:t>...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BE920A3-C4C7-4F1A-9F4D-C89B1EF6B7D6}"/>
              </a:ext>
            </a:extLst>
          </p:cNvPr>
          <p:cNvSpPr txBox="1"/>
          <p:nvPr/>
        </p:nvSpPr>
        <p:spPr>
          <a:xfrm>
            <a:off x="850293" y="2789454"/>
            <a:ext cx="12191999" cy="313932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cs typeface="Calibri Ligh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cs typeface="Calibri Ligh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cs typeface="Calibri Light"/>
              </a:rPr>
              <a:t>Strong difference ask for more individuals to improve the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cs typeface="Calibri Light"/>
            </a:endParaRPr>
          </a:p>
          <a:p>
            <a:endParaRPr lang="en-US" sz="2400" dirty="0">
              <a:cs typeface="Calibri Ligh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cs typeface="Calibri Light"/>
            </a:endParaRPr>
          </a:p>
          <a:p>
            <a:endParaRPr lang="en-US" sz="2400" dirty="0">
              <a:cs typeface="Calibri Light"/>
            </a:endParaRPr>
          </a:p>
          <a:p>
            <a:endParaRPr lang="en-US">
              <a:cs typeface="Calibri Ligh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>
              <a:cs typeface="Calibri Light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8ED8215-D708-4AB2-B3DD-F49B01AC3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>
                <a:cs typeface="Calibri Light"/>
              </a:rPr>
              <a:t>17</a:t>
            </a:r>
          </a:p>
        </p:txBody>
      </p:sp>
      <p:pic>
        <p:nvPicPr>
          <p:cNvPr id="5" name="Picture 2" descr="Monkey Icon | Noto Emoji Animals Nature Iconset | Google">
            <a:extLst>
              <a:ext uri="{FF2B5EF4-FFF2-40B4-BE49-F238E27FC236}">
                <a16:creationId xmlns:a16="http://schemas.microsoft.com/office/drawing/2014/main" id="{0331AD7A-BEED-4917-91D0-2F3E3C54B0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9586" y="1264705"/>
            <a:ext cx="2000251" cy="2024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Monkey Icon | Noto Emoji Animals Nature Iconset | Google">
            <a:extLst>
              <a:ext uri="{FF2B5EF4-FFF2-40B4-BE49-F238E27FC236}">
                <a16:creationId xmlns:a16="http://schemas.microsoft.com/office/drawing/2014/main" id="{57B730AF-094E-4705-B11F-84E1078F65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4992" y="1240892"/>
            <a:ext cx="2000251" cy="2024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37DF8640-A690-4842-8B2E-105F86537592}"/>
              </a:ext>
            </a:extLst>
          </p:cNvPr>
          <p:cNvSpPr txBox="1"/>
          <p:nvPr/>
        </p:nvSpPr>
        <p:spPr>
          <a:xfrm>
            <a:off x="3133200" y="735805"/>
            <a:ext cx="44529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sz="3600" b="1" dirty="0"/>
              <a:t>A</a:t>
            </a:r>
            <a:endParaRPr lang="fr-FR" sz="3600" b="1" dirty="0">
              <a:cs typeface="Calibri Light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52F9908E-2F81-431D-B781-7624272B594B}"/>
              </a:ext>
            </a:extLst>
          </p:cNvPr>
          <p:cNvSpPr txBox="1"/>
          <p:nvPr/>
        </p:nvSpPr>
        <p:spPr>
          <a:xfrm>
            <a:off x="8307373" y="735805"/>
            <a:ext cx="44529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sz="3600" b="1" dirty="0">
                <a:cs typeface="Calibri Light"/>
              </a:rPr>
              <a:t>L</a:t>
            </a:r>
          </a:p>
        </p:txBody>
      </p:sp>
      <p:pic>
        <p:nvPicPr>
          <p:cNvPr id="19" name="Image 11">
            <a:extLst>
              <a:ext uri="{FF2B5EF4-FFF2-40B4-BE49-F238E27FC236}">
                <a16:creationId xmlns:a16="http://schemas.microsoft.com/office/drawing/2014/main" id="{6E920866-7907-4D9A-94F9-535ECCFBD0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3379" y="1259680"/>
            <a:ext cx="2171701" cy="2135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545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E248CB-3BB9-49A4-BBB9-00C2B5442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76"/>
            <a:ext cx="12192000" cy="594360"/>
          </a:xfrm>
          <a:solidFill>
            <a:srgbClr val="28886D"/>
          </a:solidFill>
        </p:spPr>
        <p:txBody>
          <a:bodyPr>
            <a:normAutofit fontScale="90000"/>
          </a:bodyPr>
          <a:lstStyle/>
          <a:p>
            <a:r>
              <a:rPr lang="fr-FR"/>
              <a:t>Introduction – Team </a:t>
            </a:r>
          </a:p>
        </p:txBody>
      </p:sp>
      <p:pic>
        <p:nvPicPr>
          <p:cNvPr id="8" name="Google Shape;75;p15">
            <a:extLst>
              <a:ext uri="{FF2B5EF4-FFF2-40B4-BE49-F238E27FC236}">
                <a16:creationId xmlns:a16="http://schemas.microsoft.com/office/drawing/2014/main" id="{A5CF9B77-E152-4A80-A63E-B0441A35C878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8380" y="674501"/>
            <a:ext cx="2089963" cy="71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76;p15">
            <a:extLst>
              <a:ext uri="{FF2B5EF4-FFF2-40B4-BE49-F238E27FC236}">
                <a16:creationId xmlns:a16="http://schemas.microsoft.com/office/drawing/2014/main" id="{6C8B481B-5915-481C-8189-19EC4EB54357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80774" y="674501"/>
            <a:ext cx="2542846" cy="717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Picture 6">
            <a:extLst>
              <a:ext uri="{FF2B5EF4-FFF2-40B4-BE49-F238E27FC236}">
                <a16:creationId xmlns:a16="http://schemas.microsoft.com/office/drawing/2014/main" id="{2DE293AF-0200-423F-9470-307A7684A3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" y="1595755"/>
            <a:ext cx="1333500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>
            <a:extLst>
              <a:ext uri="{FF2B5EF4-FFF2-40B4-BE49-F238E27FC236}">
                <a16:creationId xmlns:a16="http://schemas.microsoft.com/office/drawing/2014/main" id="{FA6576AF-FE21-4AA8-A086-714DCD0C8E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784" y="1595755"/>
            <a:ext cx="1333500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>
            <a:extLst>
              <a:ext uri="{FF2B5EF4-FFF2-40B4-BE49-F238E27FC236}">
                <a16:creationId xmlns:a16="http://schemas.microsoft.com/office/drawing/2014/main" id="{AF79640B-6E91-47CD-B954-B78144E358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8076" y="1595755"/>
            <a:ext cx="1333500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Google Shape;77;p15">
            <a:extLst>
              <a:ext uri="{FF2B5EF4-FFF2-40B4-BE49-F238E27FC236}">
                <a16:creationId xmlns:a16="http://schemas.microsoft.com/office/drawing/2014/main" id="{4333AC63-D5FA-45E6-907C-904D720C4184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185447" y="1595755"/>
            <a:ext cx="1333500" cy="133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2AB143E0-B5D6-4878-A214-02D0A9235892}"/>
              </a:ext>
            </a:extLst>
          </p:cNvPr>
          <p:cNvSpPr txBox="1"/>
          <p:nvPr/>
        </p:nvSpPr>
        <p:spPr>
          <a:xfrm>
            <a:off x="624053" y="3545840"/>
            <a:ext cx="4998720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u="sng">
                <a:solidFill>
                  <a:schemeClr val="dk1"/>
                </a:solidFill>
              </a:rPr>
              <a:t>Pieter R. </a:t>
            </a:r>
            <a:r>
              <a:rPr lang="fr-FR" sz="2400" u="sng" err="1">
                <a:solidFill>
                  <a:schemeClr val="dk1"/>
                </a:solidFill>
              </a:rPr>
              <a:t>Roelfsema</a:t>
            </a:r>
            <a:r>
              <a:rPr lang="fr-FR" sz="2400" u="sng">
                <a:solidFill>
                  <a:schemeClr val="dk1"/>
                </a:solidFill>
              </a:rPr>
              <a:t> Team</a:t>
            </a:r>
            <a:endParaRPr lang="fr-FR" sz="2400" u="sng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sz="2000"/>
          </a:p>
          <a:p>
            <a:pPr marL="800100" indent="-342900">
              <a:buFont typeface="Arial" panose="020B0604020202020204" pitchFamily="34" charset="0"/>
              <a:buChar char="•"/>
            </a:pPr>
            <a:r>
              <a:rPr lang="fr-FR" sz="2000">
                <a:solidFill>
                  <a:schemeClr val="dk1"/>
                </a:solidFill>
                <a:uFill>
                  <a:noFill/>
                </a:u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Alpha and gamma oscillations</a:t>
            </a:r>
          </a:p>
          <a:p>
            <a:pPr marL="457200"/>
            <a:r>
              <a:rPr lang="fr-FR" i="1">
                <a:solidFill>
                  <a:schemeClr val="dk1"/>
                </a:solidFill>
                <a:uFill>
                  <a:noFill/>
                </a:u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2014 - </a:t>
            </a:r>
            <a:r>
              <a:rPr lang="fr-FR" i="1" err="1">
                <a:solidFill>
                  <a:schemeClr val="dk1"/>
                </a:solidFill>
                <a:uFill>
                  <a:noFill/>
                </a:u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Characterize</a:t>
            </a:r>
            <a:r>
              <a:rPr lang="fr-FR" i="1">
                <a:solidFill>
                  <a:schemeClr val="dk1"/>
                </a:solidFill>
                <a:uFill>
                  <a:noFill/>
                </a:u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feedback and </a:t>
            </a:r>
            <a:r>
              <a:rPr lang="fr-FR" i="1" err="1">
                <a:solidFill>
                  <a:schemeClr val="dk1"/>
                </a:solidFill>
                <a:uFill>
                  <a:noFill/>
                </a:u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feedforward</a:t>
            </a:r>
            <a:r>
              <a:rPr lang="fr-FR" i="1">
                <a:solidFill>
                  <a:schemeClr val="dk1"/>
                </a:solidFill>
                <a:uFill>
                  <a:noFill/>
                </a:u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processing in </a:t>
            </a:r>
            <a:r>
              <a:rPr lang="fr-FR" i="1" err="1">
                <a:solidFill>
                  <a:schemeClr val="dk1"/>
                </a:solidFill>
                <a:uFill>
                  <a:noFill/>
                </a:u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monkey</a:t>
            </a:r>
            <a:r>
              <a:rPr lang="fr-FR" i="1">
                <a:solidFill>
                  <a:schemeClr val="dk1"/>
                </a:solidFill>
                <a:uFill>
                  <a:noFill/>
                </a:u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fr-FR" i="1" err="1">
                <a:solidFill>
                  <a:schemeClr val="dk1"/>
                </a:solidFill>
                <a:uFill>
                  <a:noFill/>
                </a:u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visual</a:t>
            </a:r>
            <a:r>
              <a:rPr lang="fr-FR" i="1">
                <a:solidFill>
                  <a:schemeClr val="dk1"/>
                </a:solidFill>
                <a:uFill>
                  <a:noFill/>
                </a:u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cortex</a:t>
            </a:r>
            <a:r>
              <a:rPr lang="fr-FR">
                <a:solidFill>
                  <a:schemeClr val="dk1"/>
                </a:solidFill>
              </a:rPr>
              <a:t> 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sz="2000"/>
          </a:p>
          <a:p>
            <a:pPr marL="8001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2000"/>
              <a:t>Vision in </a:t>
            </a:r>
            <a:r>
              <a:rPr lang="fr-FR" sz="2000" err="1"/>
              <a:t>monkey</a:t>
            </a:r>
            <a:endParaRPr lang="fr-FR" sz="20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i="1">
                <a:solidFill>
                  <a:schemeClr val="dk1"/>
                </a:solidFill>
                <a:uFill>
                  <a:noFill/>
                </a:uFill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1998 - Object-</a:t>
            </a:r>
            <a:r>
              <a:rPr lang="fr-FR" i="1" err="1">
                <a:solidFill>
                  <a:schemeClr val="dk1"/>
                </a:solidFill>
                <a:uFill>
                  <a:noFill/>
                </a:uFill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based</a:t>
            </a:r>
            <a:r>
              <a:rPr lang="fr-FR" i="1">
                <a:solidFill>
                  <a:schemeClr val="dk1"/>
                </a:solidFill>
                <a:uFill>
                  <a:noFill/>
                </a:uFill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attention in the </a:t>
            </a:r>
            <a:r>
              <a:rPr lang="fr-FR" i="1" err="1">
                <a:solidFill>
                  <a:schemeClr val="dk1"/>
                </a:solidFill>
                <a:uFill>
                  <a:noFill/>
                </a:uFill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primary</a:t>
            </a:r>
            <a:r>
              <a:rPr lang="fr-FR" i="1">
                <a:solidFill>
                  <a:schemeClr val="dk1"/>
                </a:solidFill>
                <a:uFill>
                  <a:noFill/>
                </a:uFill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fr-FR" i="1" err="1">
                <a:solidFill>
                  <a:schemeClr val="dk1"/>
                </a:solidFill>
                <a:uFill>
                  <a:noFill/>
                </a:uFill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visual</a:t>
            </a:r>
            <a:r>
              <a:rPr lang="fr-FR" i="1">
                <a:solidFill>
                  <a:schemeClr val="dk1"/>
                </a:solidFill>
                <a:uFill>
                  <a:noFill/>
                </a:uFill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cortex of the macaque </a:t>
            </a:r>
            <a:r>
              <a:rPr lang="fr-FR" i="1" err="1">
                <a:solidFill>
                  <a:schemeClr val="dk1"/>
                </a:solidFill>
                <a:uFill>
                  <a:noFill/>
                </a:uFill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monkey</a:t>
            </a:r>
            <a:endParaRPr lang="fr-FR">
              <a:solidFill>
                <a:schemeClr val="dk1"/>
              </a:solidFill>
            </a:endParaRPr>
          </a:p>
          <a:p>
            <a:endParaRPr lang="fr-FR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D22F438A-2B24-40EE-93F3-BAAA2C89A296}"/>
              </a:ext>
            </a:extLst>
          </p:cNvPr>
          <p:cNvSpPr txBox="1"/>
          <p:nvPr/>
        </p:nvSpPr>
        <p:spPr>
          <a:xfrm>
            <a:off x="6569228" y="3545840"/>
            <a:ext cx="49987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u="sng"/>
              <a:t>Eduardo Fernandez Team  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sz="2000"/>
          </a:p>
          <a:p>
            <a:pPr marL="800100" indent="-342900">
              <a:buFont typeface="Arial" panose="020B0604020202020204" pitchFamily="34" charset="0"/>
              <a:buChar char="•"/>
            </a:pPr>
            <a:r>
              <a:rPr lang="fr-FR" sz="2000">
                <a:solidFill>
                  <a:schemeClr val="dk1"/>
                </a:solidFill>
                <a:uFill>
                  <a:noFill/>
                </a:u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Visual </a:t>
            </a:r>
            <a:r>
              <a:rPr lang="fr-FR" sz="2000" err="1">
                <a:solidFill>
                  <a:schemeClr val="dk1"/>
                </a:solidFill>
                <a:uFill>
                  <a:noFill/>
                </a:u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prosthesis</a:t>
            </a:r>
            <a:endParaRPr lang="fr-FR" sz="2000">
              <a:solidFill>
                <a:schemeClr val="dk1"/>
              </a:solidFill>
              <a:uFill>
                <a:noFill/>
              </a:uFill>
              <a:hlinkClick r:id="rId9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457200"/>
            <a:r>
              <a:rPr lang="fr-FR" i="1">
                <a:solidFill>
                  <a:schemeClr val="dk1"/>
                </a:solidFill>
                <a:uFill>
                  <a:noFill/>
                </a:u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2019 - </a:t>
            </a:r>
            <a:r>
              <a:rPr lang="fr" i="1">
                <a:solidFill>
                  <a:schemeClr val="dk1"/>
                </a:solidFill>
                <a:uFill>
                  <a:noFill/>
                </a:uFill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Toward the development of a cortically based visual neuroprosthesis</a:t>
            </a:r>
            <a:r>
              <a:rPr lang="fr" i="1">
                <a:solidFill>
                  <a:schemeClr val="dk1"/>
                </a:solidFill>
              </a:rPr>
              <a:t> </a:t>
            </a:r>
            <a:endParaRPr lang="fr-FR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sz="200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D70674B-F108-4888-9714-A334EC56B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>
                <a:cs typeface="Calibri Light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2621830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E248CB-3BB9-49A4-BBB9-00C2B5442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94360"/>
          </a:xfrm>
          <a:solidFill>
            <a:srgbClr val="28886D"/>
          </a:solidFill>
        </p:spPr>
        <p:txBody>
          <a:bodyPr>
            <a:noAutofit/>
          </a:bodyPr>
          <a:lstStyle/>
          <a:p>
            <a:r>
              <a:rPr lang="fr-FR" sz="3600" dirty="0">
                <a:cs typeface="Calibri Light"/>
              </a:rPr>
              <a:t>To </a:t>
            </a:r>
            <a:r>
              <a:rPr lang="fr-FR" sz="3600" dirty="0" err="1">
                <a:cs typeface="Calibri Light"/>
              </a:rPr>
              <a:t>be</a:t>
            </a:r>
            <a:r>
              <a:rPr lang="fr-FR" sz="3600" dirty="0">
                <a:cs typeface="Calibri Light"/>
              </a:rPr>
              <a:t> </a:t>
            </a:r>
            <a:r>
              <a:rPr lang="fr-FR" sz="3600" dirty="0" err="1">
                <a:cs typeface="Calibri Light"/>
              </a:rPr>
              <a:t>continued</a:t>
            </a:r>
            <a:r>
              <a:rPr lang="fr-FR" sz="3600" dirty="0">
                <a:cs typeface="Calibri Light"/>
              </a:rPr>
              <a:t>...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BE920A3-C4C7-4F1A-9F4D-C89B1EF6B7D6}"/>
              </a:ext>
            </a:extLst>
          </p:cNvPr>
          <p:cNvSpPr txBox="1"/>
          <p:nvPr/>
        </p:nvSpPr>
        <p:spPr>
          <a:xfrm>
            <a:off x="850293" y="2789454"/>
            <a:ext cx="12191999" cy="313932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cs typeface="Calibri Ligh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cs typeface="Calibri Ligh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cs typeface="Calibri Light"/>
              </a:rPr>
              <a:t>Strong difference ask for more individuals to improve the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cs typeface="Calibri Ligh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cs typeface="Calibri Light"/>
              </a:rPr>
              <a:t>Use of machine Learning to calibrate the currents in V1 and V4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cs typeface="Calibri Light"/>
            </a:endParaRPr>
          </a:p>
          <a:p>
            <a:endParaRPr lang="en-US" sz="2400" dirty="0">
              <a:cs typeface="Calibri Light"/>
            </a:endParaRPr>
          </a:p>
          <a:p>
            <a:endParaRPr lang="en-US">
              <a:cs typeface="Calibri Ligh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>
              <a:cs typeface="Calibri Light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8F3F1B7-900F-4F72-A530-FE3B56874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>
                <a:cs typeface="Calibri Light"/>
              </a:rPr>
              <a:t>17</a:t>
            </a:r>
          </a:p>
        </p:txBody>
      </p:sp>
      <p:pic>
        <p:nvPicPr>
          <p:cNvPr id="10" name="Picture 2" descr="Monkey Icon | Noto Emoji Animals Nature Iconset | Google">
            <a:extLst>
              <a:ext uri="{FF2B5EF4-FFF2-40B4-BE49-F238E27FC236}">
                <a16:creationId xmlns:a16="http://schemas.microsoft.com/office/drawing/2014/main" id="{10FE0F30-F2D5-400B-B0B2-5A22B1ADCE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9586" y="1264705"/>
            <a:ext cx="2000251" cy="2024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Monkey Icon | Noto Emoji Animals Nature Iconset | Google">
            <a:extLst>
              <a:ext uri="{FF2B5EF4-FFF2-40B4-BE49-F238E27FC236}">
                <a16:creationId xmlns:a16="http://schemas.microsoft.com/office/drawing/2014/main" id="{8966DB46-26E8-4CEB-82D1-181BF39CF7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4992" y="1240892"/>
            <a:ext cx="2000251" cy="2024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69D23B7E-44EF-4C4B-BA22-91314CECA90F}"/>
              </a:ext>
            </a:extLst>
          </p:cNvPr>
          <p:cNvSpPr txBox="1"/>
          <p:nvPr/>
        </p:nvSpPr>
        <p:spPr>
          <a:xfrm>
            <a:off x="3133200" y="735805"/>
            <a:ext cx="44529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sz="3600" b="1" dirty="0"/>
              <a:t>A</a:t>
            </a:r>
            <a:endParaRPr lang="fr-FR" sz="3600" b="1" dirty="0">
              <a:cs typeface="Calibri Light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B5557A33-CB38-4301-9E91-0FF18844AE54}"/>
              </a:ext>
            </a:extLst>
          </p:cNvPr>
          <p:cNvSpPr txBox="1"/>
          <p:nvPr/>
        </p:nvSpPr>
        <p:spPr>
          <a:xfrm>
            <a:off x="8307373" y="735805"/>
            <a:ext cx="44529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sz="3600" b="1" dirty="0">
                <a:cs typeface="Calibri Light"/>
              </a:rPr>
              <a:t>L</a:t>
            </a:r>
          </a:p>
        </p:txBody>
      </p:sp>
      <p:pic>
        <p:nvPicPr>
          <p:cNvPr id="25" name="Image 11">
            <a:extLst>
              <a:ext uri="{FF2B5EF4-FFF2-40B4-BE49-F238E27FC236}">
                <a16:creationId xmlns:a16="http://schemas.microsoft.com/office/drawing/2014/main" id="{9EFF1DD6-3C53-4DF7-8FF8-63A780C4B2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3379" y="1259680"/>
            <a:ext cx="2171701" cy="2135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3850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E248CB-3BB9-49A4-BBB9-00C2B5442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94360"/>
          </a:xfrm>
          <a:solidFill>
            <a:srgbClr val="28886D"/>
          </a:solidFill>
        </p:spPr>
        <p:txBody>
          <a:bodyPr>
            <a:noAutofit/>
          </a:bodyPr>
          <a:lstStyle/>
          <a:p>
            <a:r>
              <a:rPr lang="fr-FR" sz="3600" dirty="0">
                <a:cs typeface="Calibri Light"/>
              </a:rPr>
              <a:t>To </a:t>
            </a:r>
            <a:r>
              <a:rPr lang="fr-FR" sz="3600" dirty="0" err="1">
                <a:cs typeface="Calibri Light"/>
              </a:rPr>
              <a:t>be</a:t>
            </a:r>
            <a:r>
              <a:rPr lang="fr-FR" sz="3600" dirty="0">
                <a:cs typeface="Calibri Light"/>
              </a:rPr>
              <a:t> </a:t>
            </a:r>
            <a:r>
              <a:rPr lang="fr-FR" sz="3600" dirty="0" err="1">
                <a:cs typeface="Calibri Light"/>
              </a:rPr>
              <a:t>continued</a:t>
            </a:r>
            <a:r>
              <a:rPr lang="fr-FR" sz="3600" dirty="0">
                <a:cs typeface="Calibri Light"/>
              </a:rPr>
              <a:t>...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BE920A3-C4C7-4F1A-9F4D-C89B1EF6B7D6}"/>
              </a:ext>
            </a:extLst>
          </p:cNvPr>
          <p:cNvSpPr txBox="1"/>
          <p:nvPr/>
        </p:nvSpPr>
        <p:spPr>
          <a:xfrm>
            <a:off x="850293" y="2789454"/>
            <a:ext cx="12191999" cy="313932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cs typeface="Calibri Ligh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cs typeface="Calibri Ligh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cs typeface="Calibri Light"/>
              </a:rPr>
              <a:t>Strong difference ask for more individuals to improve the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cs typeface="Calibri Ligh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cs typeface="Calibri Light"/>
              </a:rPr>
              <a:t>Use of machine Learning to calibrate the currents in V1 and V4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cs typeface="Calibri Ligh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cs typeface="Calibri Light"/>
              </a:rPr>
              <a:t>Implementation in human brain</a:t>
            </a:r>
          </a:p>
          <a:p>
            <a:endParaRPr lang="en-US">
              <a:cs typeface="Calibri Ligh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>
              <a:cs typeface="Calibri Light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C5029D3-2D61-46DF-AEAB-183A47327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>
                <a:cs typeface="Calibri Light"/>
              </a:rPr>
              <a:t>17</a:t>
            </a:r>
          </a:p>
        </p:txBody>
      </p:sp>
      <p:pic>
        <p:nvPicPr>
          <p:cNvPr id="5" name="Picture 2" descr="Monkey Icon | Noto Emoji Animals Nature Iconset | Google">
            <a:extLst>
              <a:ext uri="{FF2B5EF4-FFF2-40B4-BE49-F238E27FC236}">
                <a16:creationId xmlns:a16="http://schemas.microsoft.com/office/drawing/2014/main" id="{05FF782A-31B2-4040-B82E-B460BA12F9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9586" y="1264705"/>
            <a:ext cx="2000251" cy="2024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Monkey Icon | Noto Emoji Animals Nature Iconset | Google">
            <a:extLst>
              <a:ext uri="{FF2B5EF4-FFF2-40B4-BE49-F238E27FC236}">
                <a16:creationId xmlns:a16="http://schemas.microsoft.com/office/drawing/2014/main" id="{780A3A3E-0C54-4595-9709-C70321BCED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4992" y="1240892"/>
            <a:ext cx="2000251" cy="2024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13731610-9E9E-4B59-AF98-7F56095A4B37}"/>
              </a:ext>
            </a:extLst>
          </p:cNvPr>
          <p:cNvSpPr txBox="1"/>
          <p:nvPr/>
        </p:nvSpPr>
        <p:spPr>
          <a:xfrm>
            <a:off x="3133200" y="735805"/>
            <a:ext cx="44529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sz="3600" b="1" dirty="0"/>
              <a:t>A</a:t>
            </a:r>
            <a:endParaRPr lang="fr-FR" sz="3600" b="1" dirty="0">
              <a:cs typeface="Calibri Light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CD8CBE01-246F-4685-A565-40173C140E44}"/>
              </a:ext>
            </a:extLst>
          </p:cNvPr>
          <p:cNvSpPr txBox="1"/>
          <p:nvPr/>
        </p:nvSpPr>
        <p:spPr>
          <a:xfrm>
            <a:off x="8307373" y="735805"/>
            <a:ext cx="44529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sz="3600" b="1" dirty="0">
                <a:cs typeface="Calibri Light"/>
              </a:rPr>
              <a:t>L</a:t>
            </a:r>
          </a:p>
        </p:txBody>
      </p:sp>
      <p:pic>
        <p:nvPicPr>
          <p:cNvPr id="19" name="Image 11">
            <a:extLst>
              <a:ext uri="{FF2B5EF4-FFF2-40B4-BE49-F238E27FC236}">
                <a16:creationId xmlns:a16="http://schemas.microsoft.com/office/drawing/2014/main" id="{C3899947-6F90-420B-8DE3-59904AC179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3379" y="1259680"/>
            <a:ext cx="2171701" cy="2135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36123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E248CB-3BB9-49A4-BBB9-00C2B5442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94360"/>
          </a:xfrm>
          <a:solidFill>
            <a:srgbClr val="28886D"/>
          </a:solidFill>
        </p:spPr>
        <p:txBody>
          <a:bodyPr>
            <a:noAutofit/>
          </a:bodyPr>
          <a:lstStyle/>
          <a:p>
            <a:r>
              <a:rPr lang="fr-FR" sz="3600" dirty="0">
                <a:cs typeface="Calibri Light"/>
              </a:rPr>
              <a:t>To </a:t>
            </a:r>
            <a:r>
              <a:rPr lang="fr-FR" sz="3600" dirty="0" err="1">
                <a:cs typeface="Calibri Light"/>
              </a:rPr>
              <a:t>be</a:t>
            </a:r>
            <a:r>
              <a:rPr lang="fr-FR" sz="3600" dirty="0">
                <a:cs typeface="Calibri Light"/>
              </a:rPr>
              <a:t> </a:t>
            </a:r>
            <a:r>
              <a:rPr lang="fr-FR" sz="3600" dirty="0" err="1">
                <a:cs typeface="Calibri Light"/>
              </a:rPr>
              <a:t>continued</a:t>
            </a:r>
            <a:r>
              <a:rPr lang="fr-FR" sz="3600" dirty="0">
                <a:cs typeface="Calibri Light"/>
              </a:rPr>
              <a:t>...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BE920A3-C4C7-4F1A-9F4D-C89B1EF6B7D6}"/>
              </a:ext>
            </a:extLst>
          </p:cNvPr>
          <p:cNvSpPr txBox="1"/>
          <p:nvPr/>
        </p:nvSpPr>
        <p:spPr>
          <a:xfrm>
            <a:off x="850293" y="2789454"/>
            <a:ext cx="12191999" cy="313932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cs typeface="Calibri Ligh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cs typeface="Calibri Ligh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cs typeface="Calibri Light"/>
              </a:rPr>
              <a:t>Strong difference ask for more individuals to improve the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cs typeface="Calibri Ligh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cs typeface="Calibri Light"/>
              </a:rPr>
              <a:t>Use of machine Learning to calibrate the currents in V1 and V4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cs typeface="Calibri Ligh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cs typeface="Calibri Light"/>
              </a:rPr>
              <a:t>Implementation in human brain</a:t>
            </a:r>
          </a:p>
          <a:p>
            <a:endParaRPr lang="en-US">
              <a:cs typeface="Calibri Ligh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>
              <a:cs typeface="Calibri Light"/>
            </a:endParaRPr>
          </a:p>
        </p:txBody>
      </p:sp>
      <p:pic>
        <p:nvPicPr>
          <p:cNvPr id="3" name="Picture 2" descr="Monkey Icon | Noto Emoji Animals Nature Iconset | Google">
            <a:extLst>
              <a:ext uri="{FF2B5EF4-FFF2-40B4-BE49-F238E27FC236}">
                <a16:creationId xmlns:a16="http://schemas.microsoft.com/office/drawing/2014/main" id="{E5D60309-B2BB-4719-A9AC-6C474F7526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9586" y="1264705"/>
            <a:ext cx="2000251" cy="2024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Monkey Icon | Noto Emoji Animals Nature Iconset | Google">
            <a:extLst>
              <a:ext uri="{FF2B5EF4-FFF2-40B4-BE49-F238E27FC236}">
                <a16:creationId xmlns:a16="http://schemas.microsoft.com/office/drawing/2014/main" id="{424F9D1B-558A-4519-A188-AE47CCD97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4992" y="1240892"/>
            <a:ext cx="2000251" cy="2024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CD6B30A1-E0A2-48A0-99B6-51D82A1A5473}"/>
              </a:ext>
            </a:extLst>
          </p:cNvPr>
          <p:cNvSpPr txBox="1"/>
          <p:nvPr/>
        </p:nvSpPr>
        <p:spPr>
          <a:xfrm>
            <a:off x="3133200" y="735805"/>
            <a:ext cx="44529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sz="3600" b="1" dirty="0"/>
              <a:t>A</a:t>
            </a:r>
            <a:endParaRPr lang="fr-FR" sz="3600" b="1" dirty="0">
              <a:cs typeface="Calibri Light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BC53659-8806-48C0-9092-06F10424C803}"/>
              </a:ext>
            </a:extLst>
          </p:cNvPr>
          <p:cNvSpPr txBox="1"/>
          <p:nvPr/>
        </p:nvSpPr>
        <p:spPr>
          <a:xfrm>
            <a:off x="8307373" y="735805"/>
            <a:ext cx="44529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sz="3600" b="1" dirty="0">
                <a:cs typeface="Calibri Light"/>
              </a:rPr>
              <a:t>L</a:t>
            </a:r>
          </a:p>
        </p:txBody>
      </p:sp>
      <p:pic>
        <p:nvPicPr>
          <p:cNvPr id="11" name="Image 11">
            <a:extLst>
              <a:ext uri="{FF2B5EF4-FFF2-40B4-BE49-F238E27FC236}">
                <a16:creationId xmlns:a16="http://schemas.microsoft.com/office/drawing/2014/main" id="{93F3FF1F-D365-4755-9E81-5793E2C426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3379" y="1259680"/>
            <a:ext cx="2171701" cy="2135983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80B2D66-A283-43DE-B4F8-2354D3321FD3}"/>
              </a:ext>
            </a:extLst>
          </p:cNvPr>
          <p:cNvSpPr txBox="1"/>
          <p:nvPr/>
        </p:nvSpPr>
        <p:spPr>
          <a:xfrm>
            <a:off x="1826795" y="5847348"/>
            <a:ext cx="339491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cs typeface="Calibri Light"/>
              </a:rPr>
              <a:t>Surface area</a:t>
            </a:r>
            <a:endParaRPr lang="en-US" sz="2000">
              <a:ea typeface="+mn-lt"/>
              <a:cs typeface="+mn-lt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EE865F0-E0E2-4B3F-994A-6EB86D78AB3E}"/>
              </a:ext>
            </a:extLst>
          </p:cNvPr>
          <p:cNvSpPr txBox="1"/>
          <p:nvPr/>
        </p:nvSpPr>
        <p:spPr>
          <a:xfrm>
            <a:off x="4042612" y="6077953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cs typeface="Calibri Light"/>
              </a:rPr>
              <a:t>Wireless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C95D6EA3-0AD3-468F-A0ED-AA6D7EBBFC3E}"/>
              </a:ext>
            </a:extLst>
          </p:cNvPr>
          <p:cNvSpPr txBox="1"/>
          <p:nvPr/>
        </p:nvSpPr>
        <p:spPr>
          <a:xfrm>
            <a:off x="5416216" y="5446296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cs typeface="Calibri Light"/>
              </a:rPr>
              <a:t>Biocompatible</a:t>
            </a:r>
          </a:p>
        </p:txBody>
      </p:sp>
      <p:sp>
        <p:nvSpPr>
          <p:cNvPr id="15" name="Larme 14">
            <a:extLst>
              <a:ext uri="{FF2B5EF4-FFF2-40B4-BE49-F238E27FC236}">
                <a16:creationId xmlns:a16="http://schemas.microsoft.com/office/drawing/2014/main" id="{8EBB3834-5D49-4AF0-802A-996E61C05F70}"/>
              </a:ext>
            </a:extLst>
          </p:cNvPr>
          <p:cNvSpPr/>
          <p:nvPr/>
        </p:nvSpPr>
        <p:spPr>
          <a:xfrm rot="360000">
            <a:off x="1741584" y="5319245"/>
            <a:ext cx="1557977" cy="1458828"/>
          </a:xfrm>
          <a:prstGeom prst="teardrop">
            <a:avLst/>
          </a:prstGeom>
          <a:noFill/>
          <a:ln w="57150">
            <a:solidFill>
              <a:srgbClr val="2E9A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Larme 15">
            <a:extLst>
              <a:ext uri="{FF2B5EF4-FFF2-40B4-BE49-F238E27FC236}">
                <a16:creationId xmlns:a16="http://schemas.microsoft.com/office/drawing/2014/main" id="{A158E26E-D957-4F3B-85DF-6F5731DC79E7}"/>
              </a:ext>
            </a:extLst>
          </p:cNvPr>
          <p:cNvSpPr/>
          <p:nvPr/>
        </p:nvSpPr>
        <p:spPr>
          <a:xfrm rot="-5820000">
            <a:off x="5540744" y="4852975"/>
            <a:ext cx="1427633" cy="1629275"/>
          </a:xfrm>
          <a:prstGeom prst="teardrop">
            <a:avLst/>
          </a:prstGeom>
          <a:noFill/>
          <a:ln w="57150">
            <a:solidFill>
              <a:srgbClr val="2E9A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Larme 16">
            <a:extLst>
              <a:ext uri="{FF2B5EF4-FFF2-40B4-BE49-F238E27FC236}">
                <a16:creationId xmlns:a16="http://schemas.microsoft.com/office/drawing/2014/main" id="{2885BAB3-FC08-46A0-939E-0D1BA96ADFBC}"/>
              </a:ext>
            </a:extLst>
          </p:cNvPr>
          <p:cNvSpPr/>
          <p:nvPr/>
        </p:nvSpPr>
        <p:spPr>
          <a:xfrm rot="19440000">
            <a:off x="3936089" y="5521021"/>
            <a:ext cx="1176976" cy="1198144"/>
          </a:xfrm>
          <a:prstGeom prst="teardrop">
            <a:avLst/>
          </a:prstGeom>
          <a:noFill/>
          <a:ln w="57150">
            <a:solidFill>
              <a:srgbClr val="2E9A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3D6EF9D-EB8C-49E2-93FF-51326FDE6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>
                <a:cs typeface="Calibri Light"/>
              </a:rPr>
              <a:t>17</a:t>
            </a:r>
          </a:p>
        </p:txBody>
      </p:sp>
      <p:pic>
        <p:nvPicPr>
          <p:cNvPr id="1026" name="Picture 2" descr="Hipster Glasses Icon | Line Iconset | IconsMind">
            <a:extLst>
              <a:ext uri="{FF2B5EF4-FFF2-40B4-BE49-F238E27FC236}">
                <a16:creationId xmlns:a16="http://schemas.microsoft.com/office/drawing/2014/main" id="{DEEE27E4-C61A-4479-BB16-48C2B3BBA4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0004" y="4197017"/>
            <a:ext cx="2498557" cy="2498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749797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B653E06A-822F-4EEF-A1E4-8160CE478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6815" y="1493472"/>
            <a:ext cx="10515600" cy="3742531"/>
          </a:xfrm>
        </p:spPr>
        <p:txBody>
          <a:bodyPr>
            <a:noAutofit/>
          </a:bodyPr>
          <a:lstStyle/>
          <a:p>
            <a:pPr algn="ctr"/>
            <a:r>
              <a:rPr lang="fr-FR" sz="6000" dirty="0" err="1">
                <a:cs typeface="Calibri Light"/>
              </a:rPr>
              <a:t>Thank</a:t>
            </a:r>
            <a:r>
              <a:rPr lang="fr-FR" sz="6000" dirty="0">
                <a:cs typeface="Calibri Light"/>
              </a:rPr>
              <a:t> </a:t>
            </a:r>
            <a:r>
              <a:rPr lang="fr-FR" sz="6000" dirty="0" err="1">
                <a:cs typeface="Calibri Light"/>
              </a:rPr>
              <a:t>you</a:t>
            </a:r>
            <a:r>
              <a:rPr lang="fr-FR" sz="6000" dirty="0">
                <a:cs typeface="Calibri Light"/>
              </a:rPr>
              <a:t> for </a:t>
            </a:r>
            <a:r>
              <a:rPr lang="fr-FR" sz="6000" dirty="0" err="1">
                <a:cs typeface="Calibri Light"/>
              </a:rPr>
              <a:t>your</a:t>
            </a:r>
            <a:r>
              <a:rPr lang="fr-FR" sz="6000" dirty="0">
                <a:cs typeface="Calibri Light"/>
              </a:rPr>
              <a:t> attention !</a:t>
            </a:r>
          </a:p>
        </p:txBody>
      </p:sp>
      <p:pic>
        <p:nvPicPr>
          <p:cNvPr id="2" name="Picture 2" descr="Monkey Icon | Noto Emoji Animals Nature Iconset | Google">
            <a:extLst>
              <a:ext uri="{FF2B5EF4-FFF2-40B4-BE49-F238E27FC236}">
                <a16:creationId xmlns:a16="http://schemas.microsoft.com/office/drawing/2014/main" id="{4EAC8CDE-E28B-4975-8E21-C8E2141B11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4128" y="67119"/>
            <a:ext cx="978877" cy="978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267587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E248CB-3BB9-49A4-BBB9-00C2B5442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94360"/>
          </a:xfrm>
          <a:solidFill>
            <a:srgbClr val="28886D"/>
          </a:solidFill>
        </p:spPr>
        <p:txBody>
          <a:bodyPr>
            <a:noAutofit/>
          </a:bodyPr>
          <a:lstStyle/>
          <a:p>
            <a:r>
              <a:rPr lang="fr-FR" sz="3600"/>
              <a:t>Bibliography 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BE920A3-C4C7-4F1A-9F4D-C89B1EF6B7D6}"/>
              </a:ext>
            </a:extLst>
          </p:cNvPr>
          <p:cNvSpPr txBox="1"/>
          <p:nvPr/>
        </p:nvSpPr>
        <p:spPr>
          <a:xfrm>
            <a:off x="0" y="1582994"/>
            <a:ext cx="12191999" cy="313932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Fernández, E., </a:t>
            </a:r>
            <a:r>
              <a:rPr lang="fr-FR" dirty="0" err="1"/>
              <a:t>Pelayo</a:t>
            </a:r>
            <a:r>
              <a:rPr lang="fr-FR" dirty="0"/>
              <a:t>, F., Romero, S., Bongard, M., Marin, C., Alfaro, A., and </a:t>
            </a:r>
            <a:r>
              <a:rPr lang="fr-FR" dirty="0" err="1"/>
              <a:t>Merabet</a:t>
            </a:r>
            <a:r>
              <a:rPr lang="fr-FR" dirty="0"/>
              <a:t>, L. (2005). </a:t>
            </a:r>
            <a:r>
              <a:rPr lang="fr-FR" dirty="0" err="1">
                <a:solidFill>
                  <a:schemeClr val="accent5"/>
                </a:solidFill>
              </a:rPr>
              <a:t>Development</a:t>
            </a:r>
            <a:r>
              <a:rPr lang="fr-FR" dirty="0">
                <a:solidFill>
                  <a:schemeClr val="accent5"/>
                </a:solidFill>
              </a:rPr>
              <a:t> of a cortical </a:t>
            </a:r>
            <a:r>
              <a:rPr lang="fr-FR" dirty="0" err="1">
                <a:solidFill>
                  <a:schemeClr val="accent5"/>
                </a:solidFill>
              </a:rPr>
              <a:t>visual</a:t>
            </a:r>
            <a:r>
              <a:rPr lang="fr-FR" dirty="0">
                <a:solidFill>
                  <a:schemeClr val="accent5"/>
                </a:solidFill>
              </a:rPr>
              <a:t> </a:t>
            </a:r>
            <a:r>
              <a:rPr lang="fr-FR" dirty="0" err="1">
                <a:solidFill>
                  <a:schemeClr val="accent5"/>
                </a:solidFill>
              </a:rPr>
              <a:t>neuroprosthesis</a:t>
            </a:r>
            <a:r>
              <a:rPr lang="fr-FR" dirty="0">
                <a:solidFill>
                  <a:schemeClr val="accent5"/>
                </a:solidFill>
              </a:rPr>
              <a:t> for the blind: the relevance of </a:t>
            </a:r>
            <a:r>
              <a:rPr lang="fr-FR" dirty="0" err="1">
                <a:solidFill>
                  <a:schemeClr val="accent5"/>
                </a:solidFill>
              </a:rPr>
              <a:t>neuroplasticity</a:t>
            </a:r>
            <a:r>
              <a:rPr lang="fr-FR" dirty="0">
                <a:solidFill>
                  <a:schemeClr val="accent5"/>
                </a:solidFill>
              </a:rPr>
              <a:t>.</a:t>
            </a:r>
            <a:r>
              <a:rPr lang="fr-FR" dirty="0"/>
              <a:t> J Neural Eng 2, R1-12.</a:t>
            </a: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Aine, C.J., </a:t>
            </a:r>
            <a:r>
              <a:rPr lang="fr-FR" dirty="0" err="1"/>
              <a:t>Supek</a:t>
            </a:r>
            <a:r>
              <a:rPr lang="fr-FR" dirty="0"/>
              <a:t>, S., </a:t>
            </a:r>
            <a:r>
              <a:rPr lang="fr-FR" dirty="0" err="1"/>
              <a:t>Sanfratello</a:t>
            </a:r>
            <a:r>
              <a:rPr lang="fr-FR" dirty="0"/>
              <a:t>, L., and Stephen, J.M. (2019). </a:t>
            </a:r>
            <a:r>
              <a:rPr lang="fr-FR" dirty="0" err="1">
                <a:solidFill>
                  <a:schemeClr val="accent5"/>
                </a:solidFill>
              </a:rPr>
              <a:t>Selection</a:t>
            </a:r>
            <a:r>
              <a:rPr lang="fr-FR" dirty="0">
                <a:solidFill>
                  <a:schemeClr val="accent5"/>
                </a:solidFill>
              </a:rPr>
              <a:t> of Stimulus </a:t>
            </a:r>
            <a:r>
              <a:rPr lang="fr-FR" dirty="0" err="1">
                <a:solidFill>
                  <a:schemeClr val="accent5"/>
                </a:solidFill>
              </a:rPr>
              <a:t>Parameters</a:t>
            </a:r>
            <a:r>
              <a:rPr lang="fr-FR" dirty="0">
                <a:solidFill>
                  <a:schemeClr val="accent5"/>
                </a:solidFill>
              </a:rPr>
              <a:t> for Visual MEG </a:t>
            </a:r>
            <a:r>
              <a:rPr lang="fr-FR" dirty="0" err="1">
                <a:solidFill>
                  <a:schemeClr val="accent5"/>
                </a:solidFill>
              </a:rPr>
              <a:t>Studies</a:t>
            </a:r>
            <a:r>
              <a:rPr lang="fr-FR" dirty="0">
                <a:solidFill>
                  <a:schemeClr val="accent5"/>
                </a:solidFill>
              </a:rPr>
              <a:t> of Sensation and Cognition. In </a:t>
            </a:r>
            <a:r>
              <a:rPr lang="fr-FR" dirty="0" err="1">
                <a:solidFill>
                  <a:schemeClr val="accent5"/>
                </a:solidFill>
              </a:rPr>
              <a:t>Magnetoencephalography</a:t>
            </a:r>
            <a:r>
              <a:rPr lang="fr-FR" dirty="0">
                <a:solidFill>
                  <a:schemeClr val="accent5"/>
                </a:solidFill>
              </a:rPr>
              <a:t> : </a:t>
            </a:r>
            <a:r>
              <a:rPr lang="fr-FR" dirty="0" err="1">
                <a:solidFill>
                  <a:schemeClr val="accent5"/>
                </a:solidFill>
              </a:rPr>
              <a:t>From</a:t>
            </a:r>
            <a:r>
              <a:rPr lang="fr-FR" dirty="0">
                <a:solidFill>
                  <a:schemeClr val="accent5"/>
                </a:solidFill>
              </a:rPr>
              <a:t> </a:t>
            </a:r>
            <a:r>
              <a:rPr lang="fr-FR" dirty="0" err="1">
                <a:solidFill>
                  <a:schemeClr val="accent5"/>
                </a:solidFill>
              </a:rPr>
              <a:t>Signals</a:t>
            </a:r>
            <a:r>
              <a:rPr lang="fr-FR" dirty="0">
                <a:solidFill>
                  <a:schemeClr val="accent5"/>
                </a:solidFill>
              </a:rPr>
              <a:t> to Dynamic Cortical Networks</a:t>
            </a:r>
            <a:r>
              <a:rPr lang="fr-FR" dirty="0"/>
              <a:t>, S. </a:t>
            </a:r>
            <a:r>
              <a:rPr lang="fr-FR" dirty="0" err="1"/>
              <a:t>Supek</a:t>
            </a:r>
            <a:r>
              <a:rPr lang="fr-FR" dirty="0"/>
              <a:t>, and C.J. Aine, </a:t>
            </a:r>
            <a:r>
              <a:rPr lang="fr-FR" dirty="0" err="1"/>
              <a:t>eds</a:t>
            </a:r>
            <a:r>
              <a:rPr lang="fr-FR" dirty="0"/>
              <a:t>. (Cham: Springer International </a:t>
            </a:r>
            <a:r>
              <a:rPr lang="fr-FR" dirty="0" err="1"/>
              <a:t>Publishing</a:t>
            </a:r>
            <a:r>
              <a:rPr lang="fr-FR" dirty="0"/>
              <a:t>), pp. 997–1031.- 2012</a:t>
            </a:r>
            <a:endParaRPr lang="fr-FR" dirty="0">
              <a:cs typeface="Calibri Light"/>
            </a:endParaRP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Piedade</a:t>
            </a:r>
            <a:r>
              <a:rPr lang="fr-FR" dirty="0"/>
              <a:t>, M., Gerald, J., Sousa, L., Tavares, G., and </a:t>
            </a:r>
            <a:r>
              <a:rPr lang="fr-FR" dirty="0" err="1"/>
              <a:t>Tomás</a:t>
            </a:r>
            <a:r>
              <a:rPr lang="fr-FR" dirty="0"/>
              <a:t>, P. (2006). </a:t>
            </a:r>
            <a:r>
              <a:rPr lang="fr-FR" dirty="0">
                <a:solidFill>
                  <a:schemeClr val="accent5"/>
                </a:solidFill>
              </a:rPr>
              <a:t>Visual </a:t>
            </a:r>
            <a:r>
              <a:rPr lang="fr-FR" dirty="0" err="1">
                <a:solidFill>
                  <a:schemeClr val="accent5"/>
                </a:solidFill>
              </a:rPr>
              <a:t>neuroprosthesis</a:t>
            </a:r>
            <a:r>
              <a:rPr lang="fr-FR" dirty="0">
                <a:solidFill>
                  <a:schemeClr val="accent5"/>
                </a:solidFill>
              </a:rPr>
              <a:t>: A non invasive system for </a:t>
            </a:r>
            <a:r>
              <a:rPr lang="fr-FR" dirty="0" err="1">
                <a:solidFill>
                  <a:schemeClr val="accent5"/>
                </a:solidFill>
              </a:rPr>
              <a:t>stimulating</a:t>
            </a:r>
            <a:r>
              <a:rPr lang="fr-FR" dirty="0">
                <a:solidFill>
                  <a:schemeClr val="accent5"/>
                </a:solidFill>
              </a:rPr>
              <a:t> the cortex.</a:t>
            </a:r>
            <a:r>
              <a:rPr lang="fr-FR" dirty="0"/>
              <a:t> Circuits and </a:t>
            </a:r>
            <a:r>
              <a:rPr lang="fr-FR" dirty="0" err="1"/>
              <a:t>Systems</a:t>
            </a:r>
            <a:r>
              <a:rPr lang="fr-FR" dirty="0"/>
              <a:t> I: Regular Papers, IEEE Transactions On 52, 2648–2662.</a:t>
            </a:r>
            <a:endParaRPr lang="fr-FR" dirty="0">
              <a:cs typeface="Calibri Ligh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8408108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E248CB-3BB9-49A4-BBB9-00C2B5442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94360"/>
          </a:xfrm>
          <a:solidFill>
            <a:srgbClr val="28886D"/>
          </a:solidFill>
        </p:spPr>
        <p:txBody>
          <a:bodyPr>
            <a:normAutofit fontScale="90000"/>
          </a:bodyPr>
          <a:lstStyle/>
          <a:p>
            <a:r>
              <a:rPr lang="fr-FR" err="1"/>
              <a:t>Overview</a:t>
            </a:r>
            <a:endParaRPr lang="fr-FR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A84655D-D273-4A5C-892A-9832761B4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2094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71500" indent="-571500">
              <a:buAutoNum type="romanUcPeriod"/>
            </a:pPr>
            <a:r>
              <a:rPr lang="fr-FR"/>
              <a:t>Introduction </a:t>
            </a:r>
          </a:p>
          <a:p>
            <a:pPr marL="571500" indent="-571500">
              <a:buAutoNum type="romanUcPeriod"/>
            </a:pPr>
            <a:r>
              <a:rPr lang="fr-FR"/>
              <a:t>Methods </a:t>
            </a:r>
            <a:endParaRPr lang="fr-FR">
              <a:cs typeface="Calibri Light"/>
            </a:endParaRPr>
          </a:p>
          <a:p>
            <a:pPr marL="571500" indent="-571500">
              <a:buAutoNum type="romanUcPeriod"/>
            </a:pPr>
            <a:r>
              <a:rPr lang="fr-FR" err="1"/>
              <a:t>Experiments</a:t>
            </a:r>
          </a:p>
          <a:p>
            <a:pPr marL="1028700" lvl="1" indent="-571500">
              <a:buAutoNum type="romanUcPeriod"/>
            </a:pPr>
            <a:r>
              <a:rPr lang="fr-FR"/>
              <a:t>Training</a:t>
            </a:r>
            <a:endParaRPr lang="fr-FR">
              <a:cs typeface="Calibri Light"/>
            </a:endParaRPr>
          </a:p>
          <a:p>
            <a:pPr marL="1028700" lvl="1" indent="-571500">
              <a:buAutoNum type="romanUcPeriod"/>
            </a:pPr>
            <a:r>
              <a:rPr lang="fr-FR"/>
              <a:t>Test</a:t>
            </a:r>
            <a:endParaRPr lang="fr-FR">
              <a:cs typeface="Calibri Light"/>
            </a:endParaRPr>
          </a:p>
          <a:p>
            <a:pPr marL="571500" indent="-571500">
              <a:buAutoNum type="romanUcPeriod"/>
            </a:pPr>
            <a:r>
              <a:rPr lang="fr-FR" err="1"/>
              <a:t>Results</a:t>
            </a:r>
            <a:endParaRPr lang="fr-FR">
              <a:cs typeface="Calibri Light"/>
            </a:endParaRPr>
          </a:p>
          <a:p>
            <a:pPr marL="571500" indent="-571500">
              <a:buAutoNum type="romanUcPeriod"/>
            </a:pPr>
            <a:r>
              <a:rPr lang="fr-FR"/>
              <a:t>Conclusion </a:t>
            </a:r>
            <a:endParaRPr lang="fr-FR">
              <a:cs typeface="Calibri Light"/>
            </a:endParaRPr>
          </a:p>
          <a:p>
            <a:pPr marL="571500" indent="-571500">
              <a:buAutoNum type="romanUcPeriod"/>
            </a:pPr>
            <a:r>
              <a:rPr lang="fr-FR"/>
              <a:t>Perspectives</a:t>
            </a:r>
          </a:p>
          <a:p>
            <a:pPr marL="571500" indent="-571500">
              <a:buAutoNum type="romanUcPeriod"/>
            </a:pPr>
            <a:endParaRPr lang="fr-FR"/>
          </a:p>
          <a:p>
            <a:pPr marL="571500" indent="-571500">
              <a:buAutoNum type="romanUcPeriod"/>
            </a:pP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281129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E248CB-3BB9-49A4-BBB9-00C2B5442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94360"/>
          </a:xfrm>
          <a:solidFill>
            <a:srgbClr val="28886D"/>
          </a:solidFill>
        </p:spPr>
        <p:txBody>
          <a:bodyPr>
            <a:noAutofit/>
          </a:bodyPr>
          <a:lstStyle/>
          <a:p>
            <a:r>
              <a:rPr lang="fr-FR" sz="3600" dirty="0"/>
              <a:t>Appendices</a:t>
            </a:r>
            <a:endParaRPr lang="fr-FR" sz="3600" dirty="0">
              <a:cs typeface="Calibri Light"/>
            </a:endParaRPr>
          </a:p>
        </p:txBody>
      </p:sp>
      <p:sp>
        <p:nvSpPr>
          <p:cNvPr id="7" name="Google Shape;122;p21">
            <a:extLst>
              <a:ext uri="{FF2B5EF4-FFF2-40B4-BE49-F238E27FC236}">
                <a16:creationId xmlns:a16="http://schemas.microsoft.com/office/drawing/2014/main" id="{F3B93A21-E90E-4EEF-B812-B4A5A586148A}"/>
              </a:ext>
            </a:extLst>
          </p:cNvPr>
          <p:cNvSpPr txBox="1">
            <a:spLocks/>
          </p:cNvSpPr>
          <p:nvPr/>
        </p:nvSpPr>
        <p:spPr>
          <a:xfrm>
            <a:off x="783474" y="5492691"/>
            <a:ext cx="4513393" cy="1239617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000" b="1" dirty="0">
                <a:solidFill>
                  <a:schemeClr val="dk1"/>
                </a:solidFill>
              </a:rPr>
              <a:t>Fig. 8: </a:t>
            </a:r>
            <a:r>
              <a:rPr lang="en-US" sz="1000" dirty="0">
                <a:ea typeface="+mn-lt"/>
                <a:cs typeface="+mn-lt"/>
              </a:rPr>
              <a:t>Mean performance (top) and mean V4 response (bottom) as a function of current amplitude for V1 electrodes with low (blue), intermediate (red), and high thresholds (yellow; </a:t>
            </a:r>
            <a:r>
              <a:rPr lang="en-US" sz="1000" dirty="0" err="1">
                <a:ea typeface="+mn-lt"/>
                <a:cs typeface="+mn-lt"/>
              </a:rPr>
              <a:t>tertiles</a:t>
            </a:r>
            <a:r>
              <a:rPr lang="en-US" sz="1000" dirty="0">
                <a:ea typeface="+mn-lt"/>
                <a:cs typeface="+mn-lt"/>
              </a:rPr>
              <a:t>). Vertical error bars represent SEM of performance levels (upper) or V4 responses (lower); horizontal error bars represent SEM of current levels. </a:t>
            </a:r>
            <a:endParaRPr lang="en-US" sz="1000" dirty="0">
              <a:solidFill>
                <a:schemeClr val="dk1"/>
              </a:solidFill>
              <a:ea typeface="+mn-lt"/>
              <a:cs typeface="+mn-lt"/>
            </a:endParaRPr>
          </a:p>
        </p:txBody>
      </p:sp>
      <p:pic>
        <p:nvPicPr>
          <p:cNvPr id="4" name="Image 5" descr="Une image contenant carte&#10;&#10;Description générée automatiquement">
            <a:extLst>
              <a:ext uri="{FF2B5EF4-FFF2-40B4-BE49-F238E27FC236}">
                <a16:creationId xmlns:a16="http://schemas.microsoft.com/office/drawing/2014/main" id="{70962F31-9FFB-4B9E-9CA7-A7CAAE9669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062" y="1588293"/>
            <a:ext cx="4333875" cy="3800475"/>
          </a:xfrm>
          <a:prstGeom prst="rect">
            <a:avLst/>
          </a:prstGeom>
        </p:spPr>
      </p:pic>
      <p:pic>
        <p:nvPicPr>
          <p:cNvPr id="6" name="Image 7">
            <a:extLst>
              <a:ext uri="{FF2B5EF4-FFF2-40B4-BE49-F238E27FC236}">
                <a16:creationId xmlns:a16="http://schemas.microsoft.com/office/drawing/2014/main" id="{0CA4B2D4-FDAC-4DCA-8466-2261040D27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1769" y="2226468"/>
            <a:ext cx="4914900" cy="2524125"/>
          </a:xfrm>
          <a:prstGeom prst="rect">
            <a:avLst/>
          </a:prstGeom>
        </p:spPr>
      </p:pic>
      <p:sp>
        <p:nvSpPr>
          <p:cNvPr id="8" name="Google Shape;122;p21">
            <a:extLst>
              <a:ext uri="{FF2B5EF4-FFF2-40B4-BE49-F238E27FC236}">
                <a16:creationId xmlns:a16="http://schemas.microsoft.com/office/drawing/2014/main" id="{494763A4-00DA-4459-BD9D-A8D8C3D4D128}"/>
              </a:ext>
            </a:extLst>
          </p:cNvPr>
          <p:cNvSpPr txBox="1">
            <a:spLocks/>
          </p:cNvSpPr>
          <p:nvPr/>
        </p:nvSpPr>
        <p:spPr>
          <a:xfrm>
            <a:off x="6534192" y="4825941"/>
            <a:ext cx="4991292" cy="111359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000" b="1" dirty="0">
                <a:solidFill>
                  <a:schemeClr val="dk1"/>
                </a:solidFill>
              </a:rPr>
              <a:t>Fig. 8: </a:t>
            </a:r>
            <a:r>
              <a:rPr lang="en-US" sz="1000" dirty="0">
                <a:ea typeface="+mn-lt"/>
                <a:cs typeface="+mn-lt"/>
              </a:rPr>
              <a:t>. (B) Probability of eliciting a saccade, as a function of current amplitude, during stimulation on an example V1 electrode in monkey L. The dashed line indicates the current threshold; error bars represent SEM. (C) Cumulative distribution of current thresholds.</a:t>
            </a:r>
            <a:endParaRPr lang="en-US" sz="1000" dirty="0">
              <a:solidFill>
                <a:schemeClr val="dk1"/>
              </a:solidFill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98726870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E248CB-3BB9-49A4-BBB9-00C2B5442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94360"/>
          </a:xfrm>
          <a:solidFill>
            <a:srgbClr val="28886D"/>
          </a:solidFill>
        </p:spPr>
        <p:txBody>
          <a:bodyPr>
            <a:noAutofit/>
          </a:bodyPr>
          <a:lstStyle/>
          <a:p>
            <a:r>
              <a:rPr lang="fr-FR" sz="3600" dirty="0"/>
              <a:t>Appendices</a:t>
            </a:r>
            <a:endParaRPr lang="fr-FR" sz="3600" dirty="0">
              <a:cs typeface="Calibri Light"/>
            </a:endParaRPr>
          </a:p>
        </p:txBody>
      </p:sp>
      <p:sp>
        <p:nvSpPr>
          <p:cNvPr id="7" name="Google Shape;122;p21">
            <a:extLst>
              <a:ext uri="{FF2B5EF4-FFF2-40B4-BE49-F238E27FC236}">
                <a16:creationId xmlns:a16="http://schemas.microsoft.com/office/drawing/2014/main" id="{F3B93A21-E90E-4EEF-B812-B4A5A586148A}"/>
              </a:ext>
            </a:extLst>
          </p:cNvPr>
          <p:cNvSpPr txBox="1">
            <a:spLocks/>
          </p:cNvSpPr>
          <p:nvPr/>
        </p:nvSpPr>
        <p:spPr>
          <a:xfrm>
            <a:off x="1390693" y="5730817"/>
            <a:ext cx="9418768" cy="179921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000" b="1" dirty="0">
                <a:solidFill>
                  <a:schemeClr val="dk1"/>
                </a:solidFill>
              </a:rPr>
              <a:t>Fig. 8: </a:t>
            </a:r>
            <a:r>
              <a:rPr lang="en-US" sz="1000" dirty="0">
                <a:ea typeface="+mn-lt"/>
                <a:cs typeface="+mn-lt"/>
              </a:rPr>
              <a:t>(E) Time course of activity (relative to stimulation onset), averaged across V4 channels during V1 </a:t>
            </a:r>
            <a:r>
              <a:rPr lang="en-US" sz="1000" dirty="0" err="1">
                <a:ea typeface="+mn-lt"/>
                <a:cs typeface="+mn-lt"/>
              </a:rPr>
              <a:t>microstimulation</a:t>
            </a:r>
            <a:r>
              <a:rPr lang="en-US" sz="1000" dirty="0">
                <a:ea typeface="+mn-lt"/>
                <a:cs typeface="+mn-lt"/>
              </a:rPr>
              <a:t> [same session as in (B)]. The dashed lines indicate the time window during which V4 activity was measured. (F) V4 activity as a function of stimulation current [same session as in (B) and (E)]. The dashed line indicates the current threshold; error bars represent SEM. (G) Correlation between current thresholds derived from </a:t>
            </a:r>
            <a:r>
              <a:rPr lang="en-US" sz="1000" dirty="0" err="1">
                <a:ea typeface="+mn-lt"/>
                <a:cs typeface="+mn-lt"/>
              </a:rPr>
              <a:t>neurometric</a:t>
            </a:r>
            <a:r>
              <a:rPr lang="en-US" sz="1000" dirty="0">
                <a:ea typeface="+mn-lt"/>
                <a:cs typeface="+mn-lt"/>
              </a:rPr>
              <a:t> (R50) and psychometric functions (C50). (I and J) Comparison of polar angle (I) and eccentricity (J) between RFs and saccadic end points. The blue line shows a linear regression, which was constrained to pass through the origin.</a:t>
            </a:r>
            <a:endParaRPr lang="en-US" sz="1000" dirty="0">
              <a:solidFill>
                <a:schemeClr val="dk1"/>
              </a:solidFill>
              <a:ea typeface="+mn-lt"/>
              <a:cs typeface="+mn-lt"/>
            </a:endParaRPr>
          </a:p>
        </p:txBody>
      </p:sp>
      <p:pic>
        <p:nvPicPr>
          <p:cNvPr id="3" name="Image 4">
            <a:extLst>
              <a:ext uri="{FF2B5EF4-FFF2-40B4-BE49-F238E27FC236}">
                <a16:creationId xmlns:a16="http://schemas.microsoft.com/office/drawing/2014/main" id="{82750F41-B25C-4BDB-A947-03851E0F1C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650" y="907299"/>
            <a:ext cx="9425902" cy="4827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56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E248CB-3BB9-49A4-BBB9-00C2B5442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76"/>
            <a:ext cx="12192000" cy="594360"/>
          </a:xfrm>
          <a:solidFill>
            <a:srgbClr val="28886D"/>
          </a:solidFill>
        </p:spPr>
        <p:txBody>
          <a:bodyPr>
            <a:normAutofit fontScale="90000"/>
          </a:bodyPr>
          <a:lstStyle/>
          <a:p>
            <a:r>
              <a:rPr lang="fr-FR"/>
              <a:t>Introduction </a:t>
            </a:r>
            <a:r>
              <a:rPr lang="fr-FR">
                <a:ea typeface="+mj-lt"/>
                <a:cs typeface="+mj-lt"/>
              </a:rPr>
              <a:t>– </a:t>
            </a:r>
            <a:r>
              <a:rPr lang="fr-FR" err="1"/>
              <a:t>Problematic</a:t>
            </a:r>
            <a:r>
              <a:rPr lang="fr-FR"/>
              <a:t> </a:t>
            </a:r>
            <a:endParaRPr lang="fr-FR">
              <a:cs typeface="Calibri Light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FAB7C8C-3A3B-4C3B-BC6E-2B1E8A6B0BF6}"/>
              </a:ext>
            </a:extLst>
          </p:cNvPr>
          <p:cNvSpPr txBox="1"/>
          <p:nvPr/>
        </p:nvSpPr>
        <p:spPr>
          <a:xfrm>
            <a:off x="-2380" y="2685298"/>
            <a:ext cx="12192998" cy="15081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4400" dirty="0">
                <a:solidFill>
                  <a:srgbClr val="FFFFFF"/>
                </a:solidFill>
                <a:latin typeface="Calibri Light"/>
                <a:cs typeface="Arial"/>
              </a:rPr>
              <a:t>Are </a:t>
            </a:r>
            <a:r>
              <a:rPr lang="fr-FR" sz="4400" dirty="0" err="1">
                <a:solidFill>
                  <a:srgbClr val="FFFFFF"/>
                </a:solidFill>
                <a:latin typeface="Calibri Light"/>
                <a:cs typeface="Arial"/>
              </a:rPr>
              <a:t>electrical</a:t>
            </a:r>
            <a:r>
              <a:rPr lang="fr-FR" sz="4400" dirty="0">
                <a:solidFill>
                  <a:srgbClr val="FFFFFF"/>
                </a:solidFill>
                <a:latin typeface="Calibri Light"/>
                <a:cs typeface="Arial"/>
              </a:rPr>
              <a:t> stimulation able to restore </a:t>
            </a:r>
            <a:r>
              <a:rPr lang="fr-FR" sz="4400" dirty="0" err="1">
                <a:solidFill>
                  <a:srgbClr val="FFFFFF"/>
                </a:solidFill>
                <a:latin typeface="Calibri Light"/>
                <a:cs typeface="Arial"/>
              </a:rPr>
              <a:t>functional</a:t>
            </a:r>
            <a:r>
              <a:rPr lang="fr-FR" sz="4400" dirty="0">
                <a:solidFill>
                  <a:srgbClr val="FFFFFF"/>
                </a:solidFill>
                <a:latin typeface="Calibri Light"/>
                <a:cs typeface="Arial"/>
              </a:rPr>
              <a:t>, life-</a:t>
            </a:r>
            <a:r>
              <a:rPr lang="fr-FR" sz="4400" dirty="0" err="1">
                <a:solidFill>
                  <a:srgbClr val="FFFFFF"/>
                </a:solidFill>
                <a:latin typeface="Calibri Light"/>
                <a:cs typeface="Arial"/>
              </a:rPr>
              <a:t>enhancing</a:t>
            </a:r>
            <a:r>
              <a:rPr lang="fr-FR" sz="4400" dirty="0">
                <a:solidFill>
                  <a:srgbClr val="FFFFFF"/>
                </a:solidFill>
                <a:latin typeface="Calibri Light"/>
                <a:cs typeface="Arial"/>
              </a:rPr>
              <a:t> vision in the blind (</a:t>
            </a:r>
            <a:r>
              <a:rPr lang="fr-FR" sz="4400" dirty="0" err="1">
                <a:solidFill>
                  <a:srgbClr val="FFFFFF"/>
                </a:solidFill>
                <a:latin typeface="Calibri Light"/>
                <a:cs typeface="Arial"/>
              </a:rPr>
              <a:t>monkey</a:t>
            </a:r>
            <a:r>
              <a:rPr lang="fr-FR" sz="4400" dirty="0">
                <a:solidFill>
                  <a:srgbClr val="FFFFFF"/>
                </a:solidFill>
                <a:latin typeface="Calibri Light"/>
                <a:cs typeface="Arial"/>
              </a:rPr>
              <a:t>) ?</a:t>
            </a:r>
            <a:r>
              <a:rPr lang="fr-FR" sz="4800" dirty="0">
                <a:solidFill>
                  <a:srgbClr val="FFFFFF"/>
                </a:solidFill>
                <a:latin typeface="Calibri Light"/>
                <a:cs typeface="Arial"/>
              </a:rPr>
              <a:t> 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9C17D310-647A-4771-BF7D-BC8570FD3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>
                <a:cs typeface="Calibri Light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418612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E248CB-3BB9-49A4-BBB9-00C2B5442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1906"/>
            <a:ext cx="12192000" cy="594360"/>
          </a:xfrm>
          <a:solidFill>
            <a:srgbClr val="28886D"/>
          </a:solidFill>
        </p:spPr>
        <p:txBody>
          <a:bodyPr>
            <a:normAutofit fontScale="90000"/>
          </a:bodyPr>
          <a:lstStyle/>
          <a:p>
            <a:r>
              <a:rPr lang="fr-FR" err="1"/>
              <a:t>Overview</a:t>
            </a:r>
            <a:endParaRPr lang="fr-FR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A84655D-D273-4A5C-892A-9832761B4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8406"/>
            <a:ext cx="10515600" cy="4816633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marL="571500" indent="-571500">
              <a:lnSpc>
                <a:spcPct val="170000"/>
              </a:lnSpc>
              <a:buAutoNum type="romanUcPeriod"/>
            </a:pPr>
            <a:r>
              <a:rPr lang="fr-FR" dirty="0"/>
              <a:t>Introduction </a:t>
            </a:r>
            <a:endParaRPr lang="fr-FR">
              <a:cs typeface="Calibri Light"/>
            </a:endParaRPr>
          </a:p>
          <a:p>
            <a:pPr marL="571500" indent="-571500">
              <a:lnSpc>
                <a:spcPct val="170000"/>
              </a:lnSpc>
              <a:buAutoNum type="romanUcPeriod"/>
            </a:pPr>
            <a:r>
              <a:rPr lang="fr-FR" dirty="0"/>
              <a:t>Method</a:t>
            </a:r>
            <a:endParaRPr lang="fr-FR" dirty="0">
              <a:cs typeface="Calibri Light"/>
            </a:endParaRPr>
          </a:p>
          <a:p>
            <a:pPr marL="571500" indent="-571500">
              <a:lnSpc>
                <a:spcPct val="170000"/>
              </a:lnSpc>
              <a:buAutoNum type="romanUcPeriod"/>
            </a:pPr>
            <a:r>
              <a:rPr lang="fr-FR" err="1"/>
              <a:t>Experiments</a:t>
            </a:r>
            <a:endParaRPr lang="fr-FR" dirty="0">
              <a:cs typeface="Calibri Light"/>
            </a:endParaRPr>
          </a:p>
          <a:p>
            <a:pPr marL="1028700" lvl="1" indent="-571500">
              <a:lnSpc>
                <a:spcPct val="170000"/>
              </a:lnSpc>
              <a:buAutoNum type="romanUcPeriod"/>
            </a:pPr>
            <a:r>
              <a:rPr lang="fr-FR" dirty="0"/>
              <a:t>Training</a:t>
            </a:r>
            <a:endParaRPr lang="fr-FR" dirty="0">
              <a:cs typeface="Calibri Light"/>
            </a:endParaRPr>
          </a:p>
          <a:p>
            <a:pPr marL="1028700" lvl="1" indent="-571500">
              <a:lnSpc>
                <a:spcPct val="170000"/>
              </a:lnSpc>
              <a:buAutoNum type="romanUcPeriod"/>
            </a:pPr>
            <a:r>
              <a:rPr lang="fr-FR" dirty="0"/>
              <a:t>Test</a:t>
            </a:r>
            <a:endParaRPr lang="fr-FR" dirty="0">
              <a:cs typeface="Calibri Light"/>
            </a:endParaRPr>
          </a:p>
          <a:p>
            <a:pPr marL="571500" indent="-571500">
              <a:lnSpc>
                <a:spcPct val="170000"/>
              </a:lnSpc>
              <a:buAutoNum type="romanUcPeriod"/>
            </a:pPr>
            <a:r>
              <a:rPr lang="fr-FR" err="1"/>
              <a:t>Results</a:t>
            </a:r>
            <a:endParaRPr lang="fr-FR">
              <a:cs typeface="Calibri Light"/>
            </a:endParaRPr>
          </a:p>
          <a:p>
            <a:pPr marL="571500" indent="-571500">
              <a:lnSpc>
                <a:spcPct val="170000"/>
              </a:lnSpc>
              <a:buAutoNum type="romanUcPeriod"/>
            </a:pPr>
            <a:r>
              <a:rPr lang="fr-FR" dirty="0"/>
              <a:t>Discussion </a:t>
            </a:r>
            <a:endParaRPr lang="fr-FR" dirty="0">
              <a:cs typeface="Calibri Light"/>
            </a:endParaRPr>
          </a:p>
          <a:p>
            <a:pPr marL="571500" indent="-571500">
              <a:lnSpc>
                <a:spcPct val="170000"/>
              </a:lnSpc>
              <a:buAutoNum type="romanUcPeriod"/>
            </a:pPr>
            <a:r>
              <a:rPr lang="fr-FR" dirty="0"/>
              <a:t>Perspectives</a:t>
            </a:r>
            <a:endParaRPr lang="fr-FR" dirty="0">
              <a:cs typeface="Calibri Light"/>
            </a:endParaRPr>
          </a:p>
          <a:p>
            <a:pPr marL="571500" indent="-571500">
              <a:buAutoNum type="romanUcPeriod"/>
            </a:pPr>
            <a:endParaRPr lang="fr-FR"/>
          </a:p>
          <a:p>
            <a:pPr marL="571500" indent="-571500">
              <a:buAutoNum type="romanUcPeriod"/>
            </a:pPr>
            <a:endParaRPr lang="fr-FR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AD7569F7-564E-4C81-A0EE-C36B1EEF3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>
                <a:cs typeface="Calibri Light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37042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E248CB-3BB9-49A4-BBB9-00C2B5442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417"/>
            <a:ext cx="12192000" cy="594360"/>
          </a:xfrm>
          <a:solidFill>
            <a:srgbClr val="28886D"/>
          </a:solidFill>
        </p:spPr>
        <p:txBody>
          <a:bodyPr>
            <a:normAutofit fontScale="90000"/>
          </a:bodyPr>
          <a:lstStyle/>
          <a:p>
            <a:r>
              <a:rPr lang="fr-FR"/>
              <a:t>Introduction – Objectives 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F467B95A-DA99-468B-AB28-7A4FF799E7BC}"/>
              </a:ext>
            </a:extLst>
          </p:cNvPr>
          <p:cNvSpPr txBox="1"/>
          <p:nvPr/>
        </p:nvSpPr>
        <p:spPr>
          <a:xfrm>
            <a:off x="935567" y="977900"/>
            <a:ext cx="10617199" cy="13542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3200" b="1">
                <a:ea typeface="+mn-lt"/>
                <a:cs typeface="+mn-lt"/>
              </a:rPr>
              <a:t>Proof of concept </a:t>
            </a:r>
            <a:endParaRPr lang="fr-FR" sz="3200">
              <a:cs typeface="Calibri Light"/>
            </a:endParaRPr>
          </a:p>
          <a:p>
            <a:r>
              <a:rPr lang="fr-FR" sz="3200" err="1">
                <a:ea typeface="+mn-lt"/>
                <a:cs typeface="+mn-lt"/>
              </a:rPr>
              <a:t>Create</a:t>
            </a:r>
            <a:r>
              <a:rPr lang="fr-FR" sz="3200">
                <a:ea typeface="+mn-lt"/>
                <a:cs typeface="+mn-lt"/>
              </a:rPr>
              <a:t> a </a:t>
            </a:r>
            <a:r>
              <a:rPr lang="fr-FR" sz="3200" err="1">
                <a:ea typeface="+mn-lt"/>
                <a:cs typeface="+mn-lt"/>
              </a:rPr>
              <a:t>form</a:t>
            </a:r>
            <a:r>
              <a:rPr lang="fr-FR" sz="3200">
                <a:ea typeface="+mn-lt"/>
                <a:cs typeface="+mn-lt"/>
              </a:rPr>
              <a:t> of </a:t>
            </a:r>
            <a:r>
              <a:rPr lang="fr-FR" sz="3200" err="1">
                <a:ea typeface="+mn-lt"/>
                <a:cs typeface="+mn-lt"/>
              </a:rPr>
              <a:t>artificial</a:t>
            </a:r>
            <a:r>
              <a:rPr lang="fr-FR" sz="3200">
                <a:ea typeface="+mn-lt"/>
                <a:cs typeface="+mn-lt"/>
              </a:rPr>
              <a:t> vision </a:t>
            </a:r>
            <a:r>
              <a:rPr lang="fr-FR" sz="3200" err="1">
                <a:ea typeface="+mn-lt"/>
                <a:cs typeface="+mn-lt"/>
              </a:rPr>
              <a:t>with</a:t>
            </a:r>
            <a:r>
              <a:rPr lang="fr-FR" sz="3200">
                <a:ea typeface="+mn-lt"/>
                <a:cs typeface="+mn-lt"/>
              </a:rPr>
              <a:t> </a:t>
            </a:r>
            <a:r>
              <a:rPr lang="fr-FR" sz="3200" err="1">
                <a:ea typeface="+mn-lt"/>
                <a:cs typeface="+mn-lt"/>
              </a:rPr>
              <a:t>electrical</a:t>
            </a:r>
            <a:r>
              <a:rPr lang="fr-FR" sz="3200">
                <a:ea typeface="+mn-lt"/>
                <a:cs typeface="+mn-lt"/>
              </a:rPr>
              <a:t> </a:t>
            </a:r>
            <a:r>
              <a:rPr lang="fr-FR" sz="3200" err="1">
                <a:ea typeface="+mn-lt"/>
                <a:cs typeface="+mn-lt"/>
              </a:rPr>
              <a:t>microstimulation</a:t>
            </a:r>
            <a:endParaRPr lang="fr-FR" sz="3200" err="1"/>
          </a:p>
          <a:p>
            <a:pPr algn="l"/>
            <a:endParaRPr lang="fr-FR">
              <a:cs typeface="Calibri Light"/>
            </a:endParaRPr>
          </a:p>
        </p:txBody>
      </p:sp>
      <p:sp>
        <p:nvSpPr>
          <p:cNvPr id="24" name="ZoneTexte 1">
            <a:extLst>
              <a:ext uri="{FF2B5EF4-FFF2-40B4-BE49-F238E27FC236}">
                <a16:creationId xmlns:a16="http://schemas.microsoft.com/office/drawing/2014/main" id="{B6EC923C-0E5A-4F5E-9192-A9A1538D5083}"/>
              </a:ext>
            </a:extLst>
          </p:cNvPr>
          <p:cNvSpPr txBox="1"/>
          <p:nvPr/>
        </p:nvSpPr>
        <p:spPr>
          <a:xfrm>
            <a:off x="937953" y="2754918"/>
            <a:ext cx="2908537" cy="2308324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b="1" err="1">
                <a:solidFill>
                  <a:schemeClr val="bg1"/>
                </a:solidFill>
                <a:ea typeface="+mn-lt"/>
                <a:cs typeface="+mn-lt"/>
              </a:rPr>
              <a:t>Phosphenes</a:t>
            </a:r>
            <a:r>
              <a:rPr lang="fr-FR" sz="2400">
                <a:ea typeface="+mn-lt"/>
                <a:cs typeface="+mn-lt"/>
              </a:rPr>
              <a:t> </a:t>
            </a:r>
          </a:p>
          <a:p>
            <a:r>
              <a:rPr lang="fr-FR" sz="2400">
                <a:ea typeface="+mn-lt"/>
                <a:cs typeface="+mn-lt"/>
              </a:rPr>
              <a:t>= </a:t>
            </a:r>
            <a:r>
              <a:rPr lang="fr-FR" sz="2400" err="1">
                <a:ea typeface="+mn-lt"/>
                <a:cs typeface="+mn-lt"/>
              </a:rPr>
              <a:t>perceived</a:t>
            </a:r>
            <a:r>
              <a:rPr lang="fr-FR" sz="2400">
                <a:ea typeface="+mn-lt"/>
                <a:cs typeface="+mn-lt"/>
              </a:rPr>
              <a:t> dots of light in </a:t>
            </a:r>
            <a:r>
              <a:rPr lang="fr-FR" sz="2400" err="1">
                <a:ea typeface="+mn-lt"/>
                <a:cs typeface="+mn-lt"/>
              </a:rPr>
              <a:t>receptive</a:t>
            </a:r>
            <a:r>
              <a:rPr lang="fr-FR" sz="2400">
                <a:ea typeface="+mn-lt"/>
                <a:cs typeface="+mn-lt"/>
              </a:rPr>
              <a:t> </a:t>
            </a:r>
            <a:r>
              <a:rPr lang="fr-FR" sz="2400" err="1">
                <a:ea typeface="+mn-lt"/>
                <a:cs typeface="+mn-lt"/>
              </a:rPr>
              <a:t>field</a:t>
            </a:r>
            <a:r>
              <a:rPr lang="fr-FR" sz="2400">
                <a:ea typeface="+mn-lt"/>
                <a:cs typeface="+mn-lt"/>
              </a:rPr>
              <a:t> of the </a:t>
            </a:r>
            <a:r>
              <a:rPr lang="fr-FR" sz="2400" err="1">
                <a:ea typeface="+mn-lt"/>
                <a:cs typeface="+mn-lt"/>
              </a:rPr>
              <a:t>stimulated</a:t>
            </a:r>
            <a:r>
              <a:rPr lang="fr-FR" sz="2400">
                <a:ea typeface="+mn-lt"/>
                <a:cs typeface="+mn-lt"/>
              </a:rPr>
              <a:t> </a:t>
            </a:r>
            <a:r>
              <a:rPr lang="fr-FR" sz="2400" err="1">
                <a:ea typeface="+mn-lt"/>
                <a:cs typeface="+mn-lt"/>
              </a:rPr>
              <a:t>neuron</a:t>
            </a:r>
            <a:endParaRPr lang="fr-FR" sz="2400">
              <a:cs typeface="Calibri Light"/>
            </a:endParaRPr>
          </a:p>
          <a:p>
            <a:endParaRPr lang="fr-FR" sz="2400">
              <a:cs typeface="Calibri Light"/>
            </a:endParaRPr>
          </a:p>
        </p:txBody>
      </p:sp>
      <p:sp>
        <p:nvSpPr>
          <p:cNvPr id="15" name="Flèche : droite 14">
            <a:extLst>
              <a:ext uri="{FF2B5EF4-FFF2-40B4-BE49-F238E27FC236}">
                <a16:creationId xmlns:a16="http://schemas.microsoft.com/office/drawing/2014/main" id="{6B400B57-715E-4A8C-B100-396438BA3868}"/>
              </a:ext>
            </a:extLst>
          </p:cNvPr>
          <p:cNvSpPr/>
          <p:nvPr/>
        </p:nvSpPr>
        <p:spPr>
          <a:xfrm>
            <a:off x="262212" y="1567433"/>
            <a:ext cx="677333" cy="391583"/>
          </a:xfrm>
          <a:prstGeom prst="rightArrow">
            <a:avLst/>
          </a:prstGeom>
          <a:solidFill>
            <a:srgbClr val="2E9A7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Larme 24">
            <a:extLst>
              <a:ext uri="{FF2B5EF4-FFF2-40B4-BE49-F238E27FC236}">
                <a16:creationId xmlns:a16="http://schemas.microsoft.com/office/drawing/2014/main" id="{E3BFB5EA-962A-4315-ABB0-E3C2B5F6F439}"/>
              </a:ext>
            </a:extLst>
          </p:cNvPr>
          <p:cNvSpPr/>
          <p:nvPr/>
        </p:nvSpPr>
        <p:spPr>
          <a:xfrm rot="360000">
            <a:off x="427249" y="2178447"/>
            <a:ext cx="3503082" cy="3333749"/>
          </a:xfrm>
          <a:prstGeom prst="teardrop">
            <a:avLst/>
          </a:prstGeom>
          <a:noFill/>
          <a:ln w="57150">
            <a:solidFill>
              <a:srgbClr val="2E9A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9B08CE4-F2D9-4095-AB4A-E98F32B1C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>
                <a:cs typeface="Calibri Light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744621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E248CB-3BB9-49A4-BBB9-00C2B5442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417"/>
            <a:ext cx="12192000" cy="594360"/>
          </a:xfrm>
          <a:solidFill>
            <a:srgbClr val="28886D"/>
          </a:solidFill>
        </p:spPr>
        <p:txBody>
          <a:bodyPr>
            <a:normAutofit fontScale="90000"/>
          </a:bodyPr>
          <a:lstStyle/>
          <a:p>
            <a:r>
              <a:rPr lang="fr-FR" dirty="0"/>
              <a:t>Introduction – </a:t>
            </a:r>
            <a:r>
              <a:rPr lang="fr-FR"/>
              <a:t>Animal model  </a:t>
            </a:r>
            <a:endParaRPr lang="fr-FR" dirty="0"/>
          </a:p>
        </p:txBody>
      </p:sp>
      <p:pic>
        <p:nvPicPr>
          <p:cNvPr id="3" name="Image 3">
            <a:extLst>
              <a:ext uri="{FF2B5EF4-FFF2-40B4-BE49-F238E27FC236}">
                <a16:creationId xmlns:a16="http://schemas.microsoft.com/office/drawing/2014/main" id="{6A555ADE-63D0-4032-9E4E-4712DCEEF1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3799" y="966036"/>
            <a:ext cx="8365454" cy="4043612"/>
          </a:xfrm>
          <a:prstGeom prst="rect">
            <a:avLst/>
          </a:prstGeom>
        </p:spPr>
      </p:pic>
      <p:pic>
        <p:nvPicPr>
          <p:cNvPr id="4" name="Picture 2" descr="Monkey Icon | Noto Emoji Animals Nature Iconset | Google">
            <a:extLst>
              <a:ext uri="{FF2B5EF4-FFF2-40B4-BE49-F238E27FC236}">
                <a16:creationId xmlns:a16="http://schemas.microsoft.com/office/drawing/2014/main" id="{044F7381-4BB2-4A26-819A-E77737D076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803505" y="5362336"/>
            <a:ext cx="952499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Monkey Icon | Noto Emoji Animals Nature Iconset | Google">
            <a:extLst>
              <a:ext uri="{FF2B5EF4-FFF2-40B4-BE49-F238E27FC236}">
                <a16:creationId xmlns:a16="http://schemas.microsoft.com/office/drawing/2014/main" id="{39EAEE77-E68B-496E-881C-4F86236BD3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3796" y="5366085"/>
            <a:ext cx="1187466" cy="1187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7D82652F-0AF9-4E68-9256-4F251700319B}"/>
              </a:ext>
            </a:extLst>
          </p:cNvPr>
          <p:cNvSpPr txBox="1"/>
          <p:nvPr/>
        </p:nvSpPr>
        <p:spPr>
          <a:xfrm>
            <a:off x="3521242" y="5767136"/>
            <a:ext cx="1389648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000"/>
              <a:t>Monkey A</a:t>
            </a:r>
            <a:endParaRPr lang="fr-FR" sz="2000">
              <a:cs typeface="Calibri Light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90A830E7-BA58-4F65-ACA9-A0291E200AEC}"/>
              </a:ext>
            </a:extLst>
          </p:cNvPr>
          <p:cNvSpPr txBox="1"/>
          <p:nvPr/>
        </p:nvSpPr>
        <p:spPr>
          <a:xfrm>
            <a:off x="6649452" y="5436267"/>
            <a:ext cx="1389648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000"/>
              <a:t>Monkey L</a:t>
            </a:r>
            <a:endParaRPr lang="fr-FR" sz="2000">
              <a:cs typeface="Calibri Light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C09D180-1C8C-4F2E-B1B0-DFAEBDF3466C}"/>
              </a:ext>
            </a:extLst>
          </p:cNvPr>
          <p:cNvSpPr txBox="1"/>
          <p:nvPr/>
        </p:nvSpPr>
        <p:spPr>
          <a:xfrm>
            <a:off x="2117558" y="5015164"/>
            <a:ext cx="8127331" cy="60482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400" err="1">
                <a:ea typeface="+mn-lt"/>
                <a:cs typeface="+mn-lt"/>
              </a:rPr>
              <a:t>From</a:t>
            </a:r>
            <a:r>
              <a:rPr lang="fr-FR" sz="1400">
                <a:ea typeface="+mn-lt"/>
                <a:cs typeface="+mn-lt"/>
              </a:rPr>
              <a:t> </a:t>
            </a:r>
            <a:r>
              <a:rPr lang="fr-FR" sz="1400" i="1" err="1">
                <a:ea typeface="+mn-lt"/>
                <a:cs typeface="+mn-lt"/>
              </a:rPr>
              <a:t>Selection</a:t>
            </a:r>
            <a:r>
              <a:rPr lang="fr-FR" sz="1400" i="1">
                <a:ea typeface="+mn-lt"/>
                <a:cs typeface="+mn-lt"/>
              </a:rPr>
              <a:t> of Stimulus </a:t>
            </a:r>
            <a:r>
              <a:rPr lang="fr-FR" sz="1400" i="1" err="1">
                <a:ea typeface="+mn-lt"/>
                <a:cs typeface="+mn-lt"/>
              </a:rPr>
              <a:t>Parameters</a:t>
            </a:r>
            <a:r>
              <a:rPr lang="fr-FR" sz="1400" i="1">
                <a:ea typeface="+mn-lt"/>
                <a:cs typeface="+mn-lt"/>
              </a:rPr>
              <a:t> for Visual MEG </a:t>
            </a:r>
            <a:r>
              <a:rPr lang="fr-FR" sz="1400" i="1" err="1">
                <a:ea typeface="+mn-lt"/>
                <a:cs typeface="+mn-lt"/>
              </a:rPr>
              <a:t>Studies</a:t>
            </a:r>
            <a:r>
              <a:rPr lang="fr-FR" sz="1400" i="1">
                <a:ea typeface="+mn-lt"/>
                <a:cs typeface="+mn-lt"/>
              </a:rPr>
              <a:t> of Sensation and Cognition - 2012</a:t>
            </a:r>
            <a:endParaRPr lang="fr-FR" sz="1400"/>
          </a:p>
          <a:p>
            <a:pPr algn="l"/>
            <a:endParaRPr lang="fr-FR">
              <a:cs typeface="Calibri Light"/>
            </a:endParaRP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AD724D9A-29AB-42D5-B250-8D0B3DFF3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>
                <a:cs typeface="Calibri Light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887140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B653E06A-822F-4EEF-A1E4-8160CE478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55751"/>
            <a:ext cx="10515600" cy="3742531"/>
          </a:xfrm>
        </p:spPr>
        <p:txBody>
          <a:bodyPr>
            <a:noAutofit/>
          </a:bodyPr>
          <a:lstStyle/>
          <a:p>
            <a:pPr algn="ctr"/>
            <a:r>
              <a:rPr lang="fr-FR" sz="9600" u="sng" dirty="0">
                <a:cs typeface="Calibri Light"/>
              </a:rPr>
              <a:t>METHOD</a:t>
            </a:r>
          </a:p>
        </p:txBody>
      </p:sp>
    </p:spTree>
    <p:extLst>
      <p:ext uri="{BB962C8B-B14F-4D97-AF65-F5344CB8AC3E}">
        <p14:creationId xmlns:p14="http://schemas.microsoft.com/office/powerpoint/2010/main" val="3376909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Sombre">
      <a:dk1>
        <a:srgbClr val="E6E8EA"/>
      </a:dk1>
      <a:lt1>
        <a:srgbClr val="E6E8EA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Personnalisé 1">
      <a:majorFont>
        <a:latin typeface="Calibri Light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645</TotalTime>
  <Words>2847</Words>
  <Application>Microsoft Office PowerPoint</Application>
  <PresentationFormat>Grand écran</PresentationFormat>
  <Paragraphs>342</Paragraphs>
  <Slides>47</Slides>
  <Notes>30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47</vt:i4>
      </vt:variant>
    </vt:vector>
  </HeadingPairs>
  <TitlesOfParts>
    <vt:vector size="52" baseType="lpstr">
      <vt:lpstr>Arial</vt:lpstr>
      <vt:lpstr>Calibri</vt:lpstr>
      <vt:lpstr>Calibri Light</vt:lpstr>
      <vt:lpstr>Wingdings</vt:lpstr>
      <vt:lpstr>Thème Office</vt:lpstr>
      <vt:lpstr>Shape perception via high-channel-count neuroprosthesis in monkey visual cortex  </vt:lpstr>
      <vt:lpstr>INTRODUCTION</vt:lpstr>
      <vt:lpstr>Introduction – Team </vt:lpstr>
      <vt:lpstr>Introduction – Team </vt:lpstr>
      <vt:lpstr>Introduction – Problematic </vt:lpstr>
      <vt:lpstr>Overview</vt:lpstr>
      <vt:lpstr>Introduction – Objectives </vt:lpstr>
      <vt:lpstr>Introduction – Animal model  </vt:lpstr>
      <vt:lpstr>METHOD</vt:lpstr>
      <vt:lpstr>Method – Innovation  </vt:lpstr>
      <vt:lpstr>Method – Innovation  </vt:lpstr>
      <vt:lpstr>Method – Innovation  </vt:lpstr>
      <vt:lpstr>Method – Innovation  </vt:lpstr>
      <vt:lpstr>Method – Electrodes implementation  </vt:lpstr>
      <vt:lpstr>Method – Electrodes implementation  </vt:lpstr>
      <vt:lpstr>Method – Electrodes Implementation </vt:lpstr>
      <vt:lpstr>Method – Computation</vt:lpstr>
      <vt:lpstr>EXPERIMENT TRAINING</vt:lpstr>
      <vt:lpstr>Experiment – Training   </vt:lpstr>
      <vt:lpstr>Experiment – Training</vt:lpstr>
      <vt:lpstr>Experiment – Training</vt:lpstr>
      <vt:lpstr>Experiment – Training</vt:lpstr>
      <vt:lpstr>Experiment – Training</vt:lpstr>
      <vt:lpstr>EXPERIMENT TEST</vt:lpstr>
      <vt:lpstr>Experiment – Test – Generation of composite visual percepts  </vt:lpstr>
      <vt:lpstr>Experiment – Test – Generation of composite visual percepts  </vt:lpstr>
      <vt:lpstr>Experiment – Test – Direction of motion task </vt:lpstr>
      <vt:lpstr>Experiment – Test – Direction of motion task </vt:lpstr>
      <vt:lpstr>Experiment – Test – Letter task </vt:lpstr>
      <vt:lpstr>RESULTS</vt:lpstr>
      <vt:lpstr>Results – Orientation task </vt:lpstr>
      <vt:lpstr>Results – Apparent motion task </vt:lpstr>
      <vt:lpstr>Results – Letter task </vt:lpstr>
      <vt:lpstr>Results – Conclusion</vt:lpstr>
      <vt:lpstr>DISCUSSION</vt:lpstr>
      <vt:lpstr>What about accuracy ? </vt:lpstr>
      <vt:lpstr>What about accuracy ? </vt:lpstr>
      <vt:lpstr>What about accuracy ? </vt:lpstr>
      <vt:lpstr>To be continued...</vt:lpstr>
      <vt:lpstr>To be continued...</vt:lpstr>
      <vt:lpstr>To be continued...</vt:lpstr>
      <vt:lpstr>To be continued...</vt:lpstr>
      <vt:lpstr>Thank you for your attention !</vt:lpstr>
      <vt:lpstr>Bibliography </vt:lpstr>
      <vt:lpstr>Overview</vt:lpstr>
      <vt:lpstr>Appendices</vt:lpstr>
      <vt:lpstr>Appendices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Marion Pavaux</dc:creator>
  <cp:lastModifiedBy>Marion Pavaux</cp:lastModifiedBy>
  <cp:revision>1662</cp:revision>
  <dcterms:created xsi:type="dcterms:W3CDTF">2021-12-07T16:14:12Z</dcterms:created>
  <dcterms:modified xsi:type="dcterms:W3CDTF">2022-10-06T14:26:40Z</dcterms:modified>
</cp:coreProperties>
</file>