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A37DF-6376-A678-F1DE-ACA7C2F073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E75F63-1F2F-CC9E-A9DB-43E676C88D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A220A1-2476-AAE3-A485-DEA5FD8C5715}"/>
              </a:ext>
            </a:extLst>
          </p:cNvPr>
          <p:cNvSpPr>
            <a:spLocks noGrp="1"/>
          </p:cNvSpPr>
          <p:nvPr>
            <p:ph type="dt" sz="half" idx="10"/>
          </p:nvPr>
        </p:nvSpPr>
        <p:spPr/>
        <p:txBody>
          <a:bodyPr/>
          <a:lstStyle/>
          <a:p>
            <a:fld id="{EA9300E7-6C1C-4B07-A03A-F35CCA86B146}" type="datetimeFigureOut">
              <a:rPr lang="en-US" smtClean="0"/>
              <a:t>3/22/2024</a:t>
            </a:fld>
            <a:endParaRPr lang="en-US"/>
          </a:p>
        </p:txBody>
      </p:sp>
      <p:sp>
        <p:nvSpPr>
          <p:cNvPr id="5" name="Footer Placeholder 4">
            <a:extLst>
              <a:ext uri="{FF2B5EF4-FFF2-40B4-BE49-F238E27FC236}">
                <a16:creationId xmlns:a16="http://schemas.microsoft.com/office/drawing/2014/main" id="{A416CAA7-3846-638B-3C7C-51988C7586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700829-45B1-DBEA-093A-D14AAEA0CAA3}"/>
              </a:ext>
            </a:extLst>
          </p:cNvPr>
          <p:cNvSpPr>
            <a:spLocks noGrp="1"/>
          </p:cNvSpPr>
          <p:nvPr>
            <p:ph type="sldNum" sz="quarter" idx="12"/>
          </p:nvPr>
        </p:nvSpPr>
        <p:spPr/>
        <p:txBody>
          <a:bodyPr/>
          <a:lstStyle/>
          <a:p>
            <a:fld id="{23DF39C6-1C1A-4556-8843-226FF06D6B20}" type="slidenum">
              <a:rPr lang="en-US" smtClean="0"/>
              <a:t>‹#›</a:t>
            </a:fld>
            <a:endParaRPr lang="en-US"/>
          </a:p>
        </p:txBody>
      </p:sp>
    </p:spTree>
    <p:extLst>
      <p:ext uri="{BB962C8B-B14F-4D97-AF65-F5344CB8AC3E}">
        <p14:creationId xmlns:p14="http://schemas.microsoft.com/office/powerpoint/2010/main" val="2619753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33DC-4B63-F086-9149-D29AFF2B69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8A87E3-ECB5-06B0-ABB3-94DBD51B12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61C97B-DC6F-205A-66A2-491A35A8940D}"/>
              </a:ext>
            </a:extLst>
          </p:cNvPr>
          <p:cNvSpPr>
            <a:spLocks noGrp="1"/>
          </p:cNvSpPr>
          <p:nvPr>
            <p:ph type="dt" sz="half" idx="10"/>
          </p:nvPr>
        </p:nvSpPr>
        <p:spPr/>
        <p:txBody>
          <a:bodyPr/>
          <a:lstStyle/>
          <a:p>
            <a:fld id="{EA9300E7-6C1C-4B07-A03A-F35CCA86B146}" type="datetimeFigureOut">
              <a:rPr lang="en-US" smtClean="0"/>
              <a:t>3/22/2024</a:t>
            </a:fld>
            <a:endParaRPr lang="en-US"/>
          </a:p>
        </p:txBody>
      </p:sp>
      <p:sp>
        <p:nvSpPr>
          <p:cNvPr id="5" name="Footer Placeholder 4">
            <a:extLst>
              <a:ext uri="{FF2B5EF4-FFF2-40B4-BE49-F238E27FC236}">
                <a16:creationId xmlns:a16="http://schemas.microsoft.com/office/drawing/2014/main" id="{345FE386-8141-F5E2-CC17-5A3620850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5D1B4D-8EBE-76A1-CB8B-EF619C968E0D}"/>
              </a:ext>
            </a:extLst>
          </p:cNvPr>
          <p:cNvSpPr>
            <a:spLocks noGrp="1"/>
          </p:cNvSpPr>
          <p:nvPr>
            <p:ph type="sldNum" sz="quarter" idx="12"/>
          </p:nvPr>
        </p:nvSpPr>
        <p:spPr/>
        <p:txBody>
          <a:bodyPr/>
          <a:lstStyle/>
          <a:p>
            <a:fld id="{23DF39C6-1C1A-4556-8843-226FF06D6B20}" type="slidenum">
              <a:rPr lang="en-US" smtClean="0"/>
              <a:t>‹#›</a:t>
            </a:fld>
            <a:endParaRPr lang="en-US"/>
          </a:p>
        </p:txBody>
      </p:sp>
    </p:spTree>
    <p:extLst>
      <p:ext uri="{BB962C8B-B14F-4D97-AF65-F5344CB8AC3E}">
        <p14:creationId xmlns:p14="http://schemas.microsoft.com/office/powerpoint/2010/main" val="4146475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370A59-971D-2D93-ABBD-69E9EA0D66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4B6085-8116-0DB9-2CE9-C0E42BD9D5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030239-C719-3354-643A-170BE89DBF9E}"/>
              </a:ext>
            </a:extLst>
          </p:cNvPr>
          <p:cNvSpPr>
            <a:spLocks noGrp="1"/>
          </p:cNvSpPr>
          <p:nvPr>
            <p:ph type="dt" sz="half" idx="10"/>
          </p:nvPr>
        </p:nvSpPr>
        <p:spPr/>
        <p:txBody>
          <a:bodyPr/>
          <a:lstStyle/>
          <a:p>
            <a:fld id="{EA9300E7-6C1C-4B07-A03A-F35CCA86B146}" type="datetimeFigureOut">
              <a:rPr lang="en-US" smtClean="0"/>
              <a:t>3/22/2024</a:t>
            </a:fld>
            <a:endParaRPr lang="en-US"/>
          </a:p>
        </p:txBody>
      </p:sp>
      <p:sp>
        <p:nvSpPr>
          <p:cNvPr id="5" name="Footer Placeholder 4">
            <a:extLst>
              <a:ext uri="{FF2B5EF4-FFF2-40B4-BE49-F238E27FC236}">
                <a16:creationId xmlns:a16="http://schemas.microsoft.com/office/drawing/2014/main" id="{12B49A38-A2AE-7B6C-1F1B-DAC6265F7A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15E355-F51F-DCBF-50A7-9BAEF1A7338A}"/>
              </a:ext>
            </a:extLst>
          </p:cNvPr>
          <p:cNvSpPr>
            <a:spLocks noGrp="1"/>
          </p:cNvSpPr>
          <p:nvPr>
            <p:ph type="sldNum" sz="quarter" idx="12"/>
          </p:nvPr>
        </p:nvSpPr>
        <p:spPr/>
        <p:txBody>
          <a:bodyPr/>
          <a:lstStyle/>
          <a:p>
            <a:fld id="{23DF39C6-1C1A-4556-8843-226FF06D6B20}" type="slidenum">
              <a:rPr lang="en-US" smtClean="0"/>
              <a:t>‹#›</a:t>
            </a:fld>
            <a:endParaRPr lang="en-US"/>
          </a:p>
        </p:txBody>
      </p:sp>
    </p:spTree>
    <p:extLst>
      <p:ext uri="{BB962C8B-B14F-4D97-AF65-F5344CB8AC3E}">
        <p14:creationId xmlns:p14="http://schemas.microsoft.com/office/powerpoint/2010/main" val="2434411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BA-ACFC-1956-0B47-9442DBC8D0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50AE9A-152D-B4C2-0F8E-E92914A484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E8D5-FCCC-657E-F6D1-EEBE83D4560A}"/>
              </a:ext>
            </a:extLst>
          </p:cNvPr>
          <p:cNvSpPr>
            <a:spLocks noGrp="1"/>
          </p:cNvSpPr>
          <p:nvPr>
            <p:ph type="dt" sz="half" idx="10"/>
          </p:nvPr>
        </p:nvSpPr>
        <p:spPr/>
        <p:txBody>
          <a:bodyPr/>
          <a:lstStyle/>
          <a:p>
            <a:fld id="{EA9300E7-6C1C-4B07-A03A-F35CCA86B146}" type="datetimeFigureOut">
              <a:rPr lang="en-US" smtClean="0"/>
              <a:t>3/22/2024</a:t>
            </a:fld>
            <a:endParaRPr lang="en-US"/>
          </a:p>
        </p:txBody>
      </p:sp>
      <p:sp>
        <p:nvSpPr>
          <p:cNvPr id="5" name="Footer Placeholder 4">
            <a:extLst>
              <a:ext uri="{FF2B5EF4-FFF2-40B4-BE49-F238E27FC236}">
                <a16:creationId xmlns:a16="http://schemas.microsoft.com/office/drawing/2014/main" id="{8D444B6F-653C-50FA-B427-8B0F8349F1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A3ABF2-938E-894C-3951-E9B5841AF1BE}"/>
              </a:ext>
            </a:extLst>
          </p:cNvPr>
          <p:cNvSpPr>
            <a:spLocks noGrp="1"/>
          </p:cNvSpPr>
          <p:nvPr>
            <p:ph type="sldNum" sz="quarter" idx="12"/>
          </p:nvPr>
        </p:nvSpPr>
        <p:spPr/>
        <p:txBody>
          <a:bodyPr/>
          <a:lstStyle/>
          <a:p>
            <a:fld id="{23DF39C6-1C1A-4556-8843-226FF06D6B20}" type="slidenum">
              <a:rPr lang="en-US" smtClean="0"/>
              <a:t>‹#›</a:t>
            </a:fld>
            <a:endParaRPr lang="en-US"/>
          </a:p>
        </p:txBody>
      </p:sp>
    </p:spTree>
    <p:extLst>
      <p:ext uri="{BB962C8B-B14F-4D97-AF65-F5344CB8AC3E}">
        <p14:creationId xmlns:p14="http://schemas.microsoft.com/office/powerpoint/2010/main" val="3220471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1853-1FD3-B252-A3DE-466EE0F00F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8682B5-0D9F-648E-2162-377C4F8929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07B241-537A-61B4-0F36-AA406474F00C}"/>
              </a:ext>
            </a:extLst>
          </p:cNvPr>
          <p:cNvSpPr>
            <a:spLocks noGrp="1"/>
          </p:cNvSpPr>
          <p:nvPr>
            <p:ph type="dt" sz="half" idx="10"/>
          </p:nvPr>
        </p:nvSpPr>
        <p:spPr/>
        <p:txBody>
          <a:bodyPr/>
          <a:lstStyle/>
          <a:p>
            <a:fld id="{EA9300E7-6C1C-4B07-A03A-F35CCA86B146}" type="datetimeFigureOut">
              <a:rPr lang="en-US" smtClean="0"/>
              <a:t>3/22/2024</a:t>
            </a:fld>
            <a:endParaRPr lang="en-US"/>
          </a:p>
        </p:txBody>
      </p:sp>
      <p:sp>
        <p:nvSpPr>
          <p:cNvPr id="5" name="Footer Placeholder 4">
            <a:extLst>
              <a:ext uri="{FF2B5EF4-FFF2-40B4-BE49-F238E27FC236}">
                <a16:creationId xmlns:a16="http://schemas.microsoft.com/office/drawing/2014/main" id="{CA5C09C3-4BC8-8112-11B9-0A4985E4EC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ED7738-F137-814D-F6DF-B91D811CECF2}"/>
              </a:ext>
            </a:extLst>
          </p:cNvPr>
          <p:cNvSpPr>
            <a:spLocks noGrp="1"/>
          </p:cNvSpPr>
          <p:nvPr>
            <p:ph type="sldNum" sz="quarter" idx="12"/>
          </p:nvPr>
        </p:nvSpPr>
        <p:spPr/>
        <p:txBody>
          <a:bodyPr/>
          <a:lstStyle/>
          <a:p>
            <a:fld id="{23DF39C6-1C1A-4556-8843-226FF06D6B20}" type="slidenum">
              <a:rPr lang="en-US" smtClean="0"/>
              <a:t>‹#›</a:t>
            </a:fld>
            <a:endParaRPr lang="en-US"/>
          </a:p>
        </p:txBody>
      </p:sp>
    </p:spTree>
    <p:extLst>
      <p:ext uri="{BB962C8B-B14F-4D97-AF65-F5344CB8AC3E}">
        <p14:creationId xmlns:p14="http://schemas.microsoft.com/office/powerpoint/2010/main" val="2763074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0B9F8-357F-5731-85E3-F98342EF06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947FB8-3030-37B7-C8FD-CBB688471C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C90DAC-003A-769F-4577-24EEB08250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62DD8C-E2FA-5CF9-1618-27D84C0AD917}"/>
              </a:ext>
            </a:extLst>
          </p:cNvPr>
          <p:cNvSpPr>
            <a:spLocks noGrp="1"/>
          </p:cNvSpPr>
          <p:nvPr>
            <p:ph type="dt" sz="half" idx="10"/>
          </p:nvPr>
        </p:nvSpPr>
        <p:spPr/>
        <p:txBody>
          <a:bodyPr/>
          <a:lstStyle/>
          <a:p>
            <a:fld id="{EA9300E7-6C1C-4B07-A03A-F35CCA86B146}" type="datetimeFigureOut">
              <a:rPr lang="en-US" smtClean="0"/>
              <a:t>3/22/2024</a:t>
            </a:fld>
            <a:endParaRPr lang="en-US"/>
          </a:p>
        </p:txBody>
      </p:sp>
      <p:sp>
        <p:nvSpPr>
          <p:cNvPr id="6" name="Footer Placeholder 5">
            <a:extLst>
              <a:ext uri="{FF2B5EF4-FFF2-40B4-BE49-F238E27FC236}">
                <a16:creationId xmlns:a16="http://schemas.microsoft.com/office/drawing/2014/main" id="{62C5CABA-5B2F-5C8E-67C7-8545808706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2127AC-697D-A3D4-97E3-FC2B91D2EDB4}"/>
              </a:ext>
            </a:extLst>
          </p:cNvPr>
          <p:cNvSpPr>
            <a:spLocks noGrp="1"/>
          </p:cNvSpPr>
          <p:nvPr>
            <p:ph type="sldNum" sz="quarter" idx="12"/>
          </p:nvPr>
        </p:nvSpPr>
        <p:spPr/>
        <p:txBody>
          <a:bodyPr/>
          <a:lstStyle/>
          <a:p>
            <a:fld id="{23DF39C6-1C1A-4556-8843-226FF06D6B20}" type="slidenum">
              <a:rPr lang="en-US" smtClean="0"/>
              <a:t>‹#›</a:t>
            </a:fld>
            <a:endParaRPr lang="en-US"/>
          </a:p>
        </p:txBody>
      </p:sp>
    </p:spTree>
    <p:extLst>
      <p:ext uri="{BB962C8B-B14F-4D97-AF65-F5344CB8AC3E}">
        <p14:creationId xmlns:p14="http://schemas.microsoft.com/office/powerpoint/2010/main" val="2415742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560A0-C751-7951-5B89-53535003A3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12334F-359B-B0D1-205A-7FEF34B361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1631FC-AAA0-3318-C3E6-8D36219F55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F56D9B-4FF0-A545-56BE-CBD038B6EE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61385A-3E31-95D2-8922-58BC8AEADF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DCFE0C-D89B-E83D-826D-0C6812488A58}"/>
              </a:ext>
            </a:extLst>
          </p:cNvPr>
          <p:cNvSpPr>
            <a:spLocks noGrp="1"/>
          </p:cNvSpPr>
          <p:nvPr>
            <p:ph type="dt" sz="half" idx="10"/>
          </p:nvPr>
        </p:nvSpPr>
        <p:spPr/>
        <p:txBody>
          <a:bodyPr/>
          <a:lstStyle/>
          <a:p>
            <a:fld id="{EA9300E7-6C1C-4B07-A03A-F35CCA86B146}" type="datetimeFigureOut">
              <a:rPr lang="en-US" smtClean="0"/>
              <a:t>3/22/2024</a:t>
            </a:fld>
            <a:endParaRPr lang="en-US"/>
          </a:p>
        </p:txBody>
      </p:sp>
      <p:sp>
        <p:nvSpPr>
          <p:cNvPr id="8" name="Footer Placeholder 7">
            <a:extLst>
              <a:ext uri="{FF2B5EF4-FFF2-40B4-BE49-F238E27FC236}">
                <a16:creationId xmlns:a16="http://schemas.microsoft.com/office/drawing/2014/main" id="{DF4142D2-AB4C-6DF6-993C-CE53DFB6D2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4B4532-5679-E813-555F-3B37A78A590B}"/>
              </a:ext>
            </a:extLst>
          </p:cNvPr>
          <p:cNvSpPr>
            <a:spLocks noGrp="1"/>
          </p:cNvSpPr>
          <p:nvPr>
            <p:ph type="sldNum" sz="quarter" idx="12"/>
          </p:nvPr>
        </p:nvSpPr>
        <p:spPr/>
        <p:txBody>
          <a:bodyPr/>
          <a:lstStyle/>
          <a:p>
            <a:fld id="{23DF39C6-1C1A-4556-8843-226FF06D6B20}" type="slidenum">
              <a:rPr lang="en-US" smtClean="0"/>
              <a:t>‹#›</a:t>
            </a:fld>
            <a:endParaRPr lang="en-US"/>
          </a:p>
        </p:txBody>
      </p:sp>
    </p:spTree>
    <p:extLst>
      <p:ext uri="{BB962C8B-B14F-4D97-AF65-F5344CB8AC3E}">
        <p14:creationId xmlns:p14="http://schemas.microsoft.com/office/powerpoint/2010/main" val="2802007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F33A3-D1E7-1641-770C-0BC1C63A2C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913A68-C0B9-5279-2104-86A64D9BD863}"/>
              </a:ext>
            </a:extLst>
          </p:cNvPr>
          <p:cNvSpPr>
            <a:spLocks noGrp="1"/>
          </p:cNvSpPr>
          <p:nvPr>
            <p:ph type="dt" sz="half" idx="10"/>
          </p:nvPr>
        </p:nvSpPr>
        <p:spPr/>
        <p:txBody>
          <a:bodyPr/>
          <a:lstStyle/>
          <a:p>
            <a:fld id="{EA9300E7-6C1C-4B07-A03A-F35CCA86B146}" type="datetimeFigureOut">
              <a:rPr lang="en-US" smtClean="0"/>
              <a:t>3/22/2024</a:t>
            </a:fld>
            <a:endParaRPr lang="en-US"/>
          </a:p>
        </p:txBody>
      </p:sp>
      <p:sp>
        <p:nvSpPr>
          <p:cNvPr id="4" name="Footer Placeholder 3">
            <a:extLst>
              <a:ext uri="{FF2B5EF4-FFF2-40B4-BE49-F238E27FC236}">
                <a16:creationId xmlns:a16="http://schemas.microsoft.com/office/drawing/2014/main" id="{FD1458F3-578A-BCE2-B483-BD63062631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3569B1-1E5D-600E-2730-91E989AD5CA9}"/>
              </a:ext>
            </a:extLst>
          </p:cNvPr>
          <p:cNvSpPr>
            <a:spLocks noGrp="1"/>
          </p:cNvSpPr>
          <p:nvPr>
            <p:ph type="sldNum" sz="quarter" idx="12"/>
          </p:nvPr>
        </p:nvSpPr>
        <p:spPr/>
        <p:txBody>
          <a:bodyPr/>
          <a:lstStyle/>
          <a:p>
            <a:fld id="{23DF39C6-1C1A-4556-8843-226FF06D6B20}" type="slidenum">
              <a:rPr lang="en-US" smtClean="0"/>
              <a:t>‹#›</a:t>
            </a:fld>
            <a:endParaRPr lang="en-US"/>
          </a:p>
        </p:txBody>
      </p:sp>
    </p:spTree>
    <p:extLst>
      <p:ext uri="{BB962C8B-B14F-4D97-AF65-F5344CB8AC3E}">
        <p14:creationId xmlns:p14="http://schemas.microsoft.com/office/powerpoint/2010/main" val="506141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F6D458-FDCC-A572-0C55-9292068F9B47}"/>
              </a:ext>
            </a:extLst>
          </p:cNvPr>
          <p:cNvSpPr>
            <a:spLocks noGrp="1"/>
          </p:cNvSpPr>
          <p:nvPr>
            <p:ph type="dt" sz="half" idx="10"/>
          </p:nvPr>
        </p:nvSpPr>
        <p:spPr/>
        <p:txBody>
          <a:bodyPr/>
          <a:lstStyle/>
          <a:p>
            <a:fld id="{EA9300E7-6C1C-4B07-A03A-F35CCA86B146}" type="datetimeFigureOut">
              <a:rPr lang="en-US" smtClean="0"/>
              <a:t>3/22/2024</a:t>
            </a:fld>
            <a:endParaRPr lang="en-US"/>
          </a:p>
        </p:txBody>
      </p:sp>
      <p:sp>
        <p:nvSpPr>
          <p:cNvPr id="3" name="Footer Placeholder 2">
            <a:extLst>
              <a:ext uri="{FF2B5EF4-FFF2-40B4-BE49-F238E27FC236}">
                <a16:creationId xmlns:a16="http://schemas.microsoft.com/office/drawing/2014/main" id="{A71C48C8-696A-40FA-D996-E85E6021FD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8BFB38-B7C0-7550-FDB2-24588077B856}"/>
              </a:ext>
            </a:extLst>
          </p:cNvPr>
          <p:cNvSpPr>
            <a:spLocks noGrp="1"/>
          </p:cNvSpPr>
          <p:nvPr>
            <p:ph type="sldNum" sz="quarter" idx="12"/>
          </p:nvPr>
        </p:nvSpPr>
        <p:spPr/>
        <p:txBody>
          <a:bodyPr/>
          <a:lstStyle/>
          <a:p>
            <a:fld id="{23DF39C6-1C1A-4556-8843-226FF06D6B20}" type="slidenum">
              <a:rPr lang="en-US" smtClean="0"/>
              <a:t>‹#›</a:t>
            </a:fld>
            <a:endParaRPr lang="en-US"/>
          </a:p>
        </p:txBody>
      </p:sp>
    </p:spTree>
    <p:extLst>
      <p:ext uri="{BB962C8B-B14F-4D97-AF65-F5344CB8AC3E}">
        <p14:creationId xmlns:p14="http://schemas.microsoft.com/office/powerpoint/2010/main" val="2805268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055F6-F0F5-B515-F142-9FD9534AD6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26EEA0-B158-3B36-9F55-49C1FDDE45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660DF4-4FA3-35A9-01E4-DE6854C75B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F8A212-BAD5-5AC0-E69F-24C7A316483B}"/>
              </a:ext>
            </a:extLst>
          </p:cNvPr>
          <p:cNvSpPr>
            <a:spLocks noGrp="1"/>
          </p:cNvSpPr>
          <p:nvPr>
            <p:ph type="dt" sz="half" idx="10"/>
          </p:nvPr>
        </p:nvSpPr>
        <p:spPr/>
        <p:txBody>
          <a:bodyPr/>
          <a:lstStyle/>
          <a:p>
            <a:fld id="{EA9300E7-6C1C-4B07-A03A-F35CCA86B146}" type="datetimeFigureOut">
              <a:rPr lang="en-US" smtClean="0"/>
              <a:t>3/22/2024</a:t>
            </a:fld>
            <a:endParaRPr lang="en-US"/>
          </a:p>
        </p:txBody>
      </p:sp>
      <p:sp>
        <p:nvSpPr>
          <p:cNvPr id="6" name="Footer Placeholder 5">
            <a:extLst>
              <a:ext uri="{FF2B5EF4-FFF2-40B4-BE49-F238E27FC236}">
                <a16:creationId xmlns:a16="http://schemas.microsoft.com/office/drawing/2014/main" id="{E0ADD9FB-4A96-6379-EC67-8B1521D0F7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6B453F-8F9C-606E-CAFA-F92C4509264D}"/>
              </a:ext>
            </a:extLst>
          </p:cNvPr>
          <p:cNvSpPr>
            <a:spLocks noGrp="1"/>
          </p:cNvSpPr>
          <p:nvPr>
            <p:ph type="sldNum" sz="quarter" idx="12"/>
          </p:nvPr>
        </p:nvSpPr>
        <p:spPr/>
        <p:txBody>
          <a:bodyPr/>
          <a:lstStyle/>
          <a:p>
            <a:fld id="{23DF39C6-1C1A-4556-8843-226FF06D6B20}" type="slidenum">
              <a:rPr lang="en-US" smtClean="0"/>
              <a:t>‹#›</a:t>
            </a:fld>
            <a:endParaRPr lang="en-US"/>
          </a:p>
        </p:txBody>
      </p:sp>
    </p:spTree>
    <p:extLst>
      <p:ext uri="{BB962C8B-B14F-4D97-AF65-F5344CB8AC3E}">
        <p14:creationId xmlns:p14="http://schemas.microsoft.com/office/powerpoint/2010/main" val="506387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89CF1-3497-712F-E246-21A52A3D79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818FAE-6CE2-62F4-CC63-C2BDDE6A8A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4017F5-2EDC-3E11-BCEA-CDA72B8D03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877137-99FC-DA0E-33EE-63E315E30DE7}"/>
              </a:ext>
            </a:extLst>
          </p:cNvPr>
          <p:cNvSpPr>
            <a:spLocks noGrp="1"/>
          </p:cNvSpPr>
          <p:nvPr>
            <p:ph type="dt" sz="half" idx="10"/>
          </p:nvPr>
        </p:nvSpPr>
        <p:spPr/>
        <p:txBody>
          <a:bodyPr/>
          <a:lstStyle/>
          <a:p>
            <a:fld id="{EA9300E7-6C1C-4B07-A03A-F35CCA86B146}" type="datetimeFigureOut">
              <a:rPr lang="en-US" smtClean="0"/>
              <a:t>3/22/2024</a:t>
            </a:fld>
            <a:endParaRPr lang="en-US"/>
          </a:p>
        </p:txBody>
      </p:sp>
      <p:sp>
        <p:nvSpPr>
          <p:cNvPr id="6" name="Footer Placeholder 5">
            <a:extLst>
              <a:ext uri="{FF2B5EF4-FFF2-40B4-BE49-F238E27FC236}">
                <a16:creationId xmlns:a16="http://schemas.microsoft.com/office/drawing/2014/main" id="{D7DB1FB1-3445-8484-6D8A-B99960ADFD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48C657-8725-1573-1375-8F10208A1763}"/>
              </a:ext>
            </a:extLst>
          </p:cNvPr>
          <p:cNvSpPr>
            <a:spLocks noGrp="1"/>
          </p:cNvSpPr>
          <p:nvPr>
            <p:ph type="sldNum" sz="quarter" idx="12"/>
          </p:nvPr>
        </p:nvSpPr>
        <p:spPr/>
        <p:txBody>
          <a:bodyPr/>
          <a:lstStyle/>
          <a:p>
            <a:fld id="{23DF39C6-1C1A-4556-8843-226FF06D6B20}" type="slidenum">
              <a:rPr lang="en-US" smtClean="0"/>
              <a:t>‹#›</a:t>
            </a:fld>
            <a:endParaRPr lang="en-US"/>
          </a:p>
        </p:txBody>
      </p:sp>
    </p:spTree>
    <p:extLst>
      <p:ext uri="{BB962C8B-B14F-4D97-AF65-F5344CB8AC3E}">
        <p14:creationId xmlns:p14="http://schemas.microsoft.com/office/powerpoint/2010/main" val="3543838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63289F-9664-6357-FAA6-B294FF1C7D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FD7838-F836-8896-6752-B902709FDA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1E1E73-C587-6AA5-AF1D-803E70A386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9300E7-6C1C-4B07-A03A-F35CCA86B146}" type="datetimeFigureOut">
              <a:rPr lang="en-US" smtClean="0"/>
              <a:t>3/22/2024</a:t>
            </a:fld>
            <a:endParaRPr lang="en-US"/>
          </a:p>
        </p:txBody>
      </p:sp>
      <p:sp>
        <p:nvSpPr>
          <p:cNvPr id="5" name="Footer Placeholder 4">
            <a:extLst>
              <a:ext uri="{FF2B5EF4-FFF2-40B4-BE49-F238E27FC236}">
                <a16:creationId xmlns:a16="http://schemas.microsoft.com/office/drawing/2014/main" id="{346A542F-DF3D-27A6-2AF9-08C65346C1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FD54A2-829A-CA7A-EF77-930643E617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DF39C6-1C1A-4556-8843-226FF06D6B20}" type="slidenum">
              <a:rPr lang="en-US" smtClean="0"/>
              <a:t>‹#›</a:t>
            </a:fld>
            <a:endParaRPr lang="en-US"/>
          </a:p>
        </p:txBody>
      </p:sp>
    </p:spTree>
    <p:extLst>
      <p:ext uri="{BB962C8B-B14F-4D97-AF65-F5344CB8AC3E}">
        <p14:creationId xmlns:p14="http://schemas.microsoft.com/office/powerpoint/2010/main" val="1223211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A06646-6E1C-48C7-1320-D75DA712D205}"/>
              </a:ext>
            </a:extLst>
          </p:cNvPr>
          <p:cNvSpPr>
            <a:spLocks noGrp="1"/>
          </p:cNvSpPr>
          <p:nvPr>
            <p:ph type="title"/>
          </p:nvPr>
        </p:nvSpPr>
        <p:spPr/>
        <p:txBody>
          <a:bodyPr/>
          <a:lstStyle/>
          <a:p>
            <a:r>
              <a:rPr lang="en-US" dirty="0"/>
              <a:t>				</a:t>
            </a:r>
            <a:r>
              <a:rPr lang="en-US" b="1" dirty="0">
                <a:latin typeface="Algerian" panose="04020705040A02060702" pitchFamily="82" charset="0"/>
              </a:rPr>
              <a:t>Report </a:t>
            </a:r>
          </a:p>
        </p:txBody>
      </p:sp>
      <p:sp>
        <p:nvSpPr>
          <p:cNvPr id="13" name="Content Placeholder 12">
            <a:extLst>
              <a:ext uri="{FF2B5EF4-FFF2-40B4-BE49-F238E27FC236}">
                <a16:creationId xmlns:a16="http://schemas.microsoft.com/office/drawing/2014/main" id="{A4801010-16E2-C1F3-360D-52AF3D86E0B5}"/>
              </a:ext>
            </a:extLst>
          </p:cNvPr>
          <p:cNvSpPr>
            <a:spLocks noGrp="1"/>
          </p:cNvSpPr>
          <p:nvPr>
            <p:ph sz="half" idx="1"/>
          </p:nvPr>
        </p:nvSpPr>
        <p:spPr/>
        <p:txBody>
          <a:bodyPr>
            <a:normAutofit/>
          </a:bodyPr>
          <a:lstStyle/>
          <a:p>
            <a:endParaRPr lang="en-US"/>
          </a:p>
        </p:txBody>
      </p:sp>
      <p:sp>
        <p:nvSpPr>
          <p:cNvPr id="14" name="Content Placeholder 13">
            <a:extLst>
              <a:ext uri="{FF2B5EF4-FFF2-40B4-BE49-F238E27FC236}">
                <a16:creationId xmlns:a16="http://schemas.microsoft.com/office/drawing/2014/main" id="{7DA59F98-BF36-50D7-5C9E-E150748FE048}"/>
              </a:ext>
            </a:extLst>
          </p:cNvPr>
          <p:cNvSpPr>
            <a:spLocks noGrp="1"/>
          </p:cNvSpPr>
          <p:nvPr>
            <p:ph sz="half" idx="2"/>
          </p:nvPr>
        </p:nvSpPr>
        <p:spPr>
          <a:xfrm>
            <a:off x="6400800" y="1825625"/>
            <a:ext cx="4953000" cy="4351338"/>
          </a:xfrm>
        </p:spPr>
        <p:txBody>
          <a:bodyPr>
            <a:normAutofit/>
          </a:bodyPr>
          <a:lstStyle/>
          <a:p>
            <a:pPr marR="0" lvl="0">
              <a:spcBef>
                <a:spcPts val="0"/>
              </a:spcBef>
              <a:spcAft>
                <a:spcPts val="0"/>
              </a:spcAft>
              <a:buFont typeface="Wingdings" panose="05000000000000000000" pitchFamily="2" charset="2"/>
              <a:buChar char="ü"/>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bar plot in the graph  shows the performance of films from various studios.  </a:t>
            </a:r>
          </a:p>
          <a:p>
            <a:pPr marR="0" lvl="0">
              <a:spcBef>
                <a:spcPts val="0"/>
              </a:spcBef>
              <a:spcAft>
                <a:spcPts val="0"/>
              </a:spcAft>
              <a:buFont typeface="Wingdings" panose="05000000000000000000" pitchFamily="2" charset="2"/>
              <a:buChar char="ü"/>
              <a:tabLst>
                <a:tab pos="457200" algn="l"/>
              </a:tabLst>
            </a:pP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marR="0" lvl="0">
              <a:spcBef>
                <a:spcPts val="0"/>
              </a:spcBef>
              <a:spcAft>
                <a:spcPts val="0"/>
              </a:spcAft>
              <a:buFont typeface="Wingdings" panose="05000000000000000000" pitchFamily="2" charset="2"/>
              <a:buChar char="ü"/>
              <a:tabLst>
                <a:tab pos="457200" algn="l"/>
              </a:tabLst>
            </a:pPr>
            <a:r>
              <a:rPr lang="en-US" sz="1800" dirty="0">
                <a:effectLst/>
                <a:latin typeface="Times New Roman" panose="02020603050405020304" pitchFamily="18" charset="0"/>
                <a:ea typeface="Times New Roman" panose="02020603050405020304" pitchFamily="18" charset="0"/>
              </a:rPr>
              <a:t>the graph lets viewers evaluate the caliber of films released by various studios by giving a visual depiction of how movie ratings fluctuate throughout studios. </a:t>
            </a:r>
          </a:p>
          <a:p>
            <a:pPr marR="0" lvl="0">
              <a:spcBef>
                <a:spcPts val="0"/>
              </a:spcBef>
              <a:spcAft>
                <a:spcPts val="0"/>
              </a:spcAft>
              <a:buFont typeface="Wingdings" panose="05000000000000000000" pitchFamily="2" charset="2"/>
              <a:buChar char="ü"/>
              <a:tabLst>
                <a:tab pos="457200" algn="l"/>
              </a:tabLst>
            </a:pPr>
            <a:r>
              <a:rPr lang="en-US" sz="1800" dirty="0">
                <a:effectLst/>
                <a:latin typeface="Times New Roman" panose="02020603050405020304" pitchFamily="18" charset="0"/>
                <a:ea typeface="Times New Roman" panose="02020603050405020304" pitchFamily="18" charset="0"/>
              </a:rPr>
              <a:t>Moreover, the graph indicates that “Avengers: Infinity Wars” has the greatest scores, indicating that its caliber is exceptional.</a:t>
            </a:r>
          </a:p>
          <a:p>
            <a:endParaRPr lang="en-US" dirty="0"/>
          </a:p>
        </p:txBody>
      </p:sp>
      <p:pic>
        <p:nvPicPr>
          <p:cNvPr id="8" name="Picture 7">
            <a:extLst>
              <a:ext uri="{FF2B5EF4-FFF2-40B4-BE49-F238E27FC236}">
                <a16:creationId xmlns:a16="http://schemas.microsoft.com/office/drawing/2014/main" id="{596E03E0-B5C1-76B0-CA23-6C67902C7E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66888"/>
            <a:ext cx="6493565" cy="4329044"/>
          </a:xfrm>
          <a:prstGeom prst="rect">
            <a:avLst/>
          </a:prstGeom>
        </p:spPr>
      </p:pic>
    </p:spTree>
    <p:extLst>
      <p:ext uri="{BB962C8B-B14F-4D97-AF65-F5344CB8AC3E}">
        <p14:creationId xmlns:p14="http://schemas.microsoft.com/office/powerpoint/2010/main" val="3806678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41764F-5021-9584-8347-A01DAD357C1C}"/>
              </a:ext>
            </a:extLst>
          </p:cNvPr>
          <p:cNvSpPr>
            <a:spLocks noGrp="1"/>
          </p:cNvSpPr>
          <p:nvPr>
            <p:ph type="title"/>
          </p:nvPr>
        </p:nvSpPr>
        <p:spPr/>
        <p:txBody>
          <a:bodyPr/>
          <a:lstStyle/>
          <a:p>
            <a:r>
              <a:rPr lang="en-US" dirty="0"/>
              <a:t>		</a:t>
            </a:r>
            <a:r>
              <a:rPr lang="en-US" b="1" dirty="0"/>
              <a:t>Genre vs popularity </a:t>
            </a:r>
          </a:p>
        </p:txBody>
      </p:sp>
      <p:sp>
        <p:nvSpPr>
          <p:cNvPr id="6" name="Text Placeholder 5">
            <a:extLst>
              <a:ext uri="{FF2B5EF4-FFF2-40B4-BE49-F238E27FC236}">
                <a16:creationId xmlns:a16="http://schemas.microsoft.com/office/drawing/2014/main" id="{B7F001A2-28C0-8461-DF14-0B380429D178}"/>
              </a:ext>
            </a:extLst>
          </p:cNvPr>
          <p:cNvSpPr>
            <a:spLocks noGrp="1"/>
          </p:cNvSpPr>
          <p:nvPr>
            <p:ph type="body" idx="1"/>
          </p:nvPr>
        </p:nvSpPr>
        <p:spPr/>
        <p:txBody>
          <a:bodyPr/>
          <a:lstStyle/>
          <a:p>
            <a:endParaRPr lang="en-US"/>
          </a:p>
        </p:txBody>
      </p:sp>
      <p:sp>
        <p:nvSpPr>
          <p:cNvPr id="7" name="Content Placeholder 6">
            <a:extLst>
              <a:ext uri="{FF2B5EF4-FFF2-40B4-BE49-F238E27FC236}">
                <a16:creationId xmlns:a16="http://schemas.microsoft.com/office/drawing/2014/main" id="{43D3FCA5-5663-954E-60B3-9FDE93AC8FE0}"/>
              </a:ext>
            </a:extLst>
          </p:cNvPr>
          <p:cNvSpPr>
            <a:spLocks noGrp="1"/>
          </p:cNvSpPr>
          <p:nvPr>
            <p:ph sz="half" idx="2"/>
          </p:nvPr>
        </p:nvSpPr>
        <p:spPr/>
        <p:txBody>
          <a:bodyPr>
            <a:normAutofit/>
          </a:bodyPr>
          <a:lstStyle/>
          <a:p>
            <a:endParaRPr lang="en-US"/>
          </a:p>
        </p:txBody>
      </p:sp>
      <p:sp>
        <p:nvSpPr>
          <p:cNvPr id="8" name="Text Placeholder 7">
            <a:extLst>
              <a:ext uri="{FF2B5EF4-FFF2-40B4-BE49-F238E27FC236}">
                <a16:creationId xmlns:a16="http://schemas.microsoft.com/office/drawing/2014/main" id="{97FB6ACB-A421-F1E5-CC23-E4E4533AC174}"/>
              </a:ext>
            </a:extLst>
          </p:cNvPr>
          <p:cNvSpPr>
            <a:spLocks noGrp="1"/>
          </p:cNvSpPr>
          <p:nvPr>
            <p:ph type="body" sz="quarter" idx="3"/>
          </p:nvPr>
        </p:nvSpPr>
        <p:spPr/>
        <p:txBody>
          <a:bodyPr/>
          <a:lstStyle/>
          <a:p>
            <a:r>
              <a:rPr lang="en-US" dirty="0"/>
              <a:t>		Explanations </a:t>
            </a:r>
          </a:p>
        </p:txBody>
      </p:sp>
      <p:sp>
        <p:nvSpPr>
          <p:cNvPr id="9" name="Content Placeholder 8">
            <a:extLst>
              <a:ext uri="{FF2B5EF4-FFF2-40B4-BE49-F238E27FC236}">
                <a16:creationId xmlns:a16="http://schemas.microsoft.com/office/drawing/2014/main" id="{71F66A6C-1F41-9DE6-0722-927E7C24265F}"/>
              </a:ext>
            </a:extLst>
          </p:cNvPr>
          <p:cNvSpPr>
            <a:spLocks noGrp="1"/>
          </p:cNvSpPr>
          <p:nvPr>
            <p:ph sz="quarter" idx="4"/>
          </p:nvPr>
        </p:nvSpPr>
        <p:spPr/>
        <p:txBody>
          <a:bodyPr>
            <a:normAutofit/>
          </a:bodyPr>
          <a:lstStyle/>
          <a:p>
            <a:pPr marR="0" lvl="0">
              <a:spcBef>
                <a:spcPts val="0"/>
              </a:spcBef>
              <a:spcAft>
                <a:spcPts val="0"/>
              </a:spcAft>
              <a:buFont typeface="Wingdings" panose="05000000000000000000" pitchFamily="2" charset="2"/>
              <a:buChar char="v"/>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bar plot in the graph above illustrates the relative popularity of several film genres. </a:t>
            </a:r>
          </a:p>
          <a:p>
            <a:pPr marL="0" marR="0" lvl="0" indent="0">
              <a:spcBef>
                <a:spcPts val="0"/>
              </a:spcBef>
              <a:spcAft>
                <a:spcPts val="0"/>
              </a:spcAft>
              <a:buNone/>
              <a:tabLst>
                <a:tab pos="457200" algn="l"/>
              </a:tabLst>
            </a:pP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nSpc>
                <a:spcPct val="106000"/>
              </a:lnSpc>
              <a:spcBef>
                <a:spcPts val="0"/>
              </a:spcBef>
              <a:spcAft>
                <a:spcPts val="0"/>
              </a:spcAft>
              <a:buFont typeface="Wingdings" panose="05000000000000000000" pitchFamily="2" charset="2"/>
              <a:buChar char="v"/>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All things considered, this graph offers a visual depiction of the popularity distribution across various film genres, with drama clearly emerging as the most popular genre.</a:t>
            </a:r>
          </a:p>
          <a:p>
            <a:endParaRPr lang="en-US" dirty="0"/>
          </a:p>
        </p:txBody>
      </p:sp>
      <p:pic>
        <p:nvPicPr>
          <p:cNvPr id="4" name="Picture 3">
            <a:extLst>
              <a:ext uri="{FF2B5EF4-FFF2-40B4-BE49-F238E27FC236}">
                <a16:creationId xmlns:a16="http://schemas.microsoft.com/office/drawing/2014/main" id="{BACA492D-EB76-46CE-7D4B-6552B1ED20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750" y="1681163"/>
            <a:ext cx="5801138" cy="4934439"/>
          </a:xfrm>
          <a:prstGeom prst="rect">
            <a:avLst/>
          </a:prstGeom>
        </p:spPr>
      </p:pic>
    </p:spTree>
    <p:extLst>
      <p:ext uri="{BB962C8B-B14F-4D97-AF65-F5344CB8AC3E}">
        <p14:creationId xmlns:p14="http://schemas.microsoft.com/office/powerpoint/2010/main" val="133641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FFB1B-3465-A5B3-3F1B-9C0A0CB0C3CE}"/>
              </a:ext>
            </a:extLst>
          </p:cNvPr>
          <p:cNvSpPr>
            <a:spLocks noGrp="1"/>
          </p:cNvSpPr>
          <p:nvPr>
            <p:ph type="title"/>
          </p:nvPr>
        </p:nvSpPr>
        <p:spPr/>
        <p:txBody>
          <a:bodyPr/>
          <a:lstStyle/>
          <a:p>
            <a:r>
              <a:rPr lang="en-US" dirty="0"/>
              <a:t>		</a:t>
            </a:r>
            <a:r>
              <a:rPr lang="en-US" b="1" dirty="0"/>
              <a:t>Popularity vs worldwide gross</a:t>
            </a:r>
          </a:p>
        </p:txBody>
      </p:sp>
      <p:sp>
        <p:nvSpPr>
          <p:cNvPr id="3" name="Text Placeholder 2">
            <a:extLst>
              <a:ext uri="{FF2B5EF4-FFF2-40B4-BE49-F238E27FC236}">
                <a16:creationId xmlns:a16="http://schemas.microsoft.com/office/drawing/2014/main" id="{E459D3B0-E7C0-30CF-2EBD-3B8FFAAB7D2C}"/>
              </a:ext>
            </a:extLst>
          </p:cNvPr>
          <p:cNvSpPr>
            <a:spLocks noGrp="1"/>
          </p:cNvSpPr>
          <p:nvPr>
            <p:ph type="body" idx="1"/>
          </p:nvPr>
        </p:nvSpPr>
        <p:spPr/>
        <p:txBody>
          <a:bodyPr/>
          <a:lstStyle/>
          <a:p>
            <a:r>
              <a:rPr lang="en-US" dirty="0"/>
              <a:t>		Graph </a:t>
            </a:r>
          </a:p>
        </p:txBody>
      </p:sp>
      <p:pic>
        <p:nvPicPr>
          <p:cNvPr id="8" name="Content Placeholder 7">
            <a:extLst>
              <a:ext uri="{FF2B5EF4-FFF2-40B4-BE49-F238E27FC236}">
                <a16:creationId xmlns:a16="http://schemas.microsoft.com/office/drawing/2014/main" id="{C96E797F-A025-FDCF-06C2-47D37CBBEBD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505075"/>
            <a:ext cx="5157787" cy="3561556"/>
          </a:xfrm>
        </p:spPr>
      </p:pic>
      <p:sp>
        <p:nvSpPr>
          <p:cNvPr id="5" name="Text Placeholder 4">
            <a:extLst>
              <a:ext uri="{FF2B5EF4-FFF2-40B4-BE49-F238E27FC236}">
                <a16:creationId xmlns:a16="http://schemas.microsoft.com/office/drawing/2014/main" id="{49F5243F-6054-7613-F0F2-A68FB86D90A0}"/>
              </a:ext>
            </a:extLst>
          </p:cNvPr>
          <p:cNvSpPr>
            <a:spLocks noGrp="1"/>
          </p:cNvSpPr>
          <p:nvPr>
            <p:ph type="body" sz="quarter" idx="3"/>
          </p:nvPr>
        </p:nvSpPr>
        <p:spPr/>
        <p:txBody>
          <a:bodyPr/>
          <a:lstStyle/>
          <a:p>
            <a:r>
              <a:rPr lang="en-US" dirty="0"/>
              <a:t>                  Explanation </a:t>
            </a:r>
          </a:p>
        </p:txBody>
      </p:sp>
      <p:sp>
        <p:nvSpPr>
          <p:cNvPr id="6" name="Content Placeholder 5">
            <a:extLst>
              <a:ext uri="{FF2B5EF4-FFF2-40B4-BE49-F238E27FC236}">
                <a16:creationId xmlns:a16="http://schemas.microsoft.com/office/drawing/2014/main" id="{87E9DA27-7883-7893-3566-C8280CEF5E92}"/>
              </a:ext>
            </a:extLst>
          </p:cNvPr>
          <p:cNvSpPr>
            <a:spLocks noGrp="1"/>
          </p:cNvSpPr>
          <p:nvPr>
            <p:ph sz="quarter" idx="4"/>
          </p:nvPr>
        </p:nvSpPr>
        <p:spPr/>
        <p:txBody>
          <a:bodyPr>
            <a:normAutofit fontScale="85000" lnSpcReduction="10000"/>
          </a:bodyPr>
          <a:lstStyle/>
          <a:p>
            <a:pPr marL="0" marR="0" lvl="0" indent="0">
              <a:lnSpc>
                <a:spcPct val="106000"/>
              </a:lnSpc>
              <a:spcBef>
                <a:spcPts val="0"/>
              </a:spcBef>
              <a:spcAft>
                <a:spcPts val="0"/>
              </a:spcAft>
              <a:buNone/>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57150" marR="0" indent="-285750">
              <a:lnSpc>
                <a:spcPct val="107000"/>
              </a:lnSpc>
              <a:spcBef>
                <a:spcPts val="0"/>
              </a:spcBef>
              <a:spcAft>
                <a:spcPts val="80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 tight cluster formed by the data points suggests that the majority of the films in the dataset have comparable levels of popularity and revenue. This suggests that some elements—genre, release window, or promotional tactics, for example—have a recurring effect on the box office and public perception of various films. </a:t>
            </a:r>
          </a:p>
          <a:p>
            <a:pPr marL="57150" marR="0" indent="-285750">
              <a:lnSpc>
                <a:spcPct val="107000"/>
              </a:lnSpc>
              <a:spcBef>
                <a:spcPts val="0"/>
              </a:spcBef>
              <a:spcAft>
                <a:spcPts val="80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 few of our films are outliers, meaning that their popularity is abnormally high or low in relation to their earnings. </a:t>
            </a:r>
          </a:p>
          <a:p>
            <a:pPr marR="0">
              <a:lnSpc>
                <a:spcPct val="107000"/>
              </a:lnSpc>
              <a:spcBef>
                <a:spcPts val="0"/>
              </a:spcBef>
              <a:spcAft>
                <a:spcPts val="80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 general,  scatter plot with focused data points indicates a strong correlation between the global gross revenue of a film and its popularity, suggesting that successful films typically have a higher global profile. </a:t>
            </a:r>
          </a:p>
        </p:txBody>
      </p:sp>
    </p:spTree>
    <p:extLst>
      <p:ext uri="{BB962C8B-B14F-4D97-AF65-F5344CB8AC3E}">
        <p14:creationId xmlns:p14="http://schemas.microsoft.com/office/powerpoint/2010/main" val="1107255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D57EC-51DA-C3C1-61A7-C83A1992763E}"/>
              </a:ext>
            </a:extLst>
          </p:cNvPr>
          <p:cNvSpPr>
            <a:spLocks noGrp="1"/>
          </p:cNvSpPr>
          <p:nvPr>
            <p:ph type="title"/>
          </p:nvPr>
        </p:nvSpPr>
        <p:spPr/>
        <p:txBody>
          <a:bodyPr/>
          <a:lstStyle/>
          <a:p>
            <a:r>
              <a:rPr lang="en-US" dirty="0"/>
              <a:t>Ratings Vs Revenue </a:t>
            </a:r>
          </a:p>
        </p:txBody>
      </p:sp>
      <p:sp>
        <p:nvSpPr>
          <p:cNvPr id="3" name="Text Placeholder 2">
            <a:extLst>
              <a:ext uri="{FF2B5EF4-FFF2-40B4-BE49-F238E27FC236}">
                <a16:creationId xmlns:a16="http://schemas.microsoft.com/office/drawing/2014/main" id="{10B812A9-5F1B-BDC6-D524-7546496E5AA6}"/>
              </a:ext>
            </a:extLst>
          </p:cNvPr>
          <p:cNvSpPr>
            <a:spLocks noGrp="1"/>
          </p:cNvSpPr>
          <p:nvPr>
            <p:ph type="body" idx="1"/>
          </p:nvPr>
        </p:nvSpPr>
        <p:spPr/>
        <p:txBody>
          <a:bodyPr/>
          <a:lstStyle/>
          <a:p>
            <a:r>
              <a:rPr lang="en-US" dirty="0"/>
              <a:t>                Graph </a:t>
            </a:r>
          </a:p>
        </p:txBody>
      </p:sp>
      <p:pic>
        <p:nvPicPr>
          <p:cNvPr id="8" name="Content Placeholder 7">
            <a:extLst>
              <a:ext uri="{FF2B5EF4-FFF2-40B4-BE49-F238E27FC236}">
                <a16:creationId xmlns:a16="http://schemas.microsoft.com/office/drawing/2014/main" id="{DB7C8CD4-D22F-DD59-BCC5-274698D3DCD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84791" y="2510632"/>
            <a:ext cx="4912784" cy="3684588"/>
          </a:xfrm>
        </p:spPr>
      </p:pic>
      <p:sp>
        <p:nvSpPr>
          <p:cNvPr id="5" name="Text Placeholder 4">
            <a:extLst>
              <a:ext uri="{FF2B5EF4-FFF2-40B4-BE49-F238E27FC236}">
                <a16:creationId xmlns:a16="http://schemas.microsoft.com/office/drawing/2014/main" id="{743729C9-2E68-6762-369F-3DE4F8F4798D}"/>
              </a:ext>
            </a:extLst>
          </p:cNvPr>
          <p:cNvSpPr>
            <a:spLocks noGrp="1"/>
          </p:cNvSpPr>
          <p:nvPr>
            <p:ph type="body" sz="quarter" idx="3"/>
          </p:nvPr>
        </p:nvSpPr>
        <p:spPr/>
        <p:txBody>
          <a:bodyPr/>
          <a:lstStyle/>
          <a:p>
            <a:r>
              <a:rPr lang="en-US" dirty="0"/>
              <a:t>             Explanation </a:t>
            </a:r>
          </a:p>
        </p:txBody>
      </p:sp>
      <p:sp>
        <p:nvSpPr>
          <p:cNvPr id="6" name="Content Placeholder 5">
            <a:extLst>
              <a:ext uri="{FF2B5EF4-FFF2-40B4-BE49-F238E27FC236}">
                <a16:creationId xmlns:a16="http://schemas.microsoft.com/office/drawing/2014/main" id="{6E8EC821-2DFD-07FE-E438-A8589970BD49}"/>
              </a:ext>
            </a:extLst>
          </p:cNvPr>
          <p:cNvSpPr>
            <a:spLocks noGrp="1"/>
          </p:cNvSpPr>
          <p:nvPr>
            <p:ph sz="quarter" idx="4"/>
          </p:nvPr>
        </p:nvSpPr>
        <p:spPr/>
        <p:txBody>
          <a:bodyPr>
            <a:normAutofit fontScale="62500" lnSpcReduction="20000"/>
          </a:bodyPr>
          <a:lstStyle/>
          <a:p>
            <a:pPr marR="0">
              <a:lnSpc>
                <a:spcPct val="107000"/>
              </a:lnSpc>
              <a:spcBef>
                <a:spcPts val="0"/>
              </a:spcBef>
              <a:spcAft>
                <a:spcPts val="0"/>
              </a:spcAft>
              <a:buFont typeface="Wingdings" panose="05000000000000000000" pitchFamily="2" charset="2"/>
              <a:buChar char="ü"/>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In this instance, the scatter plot shows how movie revenue and ratings relate to one another. The ratings for each film are shown on this axis, and they usually indicate how well-received the film was by critics and viewers.</a:t>
            </a:r>
          </a:p>
          <a:p>
            <a:pPr marR="0">
              <a:lnSpc>
                <a:spcPct val="107000"/>
              </a:lnSpc>
              <a:spcBef>
                <a:spcPts val="0"/>
              </a:spcBef>
              <a:spcAft>
                <a:spcPts val="0"/>
              </a:spcAft>
              <a:buFont typeface="Wingdings" panose="05000000000000000000" pitchFamily="2" charset="2"/>
              <a:buChar char="ü"/>
            </a:pPr>
            <a:endPar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7150" marR="0" indent="-285750">
              <a:lnSpc>
                <a:spcPct val="107000"/>
              </a:lnSpc>
              <a:spcBef>
                <a:spcPts val="0"/>
              </a:spcBef>
              <a:spcAft>
                <a:spcPts val="0"/>
              </a:spcAft>
              <a:buFont typeface="Wingdings" panose="05000000000000000000" pitchFamily="2" charset="2"/>
              <a:buChar char="ü"/>
            </a:pPr>
            <a:endParaRPr lang="en-US" sz="1800" kern="0" dirty="0">
              <a:latin typeface="Times New Roman" panose="02020603050405020304" pitchFamily="18" charset="0"/>
              <a:ea typeface="Times New Roman" panose="02020603050405020304" pitchFamily="18" charset="0"/>
              <a:cs typeface="Times New Roman" panose="02020603050405020304" pitchFamily="18" charset="0"/>
            </a:endParaRPr>
          </a:p>
          <a:p>
            <a:pPr marL="57150" marR="0" indent="-285750">
              <a:lnSpc>
                <a:spcPct val="107000"/>
              </a:lnSpc>
              <a:spcBef>
                <a:spcPts val="0"/>
              </a:spcBef>
              <a:spcAft>
                <a:spcPts val="0"/>
              </a:spcAft>
              <a:buFont typeface="Wingdings" panose="05000000000000000000" pitchFamily="2" charset="2"/>
              <a:buChar char="ü"/>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Higher scores signify a more positive opinion of the film's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calibre</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The income each movie brought in is displayed on the vertical axis. The movie's revenue, which is usually expressed in terms of ticket sales or box office receipts, indicates its financial success. The scatter plot's wide distribution indicates that there may be variation in the dataset's revenue and movie ratings. Included are films with a broad spectrum of reviews and box office performance.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6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57150" marR="0" indent="-285750">
              <a:lnSpc>
                <a:spcPct val="107000"/>
              </a:lnSpc>
              <a:spcBef>
                <a:spcPts val="0"/>
              </a:spcBef>
              <a:spcAft>
                <a:spcPts val="800"/>
              </a:spcAft>
              <a:buFont typeface="Wingdings" panose="05000000000000000000" pitchFamily="2" charset="2"/>
              <a:buChar char="ü"/>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intricacy of the scatter plot indicates a complex relationship between revenue and ratings. larger-rated films may generally be associated with larger box office receipts, although this relationship is probably influenced by other factors as well. These variables may include audience demographics, release schedule, genre, and marketing tactics. Overall, the widely dispersed but highly concentrated scatter plot suggests that there are more elements at play than just critical acclaim when it comes to a film's financial success, pointing to a complex relationship between movie ratings and income. </a:t>
            </a:r>
          </a:p>
          <a:p>
            <a:endParaRPr lang="en-US" dirty="0"/>
          </a:p>
        </p:txBody>
      </p:sp>
    </p:spTree>
    <p:extLst>
      <p:ext uri="{BB962C8B-B14F-4D97-AF65-F5344CB8AC3E}">
        <p14:creationId xmlns:p14="http://schemas.microsoft.com/office/powerpoint/2010/main" val="3084815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6BEBDED-166C-3BA7-F417-ACC40044A018}"/>
              </a:ext>
            </a:extLst>
          </p:cNvPr>
          <p:cNvSpPr>
            <a:spLocks noGrp="1"/>
          </p:cNvSpPr>
          <p:nvPr>
            <p:ph type="title"/>
          </p:nvPr>
        </p:nvSpPr>
        <p:spPr/>
        <p:txBody>
          <a:bodyPr/>
          <a:lstStyle/>
          <a:p>
            <a:r>
              <a:rPr lang="en-US" b="1" dirty="0"/>
              <a:t>             Recommendation </a:t>
            </a:r>
          </a:p>
        </p:txBody>
      </p:sp>
      <p:sp>
        <p:nvSpPr>
          <p:cNvPr id="10" name="Content Placeholder 9">
            <a:extLst>
              <a:ext uri="{FF2B5EF4-FFF2-40B4-BE49-F238E27FC236}">
                <a16:creationId xmlns:a16="http://schemas.microsoft.com/office/drawing/2014/main" id="{4D459675-DCE3-4B61-41EF-8B05FED6C629}"/>
              </a:ext>
            </a:extLst>
          </p:cNvPr>
          <p:cNvSpPr>
            <a:spLocks noGrp="1"/>
          </p:cNvSpPr>
          <p:nvPr>
            <p:ph idx="1"/>
          </p:nvPr>
        </p:nvSpPr>
        <p:spPr/>
        <p:txBody>
          <a:bodyPr>
            <a:normAutofit fontScale="92500" lnSpcReduction="20000"/>
          </a:bodyPr>
          <a:lstStyle/>
          <a:p>
            <a:pPr marL="0" marR="0">
              <a:lnSpc>
                <a:spcPct val="107000"/>
              </a:lnSpc>
              <a:spcBef>
                <a:spcPts val="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With the most ratings, "Avengers" stood out in this instance, demonstrating Microsoft's commitment on high-quality content. This indicates that it was of extraordinary quality. In order to emulate this, they should focus on creating content of the same caliber as the Avengers. They should also tell gripping stories that captivate their audience and use excellent production values to make films that stand out from the crowd and win praise from critics and audiences.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Capitalize on Popular Genres - </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Drama is shown on the graph as the most popular genre, indicating a significant audience preference. Use this knowledge to your advantage by creating content that fits well-liked categories like drama. Thus, they ought to devote money to producing engrossing plays that pique viewers' interest and boost ticket sales. They can increase their chances of becoming financially successful and attracting an audience by appealing to popular genres.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Strategic Investment in Popularity - </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 scatter plot including concentrated data points shows that there is a direct correlation between the global gross revenue of a movie and its popularity. Investing in ventures with a high potential for popularity can maximize your financial success. To find new trends, audience inclinations, and possible blockbuster ideas, conduct market research. Strategic resource allocation to projects with the highest potential for success can help you achieve large financial returns and international recognition.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7799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736</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Algerian</vt:lpstr>
      <vt:lpstr>Arial</vt:lpstr>
      <vt:lpstr>Calibri</vt:lpstr>
      <vt:lpstr>Calibri Light</vt:lpstr>
      <vt:lpstr>Times New Roman</vt:lpstr>
      <vt:lpstr>Wingdings</vt:lpstr>
      <vt:lpstr>Office Theme</vt:lpstr>
      <vt:lpstr>    Report </vt:lpstr>
      <vt:lpstr>  Genre vs popularity </vt:lpstr>
      <vt:lpstr>  Popularity vs worldwide gross</vt:lpstr>
      <vt:lpstr>Ratings Vs Revenue </vt:lpstr>
      <vt:lpstr>             Recommendation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Report </dc:title>
  <dc:creator>Rion</dc:creator>
  <cp:lastModifiedBy>Rion</cp:lastModifiedBy>
  <cp:revision>2</cp:revision>
  <dcterms:created xsi:type="dcterms:W3CDTF">2024-03-22T08:03:16Z</dcterms:created>
  <dcterms:modified xsi:type="dcterms:W3CDTF">2024-03-22T10:56:52Z</dcterms:modified>
</cp:coreProperties>
</file>