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</p:sldIdLst>
  <p:sldSz cx="10083800" cy="7556500"/>
  <p:notesSz cx="10083800" cy="75565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10" dirty="0"/>
              <a:t>Como </a:t>
            </a:r>
            <a:r>
              <a:rPr spc="15" dirty="0"/>
              <a:t>desarrollar </a:t>
            </a:r>
            <a:r>
              <a:rPr spc="10" dirty="0"/>
              <a:t>juegos </a:t>
            </a:r>
            <a:r>
              <a:rPr spc="20" dirty="0"/>
              <a:t>con </a:t>
            </a:r>
            <a:r>
              <a:rPr b="1" spc="5" dirty="0">
                <a:latin typeface="Verdana"/>
                <a:cs typeface="Verdana"/>
              </a:rPr>
              <a:t>Python </a:t>
            </a:r>
            <a:r>
              <a:rPr spc="100" dirty="0"/>
              <a:t>y</a:t>
            </a:r>
            <a:r>
              <a:rPr spc="-125" dirty="0"/>
              <a:t> </a:t>
            </a:r>
            <a:r>
              <a:rPr b="1" spc="5" dirty="0">
                <a:latin typeface="Verdana"/>
                <a:cs typeface="Verdana"/>
              </a:rPr>
              <a:t>Pygame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10" dirty="0"/>
              <a:t>Como </a:t>
            </a:r>
            <a:r>
              <a:rPr spc="15" dirty="0"/>
              <a:t>desarrollar </a:t>
            </a:r>
            <a:r>
              <a:rPr spc="10" dirty="0"/>
              <a:t>juegos </a:t>
            </a:r>
            <a:r>
              <a:rPr spc="20" dirty="0"/>
              <a:t>con </a:t>
            </a:r>
            <a:r>
              <a:rPr b="1" spc="5" dirty="0">
                <a:latin typeface="Verdana"/>
                <a:cs typeface="Verdana"/>
              </a:rPr>
              <a:t>Python </a:t>
            </a:r>
            <a:r>
              <a:rPr spc="100" dirty="0"/>
              <a:t>y</a:t>
            </a:r>
            <a:r>
              <a:rPr spc="-125" dirty="0"/>
              <a:t> </a:t>
            </a:r>
            <a:r>
              <a:rPr b="1" spc="5" dirty="0">
                <a:latin typeface="Verdana"/>
                <a:cs typeface="Verdana"/>
              </a:rPr>
              <a:t>Pygame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10" dirty="0"/>
              <a:t>Como </a:t>
            </a:r>
            <a:r>
              <a:rPr spc="15" dirty="0"/>
              <a:t>desarrollar </a:t>
            </a:r>
            <a:r>
              <a:rPr spc="10" dirty="0"/>
              <a:t>juegos </a:t>
            </a:r>
            <a:r>
              <a:rPr spc="20" dirty="0"/>
              <a:t>con </a:t>
            </a:r>
            <a:r>
              <a:rPr b="1" spc="5" dirty="0">
                <a:latin typeface="Verdana"/>
                <a:cs typeface="Verdana"/>
              </a:rPr>
              <a:t>Python </a:t>
            </a:r>
            <a:r>
              <a:rPr spc="100" dirty="0"/>
              <a:t>y</a:t>
            </a:r>
            <a:r>
              <a:rPr spc="-125" dirty="0"/>
              <a:t> </a:t>
            </a:r>
            <a:r>
              <a:rPr b="1" spc="5" dirty="0">
                <a:latin typeface="Verdana"/>
                <a:cs typeface="Verdana"/>
              </a:rPr>
              <a:t>Pygame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8126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10" dirty="0"/>
              <a:t>Como </a:t>
            </a:r>
            <a:r>
              <a:rPr spc="15" dirty="0"/>
              <a:t>desarrollar </a:t>
            </a:r>
            <a:r>
              <a:rPr spc="10" dirty="0"/>
              <a:t>juegos </a:t>
            </a:r>
            <a:r>
              <a:rPr spc="20" dirty="0"/>
              <a:t>con </a:t>
            </a:r>
            <a:r>
              <a:rPr b="1" spc="5" dirty="0">
                <a:latin typeface="Verdana"/>
                <a:cs typeface="Verdana"/>
              </a:rPr>
              <a:t>Python </a:t>
            </a:r>
            <a:r>
              <a:rPr spc="100" dirty="0"/>
              <a:t>y</a:t>
            </a:r>
            <a:r>
              <a:rPr spc="-125" dirty="0"/>
              <a:t> </a:t>
            </a:r>
            <a:r>
              <a:rPr b="1" spc="5" dirty="0">
                <a:latin typeface="Verdana"/>
                <a:cs typeface="Verdana"/>
              </a:rPr>
              <a:t>Pygame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10" dirty="0"/>
              <a:t>Como </a:t>
            </a:r>
            <a:r>
              <a:rPr spc="15" dirty="0"/>
              <a:t>desarrollar </a:t>
            </a:r>
            <a:r>
              <a:rPr spc="10" dirty="0"/>
              <a:t>juegos </a:t>
            </a:r>
            <a:r>
              <a:rPr spc="20" dirty="0"/>
              <a:t>con </a:t>
            </a:r>
            <a:r>
              <a:rPr b="1" spc="5" dirty="0">
                <a:latin typeface="Verdana"/>
                <a:cs typeface="Verdana"/>
              </a:rPr>
              <a:t>Python </a:t>
            </a:r>
            <a:r>
              <a:rPr spc="100" dirty="0"/>
              <a:t>y</a:t>
            </a:r>
            <a:r>
              <a:rPr spc="-125" dirty="0"/>
              <a:t> </a:t>
            </a:r>
            <a:r>
              <a:rPr b="1" spc="5" dirty="0">
                <a:latin typeface="Verdana"/>
                <a:cs typeface="Verdana"/>
              </a:rPr>
              <a:t>Pygame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90" y="668020"/>
            <a:ext cx="9100819" cy="50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67331"/>
            <a:ext cx="9077959" cy="2985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89550" y="7206475"/>
            <a:ext cx="4659630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ts val="1595"/>
              </a:lnSpc>
            </a:pPr>
            <a:r>
              <a:rPr spc="10" dirty="0"/>
              <a:t>Como </a:t>
            </a:r>
            <a:r>
              <a:rPr spc="15" dirty="0"/>
              <a:t>desarrollar </a:t>
            </a:r>
            <a:r>
              <a:rPr spc="10" dirty="0"/>
              <a:t>juegos </a:t>
            </a:r>
            <a:r>
              <a:rPr spc="20" dirty="0"/>
              <a:t>con </a:t>
            </a:r>
            <a:r>
              <a:rPr b="1" spc="5" dirty="0">
                <a:latin typeface="Verdana"/>
                <a:cs typeface="Verdana"/>
              </a:rPr>
              <a:t>Python </a:t>
            </a:r>
            <a:r>
              <a:rPr spc="100" dirty="0"/>
              <a:t>y</a:t>
            </a:r>
            <a:r>
              <a:rPr spc="-125" dirty="0"/>
              <a:t> </a:t>
            </a:r>
            <a:r>
              <a:rPr b="1" spc="5" dirty="0">
                <a:latin typeface="Verdana"/>
                <a:cs typeface="Verdana"/>
              </a:rPr>
              <a:t>Pygame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35099" y="39571"/>
            <a:ext cx="7869673" cy="1383649"/>
          </a:xfrm>
        </p:spPr>
        <p:txBody>
          <a:bodyPr/>
          <a:lstStyle/>
          <a:p>
            <a:pPr algn="ctr"/>
            <a:r>
              <a:rPr lang="es-EC" sz="2997" dirty="0"/>
              <a:t>Juego de naves espaciales “SPACEFIGHTER”</a:t>
            </a:r>
            <a:br>
              <a:rPr lang="es-EC" sz="2997" dirty="0"/>
            </a:br>
            <a:endParaRPr lang="es-EC" sz="2997" dirty="0"/>
          </a:p>
        </p:txBody>
      </p:sp>
      <p:pic>
        <p:nvPicPr>
          <p:cNvPr id="3" name="Imagen 2"/>
          <p:cNvPicPr/>
          <p:nvPr/>
        </p:nvPicPr>
        <p:blipFill rotWithShape="1">
          <a:blip r:embed="rId2"/>
          <a:srcRect l="26646" t="9656" r="28887" b="19131"/>
          <a:stretch/>
        </p:blipFill>
        <p:spPr bwMode="auto">
          <a:xfrm>
            <a:off x="622300" y="1035050"/>
            <a:ext cx="8991600" cy="6172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22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72179" y="2481579"/>
            <a:ext cx="61722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5" dirty="0">
                <a:solidFill>
                  <a:srgbClr val="7F7F7F"/>
                </a:solidFill>
                <a:latin typeface="Lucida Sans"/>
                <a:cs typeface="Lucida Sans"/>
              </a:rPr>
              <a:t>c</a:t>
            </a:r>
            <a:r>
              <a:rPr sz="1400" i="1" spc="70" dirty="0">
                <a:solidFill>
                  <a:srgbClr val="7F7F7F"/>
                </a:solidFill>
                <a:latin typeface="Lucida Sans"/>
                <a:cs typeface="Lucida Sans"/>
              </a:rPr>
              <a:t>ó</a:t>
            </a:r>
            <a:r>
              <a:rPr sz="1400" i="1" spc="35" dirty="0">
                <a:solidFill>
                  <a:srgbClr val="7F7F7F"/>
                </a:solidFill>
                <a:latin typeface="Lucida Sans"/>
                <a:cs typeface="Lucida Sans"/>
              </a:rPr>
              <a:t>d</a:t>
            </a:r>
            <a:r>
              <a:rPr sz="1400" i="1" spc="-20" dirty="0">
                <a:solidFill>
                  <a:srgbClr val="7F7F7F"/>
                </a:solidFill>
                <a:latin typeface="Lucida Sans"/>
                <a:cs typeface="Lucida Sans"/>
              </a:rPr>
              <a:t>i</a:t>
            </a:r>
            <a:r>
              <a:rPr sz="1400" i="1" spc="35" dirty="0">
                <a:solidFill>
                  <a:srgbClr val="7F7F7F"/>
                </a:solidFill>
                <a:latin typeface="Lucida Sans"/>
                <a:cs typeface="Lucida Sans"/>
              </a:rPr>
              <a:t>g</a:t>
            </a:r>
            <a:r>
              <a:rPr sz="1400" i="1" spc="60" dirty="0">
                <a:solidFill>
                  <a:srgbClr val="7F7F7F"/>
                </a:solidFill>
                <a:latin typeface="Lucida Sans"/>
                <a:cs typeface="Lucida Sans"/>
              </a:rPr>
              <a:t>o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7430" y="5427979"/>
            <a:ext cx="95313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85" dirty="0">
                <a:latin typeface="Tahoma"/>
                <a:cs typeface="Tahoma"/>
              </a:rPr>
              <a:t>l</a:t>
            </a:r>
            <a:r>
              <a:rPr sz="1800" spc="125" dirty="0">
                <a:latin typeface="Tahoma"/>
                <a:cs typeface="Tahoma"/>
              </a:rPr>
              <a:t>o</a:t>
            </a:r>
            <a:r>
              <a:rPr sz="1800" spc="140" dirty="0">
                <a:latin typeface="Tahoma"/>
                <a:cs typeface="Tahoma"/>
              </a:rPr>
              <a:t>g</a:t>
            </a:r>
            <a:r>
              <a:rPr sz="1800" spc="135" dirty="0">
                <a:latin typeface="Tahoma"/>
                <a:cs typeface="Tahoma"/>
              </a:rPr>
              <a:t>o</a:t>
            </a:r>
            <a:r>
              <a:rPr sz="1800" spc="85" dirty="0">
                <a:latin typeface="Tahoma"/>
                <a:cs typeface="Tahoma"/>
              </a:rPr>
              <a:t>ti</a:t>
            </a:r>
            <a:r>
              <a:rPr sz="1800" spc="140" dirty="0">
                <a:latin typeface="Tahoma"/>
                <a:cs typeface="Tahoma"/>
              </a:rPr>
              <a:t>p</a:t>
            </a:r>
            <a:r>
              <a:rPr sz="1800" spc="120" dirty="0"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1240" y="5459729"/>
            <a:ext cx="676275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5" dirty="0">
                <a:latin typeface="Tahoma"/>
                <a:cs typeface="Tahoma"/>
              </a:rPr>
              <a:t>f</a:t>
            </a:r>
            <a:r>
              <a:rPr sz="1800" spc="125" dirty="0">
                <a:latin typeface="Tahoma"/>
                <a:cs typeface="Tahoma"/>
              </a:rPr>
              <a:t>o</a:t>
            </a:r>
            <a:r>
              <a:rPr sz="1800" spc="135" dirty="0">
                <a:latin typeface="Tahoma"/>
                <a:cs typeface="Tahoma"/>
              </a:rPr>
              <a:t>nd</a:t>
            </a:r>
            <a:r>
              <a:rPr sz="1800" spc="120" dirty="0"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7920" y="5538470"/>
            <a:ext cx="161290" cy="107950"/>
          </a:xfrm>
          <a:custGeom>
            <a:avLst/>
            <a:gdLst/>
            <a:ahLst/>
            <a:cxnLst/>
            <a:rect l="l" t="t" r="r" b="b"/>
            <a:pathLst>
              <a:path w="161289" h="107950">
                <a:moveTo>
                  <a:pt x="0" y="0"/>
                </a:moveTo>
                <a:lnTo>
                  <a:pt x="0" y="107949"/>
                </a:lnTo>
                <a:lnTo>
                  <a:pt x="161290" y="546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9800" y="5593079"/>
            <a:ext cx="229870" cy="0"/>
          </a:xfrm>
          <a:custGeom>
            <a:avLst/>
            <a:gdLst/>
            <a:ahLst/>
            <a:cxnLst/>
            <a:rect l="l" t="t" r="r" b="b"/>
            <a:pathLst>
              <a:path w="229869">
                <a:moveTo>
                  <a:pt x="0" y="0"/>
                </a:moveTo>
                <a:lnTo>
                  <a:pt x="2298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37909" y="556260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3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59450" y="561594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4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11500" y="3453129"/>
            <a:ext cx="6184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65" dirty="0">
                <a:solidFill>
                  <a:srgbClr val="7F7F7F"/>
                </a:solidFill>
                <a:latin typeface="Lucida Sans"/>
                <a:cs typeface="Lucida Sans"/>
              </a:rPr>
              <a:t>c</a:t>
            </a:r>
            <a:r>
              <a:rPr sz="1400" i="1" spc="60" dirty="0">
                <a:solidFill>
                  <a:srgbClr val="7F7F7F"/>
                </a:solidFill>
                <a:latin typeface="Lucida Sans"/>
                <a:cs typeface="Lucida Sans"/>
              </a:rPr>
              <a:t>ó</a:t>
            </a:r>
            <a:r>
              <a:rPr sz="1400" i="1" spc="35" dirty="0">
                <a:solidFill>
                  <a:srgbClr val="7F7F7F"/>
                </a:solidFill>
                <a:latin typeface="Lucida Sans"/>
                <a:cs typeface="Lucida Sans"/>
              </a:rPr>
              <a:t>d</a:t>
            </a:r>
            <a:r>
              <a:rPr sz="1400" i="1" spc="-10" dirty="0">
                <a:solidFill>
                  <a:srgbClr val="7F7F7F"/>
                </a:solidFill>
                <a:latin typeface="Lucida Sans"/>
                <a:cs typeface="Lucida Sans"/>
              </a:rPr>
              <a:t>i</a:t>
            </a:r>
            <a:r>
              <a:rPr sz="1400" i="1" spc="35" dirty="0">
                <a:solidFill>
                  <a:srgbClr val="7F7F7F"/>
                </a:solidFill>
                <a:latin typeface="Lucida Sans"/>
                <a:cs typeface="Lucida Sans"/>
              </a:rPr>
              <a:t>g</a:t>
            </a:r>
            <a:r>
              <a:rPr sz="1400" i="1" spc="60" dirty="0">
                <a:solidFill>
                  <a:srgbClr val="7F7F7F"/>
                </a:solidFill>
                <a:latin typeface="Lucida Sans"/>
                <a:cs typeface="Lucida Sans"/>
              </a:rPr>
              <a:t>o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C" spc="185" dirty="0"/>
              <a:t>3</a:t>
            </a:r>
            <a:r>
              <a:rPr spc="185" dirty="0" smtClean="0"/>
              <a:t> </a:t>
            </a:r>
            <a:r>
              <a:rPr spc="-440" dirty="0"/>
              <a:t>–  </a:t>
            </a:r>
            <a:r>
              <a:rPr spc="235" dirty="0"/>
              <a:t>Como </a:t>
            </a:r>
            <a:r>
              <a:rPr spc="220" dirty="0"/>
              <a:t>crear </a:t>
            </a:r>
            <a:r>
              <a:rPr spc="195" dirty="0"/>
              <a:t>objetos</a:t>
            </a:r>
            <a:r>
              <a:rPr spc="140" dirty="0"/>
              <a:t> </a:t>
            </a:r>
            <a:r>
              <a:rPr spc="225" dirty="0"/>
              <a:t>Surface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98500" y="1720850"/>
            <a:ext cx="586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 smtClean="0"/>
              <a:t>self.ImagenNave</a:t>
            </a:r>
            <a:r>
              <a:rPr lang="es-EC" dirty="0" smtClean="0"/>
              <a:t> = </a:t>
            </a:r>
            <a:r>
              <a:rPr lang="es-EC" dirty="0" err="1" smtClean="0"/>
              <a:t>pygame.image.load</a:t>
            </a:r>
            <a:r>
              <a:rPr lang="es-EC" dirty="0" smtClean="0"/>
              <a:t>("Fondos/image2.gif")</a:t>
            </a:r>
          </a:p>
          <a:p>
            <a:r>
              <a:rPr lang="es-EC" dirty="0" smtClean="0"/>
              <a:t>		</a:t>
            </a:r>
            <a:endParaRPr lang="es-EC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98500" y="286385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err="1" smtClean="0"/>
              <a:t>self.ImagenExploscion</a:t>
            </a:r>
            <a:r>
              <a:rPr lang="es-EC" dirty="0" smtClean="0"/>
              <a:t> = </a:t>
            </a:r>
            <a:r>
              <a:rPr lang="es-EC" dirty="0" err="1" smtClean="0"/>
              <a:t>pygame.image.load</a:t>
            </a:r>
            <a:r>
              <a:rPr lang="es-EC" dirty="0" smtClean="0"/>
              <a:t>("Fondos/explosion.gif")</a:t>
            </a:r>
          </a:p>
          <a:p>
            <a:endParaRPr lang="es-EC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84" y="4641089"/>
            <a:ext cx="1420497" cy="1949701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28" y="4449295"/>
            <a:ext cx="2245022" cy="22450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C" spc="185" dirty="0"/>
              <a:t>4</a:t>
            </a:r>
            <a:r>
              <a:rPr spc="185" dirty="0" smtClean="0"/>
              <a:t> </a:t>
            </a:r>
            <a:r>
              <a:rPr spc="-440" dirty="0"/>
              <a:t>–  </a:t>
            </a:r>
            <a:r>
              <a:rPr spc="40" dirty="0"/>
              <a:t>¿ </a:t>
            </a:r>
            <a:r>
              <a:rPr spc="240" dirty="0"/>
              <a:t>y </a:t>
            </a:r>
            <a:r>
              <a:rPr spc="229" dirty="0"/>
              <a:t>como </a:t>
            </a:r>
            <a:r>
              <a:rPr spc="215" dirty="0"/>
              <a:t>realizamos </a:t>
            </a:r>
            <a:r>
              <a:rPr spc="220" dirty="0"/>
              <a:t>movimientos</a:t>
            </a:r>
            <a:r>
              <a:rPr spc="270" dirty="0"/>
              <a:t> </a:t>
            </a:r>
            <a:r>
              <a:rPr spc="4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8592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7736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67331"/>
            <a:ext cx="8270875" cy="130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4375">
              <a:lnSpc>
                <a:spcPts val="3030"/>
              </a:lnSpc>
            </a:pPr>
            <a:r>
              <a:rPr sz="2600" spc="160" dirty="0">
                <a:latin typeface="Tahoma"/>
                <a:cs typeface="Tahoma"/>
              </a:rPr>
              <a:t>Los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165" dirty="0">
                <a:latin typeface="Tahoma"/>
                <a:cs typeface="Tahoma"/>
              </a:rPr>
              <a:t>juegos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210" dirty="0">
                <a:latin typeface="Tahoma"/>
                <a:cs typeface="Tahoma"/>
              </a:rPr>
              <a:t>generalmente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65" dirty="0">
                <a:latin typeface="Tahoma"/>
                <a:cs typeface="Tahoma"/>
              </a:rPr>
              <a:t>utilizan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95" dirty="0">
                <a:latin typeface="Tahoma"/>
                <a:cs typeface="Tahoma"/>
              </a:rPr>
              <a:t>un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200" dirty="0">
                <a:latin typeface="Tahoma"/>
                <a:cs typeface="Tahoma"/>
              </a:rPr>
              <a:t>bucle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220" dirty="0">
                <a:latin typeface="Tahoma"/>
                <a:cs typeface="Tahoma"/>
              </a:rPr>
              <a:t>de  </a:t>
            </a:r>
            <a:r>
              <a:rPr sz="2600" spc="175" dirty="0">
                <a:latin typeface="Tahoma"/>
                <a:cs typeface="Tahoma"/>
              </a:rPr>
              <a:t>repetición </a:t>
            </a:r>
            <a:r>
              <a:rPr sz="2600" spc="180" dirty="0">
                <a:latin typeface="Tahoma"/>
                <a:cs typeface="Tahoma"/>
              </a:rPr>
              <a:t>(llamado </a:t>
            </a:r>
            <a:r>
              <a:rPr sz="2600" spc="235" dirty="0">
                <a:latin typeface="Tahoma"/>
                <a:cs typeface="Tahoma"/>
              </a:rPr>
              <a:t>“main</a:t>
            </a:r>
            <a:r>
              <a:rPr sz="2600" spc="-345" dirty="0">
                <a:latin typeface="Tahoma"/>
                <a:cs typeface="Tahoma"/>
              </a:rPr>
              <a:t> </a:t>
            </a:r>
            <a:r>
              <a:rPr sz="2600" spc="150" dirty="0">
                <a:latin typeface="Tahoma"/>
                <a:cs typeface="Tahoma"/>
              </a:rPr>
              <a:t>loop”).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600" spc="170" dirty="0">
                <a:latin typeface="Tahoma"/>
                <a:cs typeface="Tahoma"/>
              </a:rPr>
              <a:t>Ejecuta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215" dirty="0">
                <a:latin typeface="Tahoma"/>
                <a:cs typeface="Tahoma"/>
              </a:rPr>
              <a:t>pequeñas</a:t>
            </a:r>
            <a:r>
              <a:rPr sz="2600" dirty="0">
                <a:latin typeface="Tahoma"/>
                <a:cs typeface="Tahoma"/>
              </a:rPr>
              <a:t> </a:t>
            </a:r>
            <a:r>
              <a:rPr sz="2600" spc="195" dirty="0">
                <a:latin typeface="Tahoma"/>
                <a:cs typeface="Tahoma"/>
              </a:rPr>
              <a:t>operaciones</a:t>
            </a:r>
            <a:r>
              <a:rPr sz="2600" dirty="0">
                <a:latin typeface="Tahoma"/>
                <a:cs typeface="Tahoma"/>
              </a:rPr>
              <a:t> </a:t>
            </a:r>
            <a:r>
              <a:rPr sz="2600" spc="265" dirty="0">
                <a:latin typeface="Tahoma"/>
                <a:cs typeface="Tahoma"/>
              </a:rPr>
              <a:t>muy</a:t>
            </a:r>
            <a:r>
              <a:rPr sz="2600" spc="-5" dirty="0">
                <a:latin typeface="Tahoma"/>
                <a:cs typeface="Tahoma"/>
              </a:rPr>
              <a:t> </a:t>
            </a:r>
            <a:r>
              <a:rPr sz="2600" spc="195" dirty="0">
                <a:latin typeface="Tahoma"/>
                <a:cs typeface="Tahoma"/>
              </a:rPr>
              <a:t>rápidamente.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50609" y="3779520"/>
            <a:ext cx="3209290" cy="2876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5189" y="4140200"/>
            <a:ext cx="4514850" cy="2009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C" spc="185" dirty="0"/>
              <a:t>5</a:t>
            </a:r>
            <a:r>
              <a:rPr spc="185" dirty="0" smtClean="0"/>
              <a:t> </a:t>
            </a:r>
            <a:r>
              <a:rPr spc="-440" dirty="0"/>
              <a:t>–  </a:t>
            </a:r>
            <a:r>
              <a:rPr spc="40" dirty="0"/>
              <a:t>¿ </a:t>
            </a:r>
            <a:r>
              <a:rPr spc="240" dirty="0"/>
              <a:t>y </a:t>
            </a:r>
            <a:r>
              <a:rPr spc="229" dirty="0"/>
              <a:t>como </a:t>
            </a:r>
            <a:r>
              <a:rPr spc="215" dirty="0"/>
              <a:t>realizamos </a:t>
            </a:r>
            <a:r>
              <a:rPr spc="220" dirty="0"/>
              <a:t>movimientos</a:t>
            </a:r>
            <a:r>
              <a:rPr spc="270" dirty="0"/>
              <a:t> </a:t>
            </a:r>
            <a:r>
              <a:rPr spc="4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8592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67331"/>
            <a:ext cx="8434070" cy="77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30"/>
              </a:lnSpc>
            </a:pPr>
            <a:r>
              <a:rPr sz="2600" spc="190" dirty="0">
                <a:latin typeface="Tahoma"/>
                <a:cs typeface="Tahoma"/>
              </a:rPr>
              <a:t>En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175" dirty="0">
                <a:latin typeface="Tahoma"/>
                <a:cs typeface="Tahoma"/>
              </a:rPr>
              <a:t>nuestro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204" dirty="0">
                <a:latin typeface="Tahoma"/>
                <a:cs typeface="Tahoma"/>
              </a:rPr>
              <a:t>casos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220" dirty="0">
                <a:latin typeface="Tahoma"/>
                <a:cs typeface="Tahoma"/>
              </a:rPr>
              <a:t>podemos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210" dirty="0">
                <a:latin typeface="Tahoma"/>
                <a:cs typeface="Tahoma"/>
              </a:rPr>
              <a:t>cambiar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200" dirty="0">
                <a:latin typeface="Tahoma"/>
                <a:cs typeface="Tahoma"/>
              </a:rPr>
              <a:t>poco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225" dirty="0">
                <a:latin typeface="Tahoma"/>
                <a:cs typeface="Tahoma"/>
              </a:rPr>
              <a:t>a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200" dirty="0">
                <a:latin typeface="Tahoma"/>
                <a:cs typeface="Tahoma"/>
              </a:rPr>
              <a:t>poco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170" dirty="0">
                <a:latin typeface="Tahoma"/>
                <a:cs typeface="Tahoma"/>
              </a:rPr>
              <a:t>la  </a:t>
            </a:r>
            <a:r>
              <a:rPr sz="2600" spc="180" dirty="0" err="1">
                <a:latin typeface="Tahoma"/>
                <a:cs typeface="Tahoma"/>
              </a:rPr>
              <a:t>posición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90" dirty="0" smtClean="0">
                <a:latin typeface="Tahoma"/>
                <a:cs typeface="Tahoma"/>
              </a:rPr>
              <a:t>de</a:t>
            </a:r>
            <a:r>
              <a:rPr lang="es-EC" sz="2600" spc="190" dirty="0" smtClean="0">
                <a:latin typeface="Tahoma"/>
                <a:cs typeface="Tahoma"/>
              </a:rPr>
              <a:t> la nave </a:t>
            </a:r>
            <a:r>
              <a:rPr sz="2600" spc="215" dirty="0" smtClean="0">
                <a:latin typeface="Tahoma"/>
                <a:cs typeface="Tahoma"/>
              </a:rPr>
              <a:t>en</a:t>
            </a:r>
            <a:r>
              <a:rPr sz="2600" spc="10" dirty="0" smtClean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el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lang="es-EC" sz="2600" spc="170" dirty="0" smtClean="0">
                <a:latin typeface="Tahoma"/>
                <a:cs typeface="Tahoma"/>
              </a:rPr>
              <a:t>espacio</a:t>
            </a:r>
            <a:r>
              <a:rPr sz="2600" spc="170" dirty="0" smtClean="0">
                <a:latin typeface="Tahoma"/>
                <a:cs typeface="Tahoma"/>
              </a:rPr>
              <a:t>.</a:t>
            </a:r>
            <a:endParaRPr sz="2600" dirty="0">
              <a:latin typeface="Tahoma"/>
              <a:cs typeface="Tahoma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1500" t="24889" r="53501" b="26222"/>
          <a:stretch/>
        </p:blipFill>
        <p:spPr>
          <a:xfrm>
            <a:off x="1231900" y="3625850"/>
            <a:ext cx="2895600" cy="176953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1750" t="7837" r="53500" b="26542"/>
          <a:stretch/>
        </p:blipFill>
        <p:spPr>
          <a:xfrm>
            <a:off x="6337300" y="3310559"/>
            <a:ext cx="2667000" cy="2199903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4508500" y="4159250"/>
            <a:ext cx="12954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C" spc="185" dirty="0"/>
              <a:t>6</a:t>
            </a:r>
            <a:r>
              <a:rPr spc="185" dirty="0" smtClean="0"/>
              <a:t> </a:t>
            </a:r>
            <a:r>
              <a:rPr spc="-440" dirty="0"/>
              <a:t>–  </a:t>
            </a:r>
            <a:r>
              <a:rPr spc="225" dirty="0"/>
              <a:t>Sprite, </a:t>
            </a:r>
            <a:r>
              <a:rPr spc="229" dirty="0"/>
              <a:t>como </a:t>
            </a:r>
            <a:r>
              <a:rPr spc="260" dirty="0"/>
              <a:t>base </a:t>
            </a:r>
            <a:r>
              <a:rPr spc="240" dirty="0"/>
              <a:t>para </a:t>
            </a:r>
            <a:r>
              <a:rPr lang="es-EC" spc="200" dirty="0" smtClean="0"/>
              <a:t>la nave</a:t>
            </a:r>
            <a:r>
              <a:rPr spc="240" dirty="0" smtClean="0"/>
              <a:t>.</a:t>
            </a:r>
            <a:endParaRPr spc="240" dirty="0"/>
          </a:p>
        </p:txBody>
      </p:sp>
      <p:sp>
        <p:nvSpPr>
          <p:cNvPr id="4" name="object 4"/>
          <p:cNvSpPr txBox="1"/>
          <p:nvPr/>
        </p:nvSpPr>
        <p:spPr>
          <a:xfrm>
            <a:off x="599440" y="18592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7736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67331"/>
            <a:ext cx="8105140" cy="168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5480">
              <a:lnSpc>
                <a:spcPts val="3030"/>
              </a:lnSpc>
            </a:pPr>
            <a:r>
              <a:rPr sz="2600" spc="200" dirty="0">
                <a:latin typeface="Tahoma"/>
                <a:cs typeface="Tahoma"/>
              </a:rPr>
              <a:t>Agrupa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todo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150" dirty="0">
                <a:latin typeface="Tahoma"/>
                <a:cs typeface="Tahoma"/>
              </a:rPr>
              <a:t>lo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relacionado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200" dirty="0">
                <a:latin typeface="Tahoma"/>
                <a:cs typeface="Tahoma"/>
              </a:rPr>
              <a:t>con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75" dirty="0">
                <a:latin typeface="Tahoma"/>
                <a:cs typeface="Tahoma"/>
              </a:rPr>
              <a:t>el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160" dirty="0">
                <a:latin typeface="Tahoma"/>
                <a:cs typeface="Tahoma"/>
              </a:rPr>
              <a:t>personaje,  atributos,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spc="190" dirty="0">
                <a:latin typeface="Tahoma"/>
                <a:cs typeface="Tahoma"/>
              </a:rPr>
              <a:t>comportamiento.</a:t>
            </a:r>
            <a:endParaRPr sz="2600" dirty="0">
              <a:latin typeface="Tahoma"/>
              <a:cs typeface="Tahoma"/>
            </a:endParaRPr>
          </a:p>
          <a:p>
            <a:pPr marL="12700" marR="5080">
              <a:lnSpc>
                <a:spcPts val="3030"/>
              </a:lnSpc>
              <a:spcBef>
                <a:spcPts val="1140"/>
              </a:spcBef>
            </a:pPr>
            <a:r>
              <a:rPr sz="2600" spc="155" dirty="0">
                <a:latin typeface="Tahoma"/>
                <a:cs typeface="Tahoma"/>
              </a:rPr>
              <a:t>El</a:t>
            </a:r>
            <a:r>
              <a:rPr sz="2600" spc="-5" dirty="0">
                <a:latin typeface="Tahoma"/>
                <a:cs typeface="Tahoma"/>
              </a:rPr>
              <a:t> </a:t>
            </a:r>
            <a:r>
              <a:rPr sz="2600" spc="215" dirty="0">
                <a:latin typeface="Tahoma"/>
                <a:cs typeface="Tahoma"/>
              </a:rPr>
              <a:t>método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229" dirty="0">
                <a:latin typeface="Tahoma"/>
                <a:cs typeface="Tahoma"/>
              </a:rPr>
              <a:t>“update”</a:t>
            </a:r>
            <a:r>
              <a:rPr sz="2600" dirty="0">
                <a:latin typeface="Tahoma"/>
                <a:cs typeface="Tahoma"/>
              </a:rPr>
              <a:t> </a:t>
            </a:r>
            <a:r>
              <a:rPr sz="2600" spc="190" dirty="0">
                <a:latin typeface="Tahoma"/>
                <a:cs typeface="Tahoma"/>
              </a:rPr>
              <a:t>contiene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el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204" dirty="0" err="1">
                <a:latin typeface="Tahoma"/>
                <a:cs typeface="Tahoma"/>
              </a:rPr>
              <a:t>comportamiento</a:t>
            </a:r>
            <a:r>
              <a:rPr sz="2600" spc="204" dirty="0">
                <a:latin typeface="Tahoma"/>
                <a:cs typeface="Tahoma"/>
              </a:rPr>
              <a:t>  </a:t>
            </a:r>
            <a:r>
              <a:rPr lang="es-EC" sz="2600" spc="190" dirty="0" smtClean="0">
                <a:latin typeface="Tahoma"/>
                <a:cs typeface="Tahoma"/>
              </a:rPr>
              <a:t>de la nave</a:t>
            </a:r>
            <a:r>
              <a:rPr sz="2600" spc="160" dirty="0" smtClean="0">
                <a:latin typeface="Tahoma"/>
                <a:cs typeface="Tahoma"/>
              </a:rPr>
              <a:t>.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0100" y="7183321"/>
            <a:ext cx="5193030" cy="74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40" dirty="0">
                <a:solidFill>
                  <a:srgbClr val="7F7F7F"/>
                </a:solidFill>
                <a:latin typeface="Lucida Sans"/>
                <a:cs typeface="Lucida Sans"/>
              </a:rPr>
              <a:t>código</a:t>
            </a:r>
            <a:endParaRPr sz="14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  <p:pic>
        <p:nvPicPr>
          <p:cNvPr id="11" name="Imagen 10"/>
          <p:cNvPicPr/>
          <p:nvPr/>
        </p:nvPicPr>
        <p:blipFill rotWithShape="1">
          <a:blip r:embed="rId2"/>
          <a:srcRect t="17386" r="55356" b="51888"/>
          <a:stretch/>
        </p:blipFill>
        <p:spPr bwMode="auto">
          <a:xfrm>
            <a:off x="952031" y="3539248"/>
            <a:ext cx="5461469" cy="3439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C" spc="185" dirty="0"/>
              <a:t>7</a:t>
            </a:r>
            <a:r>
              <a:rPr spc="185" dirty="0" smtClean="0"/>
              <a:t> </a:t>
            </a:r>
            <a:r>
              <a:rPr spc="-440" dirty="0"/>
              <a:t>–  </a:t>
            </a:r>
            <a:r>
              <a:rPr spc="235" dirty="0"/>
              <a:t>Detectando </a:t>
            </a:r>
            <a:r>
              <a:rPr spc="190" dirty="0"/>
              <a:t>la </a:t>
            </a:r>
            <a:r>
              <a:rPr spc="215" dirty="0"/>
              <a:t>pulsación </a:t>
            </a:r>
            <a:r>
              <a:rPr spc="270" dirty="0"/>
              <a:t>de</a:t>
            </a:r>
            <a:r>
              <a:rPr spc="145" dirty="0"/>
              <a:t> </a:t>
            </a:r>
            <a:r>
              <a:rPr spc="215" dirty="0"/>
              <a:t>teclas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8592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7736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marR="622935">
              <a:lnSpc>
                <a:spcPts val="3030"/>
              </a:lnSpc>
            </a:pPr>
            <a:r>
              <a:rPr sz="2600" spc="155" dirty="0"/>
              <a:t>El</a:t>
            </a:r>
            <a:r>
              <a:rPr sz="2600" dirty="0"/>
              <a:t> </a:t>
            </a:r>
            <a:r>
              <a:rPr sz="2600" spc="210" dirty="0"/>
              <a:t>módulo</a:t>
            </a:r>
            <a:r>
              <a:rPr sz="2600" spc="15" dirty="0"/>
              <a:t> </a:t>
            </a:r>
            <a:r>
              <a:rPr sz="2600" spc="235" dirty="0"/>
              <a:t>“key”</a:t>
            </a:r>
            <a:r>
              <a:rPr sz="2600" spc="15" dirty="0"/>
              <a:t> </a:t>
            </a:r>
            <a:r>
              <a:rPr sz="2600" spc="190" dirty="0"/>
              <a:t>contiene</a:t>
            </a:r>
            <a:r>
              <a:rPr sz="2600" spc="25" dirty="0"/>
              <a:t> </a:t>
            </a:r>
            <a:r>
              <a:rPr sz="2600" spc="210" dirty="0"/>
              <a:t>una</a:t>
            </a:r>
            <a:r>
              <a:rPr sz="2600" spc="10" dirty="0"/>
              <a:t> </a:t>
            </a:r>
            <a:r>
              <a:rPr sz="2600" spc="170" dirty="0"/>
              <a:t>función</a:t>
            </a:r>
            <a:r>
              <a:rPr sz="2600" spc="20" dirty="0"/>
              <a:t> </a:t>
            </a:r>
            <a:r>
              <a:rPr sz="2600" spc="210" dirty="0"/>
              <a:t>llamada  </a:t>
            </a:r>
            <a:r>
              <a:rPr sz="2600" spc="175" dirty="0"/>
              <a:t>“get_pressed”.</a:t>
            </a:r>
            <a:endParaRPr sz="2600"/>
          </a:p>
          <a:p>
            <a:pPr marL="433070" marR="5080">
              <a:lnSpc>
                <a:spcPts val="3030"/>
              </a:lnSpc>
              <a:spcBef>
                <a:spcPts val="1140"/>
              </a:spcBef>
            </a:pPr>
            <a:r>
              <a:rPr sz="2600" spc="185" dirty="0"/>
              <a:t>“get_pressed”</a:t>
            </a:r>
            <a:r>
              <a:rPr sz="2600" spc="5" dirty="0"/>
              <a:t> </a:t>
            </a:r>
            <a:r>
              <a:rPr sz="2600" spc="190" dirty="0"/>
              <a:t>nos</a:t>
            </a:r>
            <a:r>
              <a:rPr sz="2600" spc="10" dirty="0"/>
              <a:t> </a:t>
            </a:r>
            <a:r>
              <a:rPr sz="2600" spc="175" dirty="0"/>
              <a:t>informa</a:t>
            </a:r>
            <a:r>
              <a:rPr sz="2600" spc="10" dirty="0"/>
              <a:t> </a:t>
            </a:r>
            <a:r>
              <a:rPr sz="2600" spc="180" dirty="0"/>
              <a:t>el</a:t>
            </a:r>
            <a:r>
              <a:rPr sz="2600" spc="10" dirty="0"/>
              <a:t> </a:t>
            </a:r>
            <a:r>
              <a:rPr sz="2600" spc="195" dirty="0"/>
              <a:t>estado</a:t>
            </a:r>
            <a:r>
              <a:rPr sz="2600" spc="15" dirty="0"/>
              <a:t> </a:t>
            </a:r>
            <a:r>
              <a:rPr sz="2600" spc="204" dirty="0"/>
              <a:t>completo</a:t>
            </a:r>
            <a:r>
              <a:rPr sz="2600" spc="25" dirty="0"/>
              <a:t> </a:t>
            </a:r>
            <a:r>
              <a:rPr sz="2600" spc="190" dirty="0"/>
              <a:t>del  teclado</a:t>
            </a:r>
            <a:r>
              <a:rPr sz="2600" spc="5" dirty="0"/>
              <a:t> </a:t>
            </a:r>
            <a:r>
              <a:rPr sz="2600" spc="215" dirty="0"/>
              <a:t>en</a:t>
            </a:r>
            <a:r>
              <a:rPr sz="2600" spc="20" dirty="0"/>
              <a:t> </a:t>
            </a:r>
            <a:r>
              <a:rPr sz="2600" spc="195" dirty="0"/>
              <a:t>un</a:t>
            </a:r>
            <a:r>
              <a:rPr sz="2600" spc="20" dirty="0"/>
              <a:t> </a:t>
            </a:r>
            <a:r>
              <a:rPr sz="2600" spc="180" dirty="0"/>
              <a:t>instante</a:t>
            </a:r>
            <a:r>
              <a:rPr sz="2600" spc="20" dirty="0"/>
              <a:t> </a:t>
            </a:r>
            <a:r>
              <a:rPr sz="2600" spc="190" dirty="0"/>
              <a:t>del</a:t>
            </a:r>
            <a:r>
              <a:rPr sz="2600" spc="5" dirty="0"/>
              <a:t> </a:t>
            </a:r>
            <a:r>
              <a:rPr sz="2600" spc="135" dirty="0"/>
              <a:t>juego.</a:t>
            </a:r>
            <a:endParaRPr sz="2600"/>
          </a:p>
        </p:txBody>
      </p:sp>
      <p:sp>
        <p:nvSpPr>
          <p:cNvPr id="7" name="object 7"/>
          <p:cNvSpPr txBox="1"/>
          <p:nvPr/>
        </p:nvSpPr>
        <p:spPr>
          <a:xfrm>
            <a:off x="797559" y="3987800"/>
            <a:ext cx="741870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0" dirty="0">
                <a:latin typeface="Tahoma"/>
                <a:cs typeface="Tahoma"/>
              </a:rPr>
              <a:t>Ejemplo: </a:t>
            </a:r>
            <a:r>
              <a:rPr sz="2000" b="1" spc="145" dirty="0">
                <a:latin typeface="Tahoma"/>
                <a:cs typeface="Tahoma"/>
              </a:rPr>
              <a:t>como </a:t>
            </a:r>
            <a:r>
              <a:rPr sz="2000" b="1" spc="165" dirty="0">
                <a:latin typeface="Tahoma"/>
                <a:cs typeface="Tahoma"/>
              </a:rPr>
              <a:t>podemos </a:t>
            </a:r>
            <a:r>
              <a:rPr sz="2000" b="1" spc="125" dirty="0" err="1">
                <a:latin typeface="Tahoma"/>
                <a:cs typeface="Tahoma"/>
              </a:rPr>
              <a:t>manejar</a:t>
            </a:r>
            <a:r>
              <a:rPr sz="2000" b="1" spc="125" dirty="0">
                <a:latin typeface="Tahoma"/>
                <a:cs typeface="Tahoma"/>
              </a:rPr>
              <a:t> </a:t>
            </a:r>
            <a:r>
              <a:rPr lang="es-EC" sz="2000" b="1" spc="114" dirty="0" smtClean="0">
                <a:latin typeface="Tahoma"/>
                <a:cs typeface="Tahoma"/>
              </a:rPr>
              <a:t>la nave </a:t>
            </a:r>
            <a:r>
              <a:rPr sz="2000" b="1" spc="140" dirty="0" smtClean="0">
                <a:latin typeface="Tahoma"/>
                <a:cs typeface="Tahoma"/>
              </a:rPr>
              <a:t>del</a:t>
            </a:r>
            <a:r>
              <a:rPr sz="2000" b="1" spc="-85" dirty="0" smtClean="0">
                <a:latin typeface="Tahoma"/>
                <a:cs typeface="Tahoma"/>
              </a:rPr>
              <a:t> </a:t>
            </a:r>
            <a:r>
              <a:rPr sz="2000" b="1" spc="114" dirty="0">
                <a:latin typeface="Tahoma"/>
                <a:cs typeface="Tahoma"/>
              </a:rPr>
              <a:t>juego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179" y="6621780"/>
            <a:ext cx="61722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5" dirty="0">
                <a:solidFill>
                  <a:srgbClr val="7F7F7F"/>
                </a:solidFill>
                <a:latin typeface="Lucida Sans"/>
                <a:cs typeface="Lucida Sans"/>
              </a:rPr>
              <a:t>c</a:t>
            </a:r>
            <a:r>
              <a:rPr sz="1400" i="1" spc="70" dirty="0">
                <a:solidFill>
                  <a:srgbClr val="7F7F7F"/>
                </a:solidFill>
                <a:latin typeface="Lucida Sans"/>
                <a:cs typeface="Lucida Sans"/>
              </a:rPr>
              <a:t>ó</a:t>
            </a:r>
            <a:r>
              <a:rPr sz="1400" i="1" spc="35" dirty="0">
                <a:solidFill>
                  <a:srgbClr val="7F7F7F"/>
                </a:solidFill>
                <a:latin typeface="Lucida Sans"/>
                <a:cs typeface="Lucida Sans"/>
              </a:rPr>
              <a:t>d</a:t>
            </a:r>
            <a:r>
              <a:rPr sz="1400" i="1" spc="-20" dirty="0">
                <a:solidFill>
                  <a:srgbClr val="7F7F7F"/>
                </a:solidFill>
                <a:latin typeface="Lucida Sans"/>
                <a:cs typeface="Lucida Sans"/>
              </a:rPr>
              <a:t>i</a:t>
            </a:r>
            <a:r>
              <a:rPr sz="1400" i="1" spc="35" dirty="0">
                <a:solidFill>
                  <a:srgbClr val="7F7F7F"/>
                </a:solidFill>
                <a:latin typeface="Lucida Sans"/>
                <a:cs typeface="Lucida Sans"/>
              </a:rPr>
              <a:t>g</a:t>
            </a:r>
            <a:r>
              <a:rPr sz="1400" i="1" spc="60" dirty="0">
                <a:solidFill>
                  <a:srgbClr val="7F7F7F"/>
                </a:solidFill>
                <a:latin typeface="Lucida Sans"/>
                <a:cs typeface="Lucida Sans"/>
              </a:rPr>
              <a:t>o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66850" y="4679950"/>
            <a:ext cx="4627880" cy="1907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C" spc="185" dirty="0"/>
              <a:t>8</a:t>
            </a:r>
            <a:r>
              <a:rPr spc="185" dirty="0" smtClean="0"/>
              <a:t> </a:t>
            </a:r>
            <a:r>
              <a:rPr spc="-440" dirty="0"/>
              <a:t>–  </a:t>
            </a:r>
            <a:r>
              <a:rPr spc="204" dirty="0"/>
              <a:t>Colisiones </a:t>
            </a:r>
            <a:r>
              <a:rPr spc="275" dirty="0"/>
              <a:t>de</a:t>
            </a:r>
            <a:r>
              <a:rPr spc="204" dirty="0"/>
              <a:t> </a:t>
            </a:r>
            <a:r>
              <a:rPr spc="240" dirty="0"/>
              <a:t>grupos.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841500"/>
            <a:ext cx="12573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70" dirty="0">
                <a:latin typeface="Calibri"/>
                <a:cs typeface="Calibri"/>
              </a:rPr>
              <a:t>●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636520"/>
            <a:ext cx="125730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70" dirty="0">
                <a:latin typeface="Calibri"/>
                <a:cs typeface="Calibri"/>
              </a:rPr>
              <a:t>●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68094"/>
            <a:ext cx="8293100" cy="144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4945">
              <a:lnSpc>
                <a:spcPts val="2560"/>
              </a:lnSpc>
            </a:pPr>
            <a:r>
              <a:rPr sz="2200" spc="130" dirty="0">
                <a:latin typeface="Tahoma"/>
                <a:cs typeface="Tahoma"/>
              </a:rPr>
              <a:t>El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170" dirty="0">
                <a:latin typeface="Tahoma"/>
                <a:cs typeface="Tahoma"/>
              </a:rPr>
              <a:t>módulo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170" dirty="0">
                <a:latin typeface="Tahoma"/>
                <a:cs typeface="Tahoma"/>
              </a:rPr>
              <a:t>“sprite”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160" dirty="0">
                <a:latin typeface="Tahoma"/>
                <a:cs typeface="Tahoma"/>
              </a:rPr>
              <a:t>incluye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155" dirty="0">
                <a:latin typeface="Tahoma"/>
                <a:cs typeface="Tahoma"/>
              </a:rPr>
              <a:t>varias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150" dirty="0">
                <a:latin typeface="Tahoma"/>
                <a:cs typeface="Tahoma"/>
              </a:rPr>
              <a:t>funciones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165" dirty="0">
                <a:latin typeface="Tahoma"/>
                <a:cs typeface="Tahoma"/>
              </a:rPr>
              <a:t>para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135" dirty="0">
                <a:latin typeface="Tahoma"/>
                <a:cs typeface="Tahoma"/>
              </a:rPr>
              <a:t>controlar  </a:t>
            </a:r>
            <a:r>
              <a:rPr sz="2200" spc="145" dirty="0">
                <a:latin typeface="Tahoma"/>
                <a:cs typeface="Tahoma"/>
              </a:rPr>
              <a:t>colisiones entre </a:t>
            </a:r>
            <a:r>
              <a:rPr sz="2200" spc="130" dirty="0">
                <a:latin typeface="Tahoma"/>
                <a:cs typeface="Tahoma"/>
              </a:rPr>
              <a:t>objetos</a:t>
            </a:r>
            <a:r>
              <a:rPr sz="2200" spc="-300" dirty="0">
                <a:latin typeface="Tahoma"/>
                <a:cs typeface="Tahoma"/>
              </a:rPr>
              <a:t> </a:t>
            </a:r>
            <a:r>
              <a:rPr sz="2200" spc="155" dirty="0">
                <a:latin typeface="Tahoma"/>
                <a:cs typeface="Tahoma"/>
              </a:rPr>
              <a:t>“Sprite”.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ts val="2560"/>
              </a:lnSpc>
              <a:spcBef>
                <a:spcPts val="1140"/>
              </a:spcBef>
            </a:pPr>
            <a:r>
              <a:rPr sz="2200" spc="160" dirty="0">
                <a:latin typeface="Tahoma"/>
                <a:cs typeface="Tahoma"/>
              </a:rPr>
              <a:t>La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140" dirty="0">
                <a:latin typeface="Tahoma"/>
                <a:cs typeface="Tahoma"/>
              </a:rPr>
              <a:t>colisión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se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170" dirty="0">
                <a:latin typeface="Tahoma"/>
                <a:cs typeface="Tahoma"/>
              </a:rPr>
              <a:t>evalúa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180" dirty="0">
                <a:latin typeface="Tahoma"/>
                <a:cs typeface="Tahoma"/>
              </a:rPr>
              <a:t>en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base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190" dirty="0">
                <a:latin typeface="Tahoma"/>
                <a:cs typeface="Tahoma"/>
              </a:rPr>
              <a:t>a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135" dirty="0">
                <a:latin typeface="Tahoma"/>
                <a:cs typeface="Tahoma"/>
              </a:rPr>
              <a:t>los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140" dirty="0">
                <a:latin typeface="Tahoma"/>
                <a:cs typeface="Tahoma"/>
              </a:rPr>
              <a:t>atributos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160" dirty="0">
                <a:latin typeface="Tahoma"/>
                <a:cs typeface="Tahoma"/>
              </a:rPr>
              <a:t>“rect”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180" dirty="0">
                <a:latin typeface="Tahoma"/>
                <a:cs typeface="Tahoma"/>
              </a:rPr>
              <a:t>de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185" dirty="0">
                <a:latin typeface="Tahoma"/>
                <a:cs typeface="Tahoma"/>
              </a:rPr>
              <a:t>cada  </a:t>
            </a:r>
            <a:r>
              <a:rPr sz="2200" spc="155" dirty="0">
                <a:latin typeface="Tahoma"/>
                <a:cs typeface="Tahoma"/>
              </a:rPr>
              <a:t>“Sprite”,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170" dirty="0">
                <a:latin typeface="Tahoma"/>
                <a:cs typeface="Tahoma"/>
              </a:rPr>
              <a:t>aunque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180" dirty="0">
                <a:latin typeface="Tahoma"/>
                <a:cs typeface="Tahoma"/>
              </a:rPr>
              <a:t>se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180" dirty="0">
                <a:latin typeface="Tahoma"/>
                <a:cs typeface="Tahoma"/>
              </a:rPr>
              <a:t>puede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100" dirty="0">
                <a:latin typeface="Tahoma"/>
                <a:cs typeface="Tahoma"/>
              </a:rPr>
              <a:t>modificar...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559" y="3780790"/>
            <a:ext cx="8616315" cy="301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45" dirty="0">
                <a:latin typeface="Tahoma"/>
                <a:cs typeface="Tahoma"/>
              </a:rPr>
              <a:t>Algunas</a:t>
            </a:r>
            <a:r>
              <a:rPr sz="2000" b="1" spc="70" dirty="0">
                <a:latin typeface="Tahoma"/>
                <a:cs typeface="Tahoma"/>
              </a:rPr>
              <a:t> </a:t>
            </a:r>
            <a:r>
              <a:rPr sz="2000" b="1" spc="130" dirty="0">
                <a:latin typeface="Tahoma"/>
                <a:cs typeface="Tahoma"/>
              </a:rPr>
              <a:t>posibilidades: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552450">
              <a:lnSpc>
                <a:spcPts val="2120"/>
              </a:lnSpc>
            </a:pPr>
            <a:r>
              <a:rPr sz="1800" b="1" spc="120" dirty="0">
                <a:latin typeface="Tahoma"/>
                <a:cs typeface="Tahoma"/>
              </a:rPr>
              <a:t>pygame.sprite.groupcollide</a:t>
            </a:r>
            <a:r>
              <a:rPr sz="1800" b="1" spc="140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(...)</a:t>
            </a:r>
            <a:endParaRPr sz="1800" dirty="0">
              <a:latin typeface="Tahoma"/>
              <a:cs typeface="Tahoma"/>
            </a:endParaRPr>
          </a:p>
          <a:p>
            <a:pPr marL="1001394">
              <a:lnSpc>
                <a:spcPts val="2120"/>
              </a:lnSpc>
            </a:pPr>
            <a:r>
              <a:rPr sz="1800" spc="120" dirty="0">
                <a:latin typeface="Tahoma"/>
                <a:cs typeface="Tahoma"/>
              </a:rPr>
              <a:t>Colisiones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entre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145" dirty="0">
                <a:latin typeface="Tahoma"/>
                <a:cs typeface="Tahoma"/>
              </a:rPr>
              <a:t>miembros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50" dirty="0">
                <a:latin typeface="Tahoma"/>
                <a:cs typeface="Tahoma"/>
              </a:rPr>
              <a:t>de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35" dirty="0">
                <a:latin typeface="Tahoma"/>
                <a:cs typeface="Tahoma"/>
              </a:rPr>
              <a:t>dos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10" dirty="0">
                <a:latin typeface="Tahoma"/>
                <a:cs typeface="Tahoma"/>
              </a:rPr>
              <a:t>grupos.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552450">
              <a:lnSpc>
                <a:spcPts val="2125"/>
              </a:lnSpc>
            </a:pPr>
            <a:r>
              <a:rPr sz="1800" b="1" spc="120" dirty="0">
                <a:latin typeface="Tahoma"/>
                <a:cs typeface="Tahoma"/>
              </a:rPr>
              <a:t>pygame.sprite.spritecollide</a:t>
            </a:r>
            <a:r>
              <a:rPr sz="1800" b="1" spc="85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(...)</a:t>
            </a:r>
            <a:endParaRPr sz="1800" dirty="0">
              <a:latin typeface="Tahoma"/>
              <a:cs typeface="Tahoma"/>
            </a:endParaRPr>
          </a:p>
          <a:p>
            <a:pPr marL="552450" marR="495934" indent="449580">
              <a:lnSpc>
                <a:spcPts val="2090"/>
              </a:lnSpc>
              <a:spcBef>
                <a:spcPts val="90"/>
              </a:spcBef>
            </a:pPr>
            <a:r>
              <a:rPr sz="1800" spc="140" dirty="0">
                <a:latin typeface="Tahoma"/>
                <a:cs typeface="Tahoma"/>
              </a:rPr>
              <a:t>Detecta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todas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las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colisiones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entre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un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i="1" spc="20" dirty="0">
                <a:latin typeface="Lucida Sans"/>
                <a:cs typeface="Lucida Sans"/>
              </a:rPr>
              <a:t>sprite</a:t>
            </a:r>
            <a:r>
              <a:rPr sz="1800" i="1" dirty="0">
                <a:latin typeface="Lucida Sans"/>
                <a:cs typeface="Lucida Sans"/>
              </a:rPr>
              <a:t> </a:t>
            </a:r>
            <a:r>
              <a:rPr sz="1800" spc="165" dirty="0">
                <a:latin typeface="Tahoma"/>
                <a:cs typeface="Tahoma"/>
              </a:rPr>
              <a:t>y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45" dirty="0">
                <a:latin typeface="Tahoma"/>
                <a:cs typeface="Tahoma"/>
              </a:rPr>
              <a:t>miembros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55" dirty="0">
                <a:latin typeface="Tahoma"/>
                <a:cs typeface="Tahoma"/>
              </a:rPr>
              <a:t>de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un  </a:t>
            </a:r>
            <a:r>
              <a:rPr sz="1800" spc="100" dirty="0">
                <a:latin typeface="Tahoma"/>
                <a:cs typeface="Tahoma"/>
              </a:rPr>
              <a:t>grupo.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52450">
              <a:lnSpc>
                <a:spcPts val="2125"/>
              </a:lnSpc>
            </a:pPr>
            <a:r>
              <a:rPr sz="1800" b="1" spc="120" dirty="0">
                <a:latin typeface="Tahoma"/>
                <a:cs typeface="Tahoma"/>
              </a:rPr>
              <a:t>pygame.sprite.spritecollideany </a:t>
            </a:r>
            <a:r>
              <a:rPr sz="1800" b="1" spc="70" dirty="0">
                <a:latin typeface="Tahoma"/>
                <a:cs typeface="Tahoma"/>
              </a:rPr>
              <a:t>(...)</a:t>
            </a:r>
            <a:endParaRPr sz="1800" dirty="0">
              <a:latin typeface="Tahoma"/>
              <a:cs typeface="Tahoma"/>
            </a:endParaRPr>
          </a:p>
          <a:p>
            <a:pPr marL="1001394">
              <a:lnSpc>
                <a:spcPts val="2125"/>
              </a:lnSpc>
            </a:pPr>
            <a:r>
              <a:rPr sz="1800" spc="140" dirty="0">
                <a:latin typeface="Tahoma"/>
                <a:cs typeface="Tahoma"/>
              </a:rPr>
              <a:t>Detecta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la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primer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colisión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20" dirty="0">
                <a:latin typeface="Tahoma"/>
                <a:cs typeface="Tahoma"/>
              </a:rPr>
              <a:t>entre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un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i="1" spc="20" dirty="0">
                <a:latin typeface="Lucida Sans"/>
                <a:cs typeface="Lucida Sans"/>
              </a:rPr>
              <a:t>sprite</a:t>
            </a:r>
            <a:r>
              <a:rPr sz="1800" i="1" spc="10" dirty="0">
                <a:latin typeface="Lucida Sans"/>
                <a:cs typeface="Lucida Sans"/>
              </a:rPr>
              <a:t> </a:t>
            </a:r>
            <a:r>
              <a:rPr sz="1800" spc="165" dirty="0">
                <a:latin typeface="Tahoma"/>
                <a:cs typeface="Tahoma"/>
              </a:rPr>
              <a:t>y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145" dirty="0">
                <a:latin typeface="Tahoma"/>
                <a:cs typeface="Tahoma"/>
              </a:rPr>
              <a:t>miembros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150" dirty="0">
                <a:latin typeface="Tahoma"/>
                <a:cs typeface="Tahoma"/>
              </a:rPr>
              <a:t>de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30" dirty="0">
                <a:latin typeface="Tahoma"/>
                <a:cs typeface="Tahoma"/>
              </a:rPr>
              <a:t>un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125" dirty="0">
                <a:latin typeface="Tahoma"/>
                <a:cs typeface="Tahoma"/>
              </a:rPr>
              <a:t>grupo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Índice </a:t>
            </a:r>
            <a:r>
              <a:rPr spc="270" dirty="0"/>
              <a:t>de</a:t>
            </a:r>
            <a:r>
              <a:rPr spc="185" dirty="0"/>
              <a:t> </a:t>
            </a:r>
            <a:r>
              <a:rPr spc="220" dirty="0"/>
              <a:t>contenidos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8592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9014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291972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7100" y="1685925"/>
            <a:ext cx="7123430" cy="160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19555">
              <a:lnSpc>
                <a:spcPct val="134000"/>
              </a:lnSpc>
            </a:pPr>
            <a:r>
              <a:rPr sz="2600" spc="125" dirty="0">
                <a:latin typeface="Tahoma"/>
                <a:cs typeface="Tahoma"/>
              </a:rPr>
              <a:t>¿Por </a:t>
            </a:r>
            <a:r>
              <a:rPr sz="2600" spc="215" dirty="0">
                <a:latin typeface="Tahoma"/>
                <a:cs typeface="Tahoma"/>
              </a:rPr>
              <a:t>qué </a:t>
            </a:r>
            <a:r>
              <a:rPr sz="2600" spc="165" dirty="0">
                <a:latin typeface="Tahoma"/>
                <a:cs typeface="Tahoma"/>
              </a:rPr>
              <a:t>desarrollar</a:t>
            </a:r>
            <a:r>
              <a:rPr sz="2600" spc="-380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videojuegos?  </a:t>
            </a:r>
            <a:r>
              <a:rPr sz="2600" spc="195" dirty="0">
                <a:latin typeface="Tahoma"/>
                <a:cs typeface="Tahoma"/>
              </a:rPr>
              <a:t>Herramientas </a:t>
            </a:r>
            <a:r>
              <a:rPr sz="2600" spc="225" dirty="0">
                <a:latin typeface="Tahoma"/>
                <a:cs typeface="Tahoma"/>
              </a:rPr>
              <a:t>a</a:t>
            </a:r>
            <a:r>
              <a:rPr sz="2600" spc="-250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utilizar.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600" spc="200" dirty="0">
                <a:latin typeface="Tahoma"/>
                <a:cs typeface="Tahoma"/>
              </a:rPr>
              <a:t>Veamos</a:t>
            </a:r>
            <a:r>
              <a:rPr sz="2600" dirty="0">
                <a:latin typeface="Tahoma"/>
                <a:cs typeface="Tahoma"/>
              </a:rPr>
              <a:t> </a:t>
            </a:r>
            <a:r>
              <a:rPr sz="2600" spc="235" dirty="0">
                <a:latin typeface="Tahoma"/>
                <a:cs typeface="Tahoma"/>
              </a:rPr>
              <a:t>como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204" dirty="0">
                <a:latin typeface="Tahoma"/>
                <a:cs typeface="Tahoma"/>
              </a:rPr>
              <a:t>hacer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195" dirty="0">
                <a:latin typeface="Tahoma"/>
                <a:cs typeface="Tahoma"/>
              </a:rPr>
              <a:t>un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160" dirty="0">
                <a:latin typeface="Tahoma"/>
                <a:cs typeface="Tahoma"/>
              </a:rPr>
              <a:t>juego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204" dirty="0">
                <a:latin typeface="Tahoma"/>
                <a:cs typeface="Tahoma"/>
              </a:rPr>
              <a:t>paso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225" dirty="0">
                <a:latin typeface="Tahoma"/>
                <a:cs typeface="Tahoma"/>
              </a:rPr>
              <a:t>a</a:t>
            </a:r>
            <a:r>
              <a:rPr sz="2600" dirty="0">
                <a:latin typeface="Tahoma"/>
                <a:cs typeface="Tahoma"/>
              </a:rPr>
              <a:t> </a:t>
            </a:r>
            <a:r>
              <a:rPr sz="2600" spc="160" dirty="0">
                <a:latin typeface="Tahoma"/>
                <a:cs typeface="Tahoma"/>
              </a:rPr>
              <a:t>paso.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¿Por </a:t>
            </a:r>
            <a:r>
              <a:rPr spc="254" dirty="0"/>
              <a:t>qué </a:t>
            </a:r>
            <a:r>
              <a:rPr spc="210" dirty="0"/>
              <a:t>desarrollar</a:t>
            </a:r>
            <a:r>
              <a:rPr spc="114" dirty="0"/>
              <a:t> </a:t>
            </a:r>
            <a:r>
              <a:rPr spc="195" dirty="0"/>
              <a:t>videojuegos?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854200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47520"/>
            <a:ext cx="3413760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85" dirty="0">
                <a:latin typeface="Tahoma"/>
                <a:cs typeface="Tahoma"/>
              </a:rPr>
              <a:t>Hacer </a:t>
            </a:r>
            <a:r>
              <a:rPr sz="2400" spc="150" dirty="0">
                <a:latin typeface="Tahoma"/>
                <a:cs typeface="Tahoma"/>
              </a:rPr>
              <a:t>juegos</a:t>
            </a:r>
            <a:r>
              <a:rPr sz="2400" spc="-215" dirty="0">
                <a:latin typeface="Tahoma"/>
                <a:cs typeface="Tahoma"/>
              </a:rPr>
              <a:t> </a:t>
            </a:r>
            <a:r>
              <a:rPr sz="2400" spc="150" dirty="0">
                <a:latin typeface="Tahoma"/>
                <a:cs typeface="Tahoma"/>
              </a:rPr>
              <a:t>permite: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069" y="2287270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069" y="2786379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069" y="3285490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8069" y="3784600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838" rIns="0" bIns="0" rtlCol="0">
            <a:spAutoFit/>
          </a:bodyPr>
          <a:lstStyle/>
          <a:p>
            <a:pPr marL="864869">
              <a:lnSpc>
                <a:spcPct val="100000"/>
              </a:lnSpc>
            </a:pPr>
            <a:r>
              <a:rPr sz="2400" spc="175" dirty="0"/>
              <a:t>aprender </a:t>
            </a:r>
            <a:r>
              <a:rPr sz="2400" spc="185" dirty="0"/>
              <a:t>acerca </a:t>
            </a:r>
            <a:r>
              <a:rPr sz="2400" spc="204" dirty="0"/>
              <a:t>de</a:t>
            </a:r>
            <a:r>
              <a:rPr sz="2400" spc="-350" dirty="0"/>
              <a:t> </a:t>
            </a:r>
            <a:r>
              <a:rPr sz="2400" spc="155" dirty="0"/>
              <a:t>tecnología.</a:t>
            </a:r>
            <a:endParaRPr sz="2400"/>
          </a:p>
          <a:p>
            <a:pPr marL="864869" marR="5080">
              <a:lnSpc>
                <a:spcPts val="3929"/>
              </a:lnSpc>
              <a:spcBef>
                <a:spcPts val="295"/>
              </a:spcBef>
            </a:pPr>
            <a:r>
              <a:rPr sz="2400" spc="175" dirty="0"/>
              <a:t>conocer </a:t>
            </a:r>
            <a:r>
              <a:rPr sz="2400" spc="160" dirty="0"/>
              <a:t>el </a:t>
            </a:r>
            <a:r>
              <a:rPr sz="2400" spc="175" dirty="0"/>
              <a:t>funcionamiento </a:t>
            </a:r>
            <a:r>
              <a:rPr sz="2400" spc="204" dirty="0"/>
              <a:t>de </a:t>
            </a:r>
            <a:r>
              <a:rPr sz="2400" spc="150" dirty="0"/>
              <a:t>los </a:t>
            </a:r>
            <a:r>
              <a:rPr sz="2400" spc="170" dirty="0"/>
              <a:t>programas.  encontrar</a:t>
            </a:r>
            <a:r>
              <a:rPr sz="2400" spc="5" dirty="0"/>
              <a:t> </a:t>
            </a:r>
            <a:r>
              <a:rPr sz="2400" spc="190" dirty="0"/>
              <a:t>una</a:t>
            </a:r>
            <a:r>
              <a:rPr sz="2400" spc="15" dirty="0"/>
              <a:t> </a:t>
            </a:r>
            <a:r>
              <a:rPr sz="2400" spc="165" dirty="0"/>
              <a:t>forma</a:t>
            </a:r>
            <a:r>
              <a:rPr sz="2400" spc="25" dirty="0"/>
              <a:t> </a:t>
            </a:r>
            <a:r>
              <a:rPr sz="2400" spc="175" dirty="0"/>
              <a:t>práctica</a:t>
            </a:r>
            <a:r>
              <a:rPr sz="2400" spc="15" dirty="0"/>
              <a:t> </a:t>
            </a:r>
            <a:r>
              <a:rPr sz="2400" spc="175" dirty="0"/>
              <a:t>usar</a:t>
            </a:r>
            <a:r>
              <a:rPr sz="2400" spc="10" dirty="0"/>
              <a:t> </a:t>
            </a:r>
            <a:r>
              <a:rPr sz="2400" spc="190" dirty="0"/>
              <a:t>matemáticas.  </a:t>
            </a:r>
            <a:r>
              <a:rPr sz="2400" spc="170" dirty="0"/>
              <a:t>constituye</a:t>
            </a:r>
            <a:r>
              <a:rPr sz="2400" spc="5" dirty="0"/>
              <a:t> </a:t>
            </a:r>
            <a:r>
              <a:rPr sz="2400" spc="190" dirty="0"/>
              <a:t>una</a:t>
            </a:r>
            <a:r>
              <a:rPr sz="2400" spc="10" dirty="0"/>
              <a:t> </a:t>
            </a:r>
            <a:r>
              <a:rPr sz="2400" spc="180" dirty="0"/>
              <a:t>actividad</a:t>
            </a:r>
            <a:r>
              <a:rPr sz="2400" spc="5" dirty="0"/>
              <a:t> </a:t>
            </a:r>
            <a:r>
              <a:rPr sz="2400" spc="245" dirty="0"/>
              <a:t>muy</a:t>
            </a:r>
            <a:r>
              <a:rPr sz="2400" dirty="0"/>
              <a:t> </a:t>
            </a:r>
            <a:r>
              <a:rPr sz="2400" spc="160" dirty="0"/>
              <a:t>constructiva.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599440" y="4715509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289" y="4610100"/>
            <a:ext cx="470090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75" dirty="0">
                <a:latin typeface="Tahoma"/>
                <a:cs typeface="Tahoma"/>
              </a:rPr>
              <a:t>ahora </a:t>
            </a:r>
            <a:r>
              <a:rPr sz="2400" spc="160" dirty="0">
                <a:latin typeface="Tahoma"/>
                <a:cs typeface="Tahoma"/>
              </a:rPr>
              <a:t>entre </a:t>
            </a:r>
            <a:r>
              <a:rPr sz="2400" spc="135" dirty="0">
                <a:latin typeface="Tahoma"/>
                <a:cs typeface="Tahoma"/>
              </a:rPr>
              <a:t>nosotros,</a:t>
            </a:r>
            <a:r>
              <a:rPr sz="2400" spc="-295" dirty="0">
                <a:latin typeface="Tahoma"/>
                <a:cs typeface="Tahoma"/>
              </a:rPr>
              <a:t> </a:t>
            </a:r>
            <a:r>
              <a:rPr sz="2400" spc="150" dirty="0">
                <a:latin typeface="Tahoma"/>
                <a:cs typeface="Tahoma"/>
              </a:rPr>
              <a:t>permite: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8069" y="5149850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8069" y="5648959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8069" y="6146800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8069" y="6645909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089" y="4976977"/>
            <a:ext cx="6247765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2400" spc="175" dirty="0">
                <a:latin typeface="Tahoma"/>
                <a:cs typeface="Tahoma"/>
              </a:rPr>
              <a:t>dar </a:t>
            </a:r>
            <a:r>
              <a:rPr sz="2400" spc="185" dirty="0">
                <a:latin typeface="Tahoma"/>
                <a:cs typeface="Tahoma"/>
              </a:rPr>
              <a:t>vida </a:t>
            </a:r>
            <a:r>
              <a:rPr sz="2400" spc="210" dirty="0">
                <a:latin typeface="Tahoma"/>
                <a:cs typeface="Tahoma"/>
              </a:rPr>
              <a:t>a </a:t>
            </a:r>
            <a:r>
              <a:rPr sz="2400" spc="180" dirty="0">
                <a:latin typeface="Tahoma"/>
                <a:cs typeface="Tahoma"/>
              </a:rPr>
              <a:t>un </a:t>
            </a:r>
            <a:r>
              <a:rPr sz="2400" spc="185" dirty="0">
                <a:latin typeface="Tahoma"/>
                <a:cs typeface="Tahoma"/>
              </a:rPr>
              <a:t>montón </a:t>
            </a:r>
            <a:r>
              <a:rPr sz="2400" spc="204" dirty="0">
                <a:latin typeface="Tahoma"/>
                <a:cs typeface="Tahoma"/>
              </a:rPr>
              <a:t>de </a:t>
            </a:r>
            <a:r>
              <a:rPr sz="2400" spc="180" dirty="0">
                <a:latin typeface="Tahoma"/>
                <a:cs typeface="Tahoma"/>
              </a:rPr>
              <a:t>ideas </a:t>
            </a:r>
            <a:r>
              <a:rPr sz="2400" spc="150" dirty="0">
                <a:latin typeface="Tahoma"/>
                <a:cs typeface="Tahoma"/>
              </a:rPr>
              <a:t>locas.  </a:t>
            </a:r>
            <a:r>
              <a:rPr sz="2400" spc="175" dirty="0">
                <a:latin typeface="Tahoma"/>
                <a:cs typeface="Tahoma"/>
              </a:rPr>
              <a:t>compartir </a:t>
            </a:r>
            <a:r>
              <a:rPr sz="2400" spc="155" dirty="0">
                <a:latin typeface="Tahoma"/>
                <a:cs typeface="Tahoma"/>
              </a:rPr>
              <a:t>tu </a:t>
            </a:r>
            <a:r>
              <a:rPr sz="2400" spc="175" dirty="0">
                <a:latin typeface="Tahoma"/>
                <a:cs typeface="Tahoma"/>
              </a:rPr>
              <a:t>experiencia </a:t>
            </a:r>
            <a:r>
              <a:rPr sz="2400" spc="200" dirty="0">
                <a:latin typeface="Tahoma"/>
                <a:cs typeface="Tahoma"/>
              </a:rPr>
              <a:t>de</a:t>
            </a:r>
            <a:r>
              <a:rPr sz="2400" spc="-420" dirty="0">
                <a:latin typeface="Tahoma"/>
                <a:cs typeface="Tahoma"/>
              </a:rPr>
              <a:t> </a:t>
            </a:r>
            <a:r>
              <a:rPr sz="2400" spc="150" dirty="0">
                <a:latin typeface="Tahoma"/>
                <a:cs typeface="Tahoma"/>
              </a:rPr>
              <a:t>aprendizaje.  </a:t>
            </a:r>
            <a:r>
              <a:rPr sz="2400" spc="195" dirty="0">
                <a:latin typeface="Tahoma"/>
                <a:cs typeface="Tahoma"/>
              </a:rPr>
              <a:t>es </a:t>
            </a:r>
            <a:r>
              <a:rPr sz="2400" spc="160" dirty="0">
                <a:latin typeface="Tahoma"/>
                <a:cs typeface="Tahoma"/>
              </a:rPr>
              <a:t>todo </a:t>
            </a:r>
            <a:r>
              <a:rPr sz="2400" spc="185" dirty="0">
                <a:latin typeface="Tahoma"/>
                <a:cs typeface="Tahoma"/>
              </a:rPr>
              <a:t>un</a:t>
            </a:r>
            <a:r>
              <a:rPr sz="2400" spc="-375" dirty="0">
                <a:latin typeface="Tahoma"/>
                <a:cs typeface="Tahoma"/>
              </a:rPr>
              <a:t> </a:t>
            </a:r>
            <a:r>
              <a:rPr sz="2400" spc="140" dirty="0">
                <a:latin typeface="Tahoma"/>
                <a:cs typeface="Tahoma"/>
              </a:rPr>
              <a:t>desafío.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lang="es-EC" sz="2400" spc="155" dirty="0" smtClean="0">
                <a:latin typeface="Tahoma"/>
                <a:cs typeface="Tahoma"/>
              </a:rPr>
              <a:t>D</a:t>
            </a:r>
            <a:r>
              <a:rPr sz="2400" spc="155" dirty="0" err="1" smtClean="0">
                <a:latin typeface="Tahoma"/>
                <a:cs typeface="Tahoma"/>
              </a:rPr>
              <a:t>iversión</a:t>
            </a:r>
            <a:r>
              <a:rPr lang="es-EC" sz="2400" spc="155" dirty="0"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5" dirty="0"/>
              <a:t>Herramientas </a:t>
            </a:r>
            <a:r>
              <a:rPr spc="240" dirty="0"/>
              <a:t>a</a:t>
            </a:r>
            <a:r>
              <a:rPr spc="80" dirty="0"/>
              <a:t> </a:t>
            </a:r>
            <a:r>
              <a:rPr spc="180" dirty="0"/>
              <a:t>utilizar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8592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44979"/>
            <a:ext cx="7009130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65" dirty="0">
                <a:latin typeface="Tahoma"/>
                <a:cs typeface="Tahoma"/>
              </a:rPr>
              <a:t>python</a:t>
            </a:r>
            <a:r>
              <a:rPr sz="2600" spc="165" dirty="0">
                <a:latin typeface="Tahoma"/>
                <a:cs typeface="Tahoma"/>
              </a:rPr>
              <a:t>, </a:t>
            </a:r>
            <a:r>
              <a:rPr sz="2600" spc="229" dirty="0">
                <a:latin typeface="Tahoma"/>
                <a:cs typeface="Tahoma"/>
              </a:rPr>
              <a:t>como </a:t>
            </a:r>
            <a:r>
              <a:rPr sz="2600" spc="175" dirty="0">
                <a:latin typeface="Tahoma"/>
                <a:cs typeface="Tahoma"/>
              </a:rPr>
              <a:t>lenguaje </a:t>
            </a:r>
            <a:r>
              <a:rPr sz="2600" spc="220" dirty="0">
                <a:latin typeface="Tahoma"/>
                <a:cs typeface="Tahoma"/>
              </a:rPr>
              <a:t>de</a:t>
            </a:r>
            <a:r>
              <a:rPr sz="2600" spc="-490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programación.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451104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4396740"/>
            <a:ext cx="6621145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40" dirty="0">
                <a:latin typeface="Tahoma"/>
                <a:cs typeface="Tahoma"/>
              </a:rPr>
              <a:t>y </a:t>
            </a:r>
            <a:r>
              <a:rPr sz="2600" b="1" spc="210" dirty="0">
                <a:latin typeface="Tahoma"/>
                <a:cs typeface="Tahoma"/>
              </a:rPr>
              <a:t>pygame </a:t>
            </a:r>
            <a:r>
              <a:rPr sz="2600" spc="229" dirty="0">
                <a:latin typeface="Tahoma"/>
                <a:cs typeface="Tahoma"/>
              </a:rPr>
              <a:t>como</a:t>
            </a:r>
            <a:r>
              <a:rPr sz="2600" spc="-540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biblioteca </a:t>
            </a:r>
            <a:r>
              <a:rPr sz="2600" spc="190" dirty="0">
                <a:latin typeface="Tahoma"/>
                <a:cs typeface="Tahoma"/>
              </a:rPr>
              <a:t>multimedia.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1239" y="5039359"/>
            <a:ext cx="5476240" cy="162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9179" y="2339339"/>
            <a:ext cx="5422900" cy="1832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9" dirty="0"/>
              <a:t>Python, como</a:t>
            </a:r>
            <a:r>
              <a:rPr spc="70" dirty="0"/>
              <a:t> </a:t>
            </a:r>
            <a:r>
              <a:rPr spc="229" dirty="0"/>
              <a:t>sugerencia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854200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47520"/>
            <a:ext cx="177609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70" dirty="0">
                <a:latin typeface="Tahoma"/>
                <a:cs typeface="Tahoma"/>
              </a:rPr>
              <a:t>python</a:t>
            </a:r>
            <a:r>
              <a:rPr sz="2400" b="1" spc="-15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es: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069" y="2287270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069" y="2786379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069" y="3285490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8069" y="3784600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5089" y="2117130"/>
            <a:ext cx="6794500" cy="2007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152015">
              <a:lnSpc>
                <a:spcPct val="136100"/>
              </a:lnSpc>
            </a:pPr>
            <a:r>
              <a:rPr sz="2400" spc="180" dirty="0">
                <a:latin typeface="Tahoma"/>
                <a:cs typeface="Tahoma"/>
              </a:rPr>
              <a:t>Un </a:t>
            </a:r>
            <a:r>
              <a:rPr sz="2400" spc="160" dirty="0">
                <a:latin typeface="Tahoma"/>
                <a:cs typeface="Tahoma"/>
              </a:rPr>
              <a:t>lenguaje </a:t>
            </a:r>
            <a:r>
              <a:rPr sz="2400" spc="200" dirty="0">
                <a:latin typeface="Tahoma"/>
                <a:cs typeface="Tahoma"/>
              </a:rPr>
              <a:t>de</a:t>
            </a:r>
            <a:r>
              <a:rPr sz="2400" spc="-300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programación.  </a:t>
            </a:r>
            <a:r>
              <a:rPr sz="2400" spc="190" dirty="0">
                <a:latin typeface="Tahoma"/>
                <a:cs typeface="Tahoma"/>
              </a:rPr>
              <a:t>dinámico </a:t>
            </a:r>
            <a:r>
              <a:rPr sz="2400" spc="210" dirty="0">
                <a:latin typeface="Tahoma"/>
                <a:cs typeface="Tahoma"/>
              </a:rPr>
              <a:t>e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interpretado.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3929"/>
              </a:lnSpc>
              <a:spcBef>
                <a:spcPts val="305"/>
              </a:spcBef>
            </a:pPr>
            <a:r>
              <a:rPr sz="2400" spc="170" dirty="0">
                <a:latin typeface="Tahoma"/>
                <a:cs typeface="Tahoma"/>
              </a:rPr>
              <a:t>multiplataforma </a:t>
            </a:r>
            <a:r>
              <a:rPr sz="2400" spc="125" dirty="0">
                <a:latin typeface="Tahoma"/>
                <a:cs typeface="Tahoma"/>
              </a:rPr>
              <a:t>(GNU/Linux, </a:t>
            </a:r>
            <a:r>
              <a:rPr sz="2400" spc="150" dirty="0">
                <a:latin typeface="Tahoma"/>
                <a:cs typeface="Tahoma"/>
              </a:rPr>
              <a:t>Windows,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Mac)  </a:t>
            </a:r>
            <a:r>
              <a:rPr sz="2400" spc="195" dirty="0">
                <a:latin typeface="Tahoma"/>
                <a:cs typeface="Tahoma"/>
              </a:rPr>
              <a:t>es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195" dirty="0">
                <a:latin typeface="Tahoma"/>
                <a:cs typeface="Tahoma"/>
              </a:rPr>
              <a:t>adecuado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para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casi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todo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proyecto.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40" y="4673600"/>
            <a:ext cx="13462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220" dirty="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289" y="4566920"/>
            <a:ext cx="2807335" cy="37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14" dirty="0">
                <a:latin typeface="Tahoma"/>
                <a:cs typeface="Tahoma"/>
              </a:rPr>
              <a:t>¿Por </a:t>
            </a:r>
            <a:r>
              <a:rPr sz="2400" spc="195" dirty="0">
                <a:latin typeface="Tahoma"/>
                <a:cs typeface="Tahoma"/>
              </a:rPr>
              <a:t>qué</a:t>
            </a:r>
            <a:r>
              <a:rPr sz="2400" spc="-170" dirty="0">
                <a:latin typeface="Tahoma"/>
                <a:cs typeface="Tahoma"/>
              </a:rPr>
              <a:t> </a:t>
            </a:r>
            <a:r>
              <a:rPr sz="2400" b="1" spc="165" dirty="0">
                <a:latin typeface="Tahoma"/>
                <a:cs typeface="Tahoma"/>
              </a:rPr>
              <a:t>python</a:t>
            </a:r>
            <a:r>
              <a:rPr sz="2400" spc="165" dirty="0"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8069" y="5106670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8069" y="5605779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8069" y="6104890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8069" y="6604000"/>
            <a:ext cx="1530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5089" y="4935067"/>
            <a:ext cx="6812280" cy="2009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55265">
              <a:lnSpc>
                <a:spcPct val="136500"/>
              </a:lnSpc>
            </a:pPr>
            <a:r>
              <a:rPr sz="2400" spc="195" dirty="0">
                <a:latin typeface="Tahoma"/>
                <a:cs typeface="Tahoma"/>
              </a:rPr>
              <a:t>es </a:t>
            </a:r>
            <a:r>
              <a:rPr sz="2400" spc="145" dirty="0">
                <a:latin typeface="Tahoma"/>
                <a:cs typeface="Tahoma"/>
              </a:rPr>
              <a:t>fácil </a:t>
            </a:r>
            <a:r>
              <a:rPr sz="2400" spc="200" dirty="0">
                <a:latin typeface="Tahoma"/>
                <a:cs typeface="Tahoma"/>
              </a:rPr>
              <a:t>de </a:t>
            </a:r>
            <a:r>
              <a:rPr sz="2400" spc="135" dirty="0">
                <a:latin typeface="Tahoma"/>
                <a:cs typeface="Tahoma"/>
              </a:rPr>
              <a:t>aprender.  </a:t>
            </a:r>
            <a:r>
              <a:rPr sz="2400" spc="180" dirty="0">
                <a:latin typeface="Tahoma"/>
                <a:cs typeface="Tahoma"/>
              </a:rPr>
              <a:t>excelente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documentación.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3929"/>
              </a:lnSpc>
              <a:spcBef>
                <a:spcPts val="295"/>
              </a:spcBef>
            </a:pPr>
            <a:r>
              <a:rPr sz="2400" spc="195" dirty="0">
                <a:latin typeface="Tahoma"/>
                <a:cs typeface="Tahoma"/>
              </a:rPr>
              <a:t>promueve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170" dirty="0">
                <a:latin typeface="Tahoma"/>
                <a:cs typeface="Tahoma"/>
              </a:rPr>
              <a:t>código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elegante,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190" dirty="0">
                <a:latin typeface="Tahoma"/>
                <a:cs typeface="Tahoma"/>
              </a:rPr>
              <a:t>simple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225" dirty="0">
                <a:latin typeface="Tahoma"/>
                <a:cs typeface="Tahoma"/>
              </a:rPr>
              <a:t>y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50" dirty="0">
                <a:latin typeface="Tahoma"/>
                <a:cs typeface="Tahoma"/>
              </a:rPr>
              <a:t>legible.  </a:t>
            </a:r>
            <a:r>
              <a:rPr sz="2400" spc="195" dirty="0">
                <a:latin typeface="Tahoma"/>
                <a:cs typeface="Tahoma"/>
              </a:rPr>
              <a:t>puedes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adaptar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55" dirty="0">
                <a:latin typeface="Tahoma"/>
                <a:cs typeface="Tahoma"/>
              </a:rPr>
              <a:t>tu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80" dirty="0">
                <a:latin typeface="Tahoma"/>
                <a:cs typeface="Tahoma"/>
              </a:rPr>
              <a:t>programa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al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175" dirty="0">
                <a:latin typeface="Tahoma"/>
                <a:cs typeface="Tahoma"/>
              </a:rPr>
              <a:t>cambio.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60" dirty="0"/>
              <a:t>Pygame, </a:t>
            </a:r>
            <a:r>
              <a:rPr spc="229" dirty="0"/>
              <a:t>una </a:t>
            </a:r>
            <a:r>
              <a:rPr spc="204" dirty="0"/>
              <a:t>biblioteca</a:t>
            </a:r>
            <a:r>
              <a:rPr spc="55" dirty="0"/>
              <a:t> </a:t>
            </a:r>
            <a:r>
              <a:rPr spc="215" dirty="0"/>
              <a:t>multimedia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95"/>
              </a:lnSpc>
            </a:pPr>
            <a:r>
              <a:rPr spc="10" dirty="0"/>
              <a:t>Como </a:t>
            </a:r>
            <a:r>
              <a:rPr spc="15" dirty="0"/>
              <a:t>desarrollar </a:t>
            </a:r>
            <a:r>
              <a:rPr spc="10" dirty="0"/>
              <a:t>juegos </a:t>
            </a:r>
            <a:r>
              <a:rPr spc="20" dirty="0"/>
              <a:t>con </a:t>
            </a:r>
            <a:r>
              <a:rPr b="1" spc="5" dirty="0">
                <a:latin typeface="Verdana"/>
                <a:cs typeface="Verdana"/>
              </a:rPr>
              <a:t>Python </a:t>
            </a:r>
            <a:r>
              <a:rPr spc="100" dirty="0"/>
              <a:t>y</a:t>
            </a:r>
            <a:r>
              <a:rPr spc="-125" dirty="0"/>
              <a:t> </a:t>
            </a:r>
            <a:r>
              <a:rPr b="1" spc="5" dirty="0">
                <a:latin typeface="Verdana"/>
                <a:cs typeface="Verdana"/>
              </a:rPr>
              <a:t>Pygame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8592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44979"/>
            <a:ext cx="5719445" cy="4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210" dirty="0">
                <a:latin typeface="Tahoma"/>
                <a:cs typeface="Tahoma"/>
              </a:rPr>
              <a:t>pygame </a:t>
            </a:r>
            <a:r>
              <a:rPr sz="2600" spc="204" dirty="0">
                <a:latin typeface="Tahoma"/>
                <a:cs typeface="Tahoma"/>
              </a:rPr>
              <a:t>se </a:t>
            </a:r>
            <a:r>
              <a:rPr sz="2600" spc="200" dirty="0">
                <a:latin typeface="Tahoma"/>
                <a:cs typeface="Tahoma"/>
              </a:rPr>
              <a:t>encarga </a:t>
            </a:r>
            <a:r>
              <a:rPr sz="2600" spc="220" dirty="0">
                <a:latin typeface="Tahoma"/>
                <a:cs typeface="Tahoma"/>
              </a:rPr>
              <a:t>de</a:t>
            </a:r>
            <a:r>
              <a:rPr sz="2600" spc="-520" dirty="0">
                <a:latin typeface="Tahoma"/>
                <a:cs typeface="Tahoma"/>
              </a:rPr>
              <a:t> </a:t>
            </a:r>
            <a:r>
              <a:rPr sz="2600" spc="155" dirty="0">
                <a:latin typeface="Tahoma"/>
                <a:cs typeface="Tahoma"/>
              </a:rPr>
              <a:t>gestionar: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069" y="2317750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069" y="2844800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069" y="3373120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8069" y="4286250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8069" y="5198109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8069" y="5726429"/>
            <a:ext cx="163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10" dirty="0">
                <a:latin typeface="Calibri"/>
                <a:cs typeface="Calibri"/>
              </a:rPr>
              <a:t>–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5089" y="2143892"/>
            <a:ext cx="8000365" cy="433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300"/>
              </a:lnSpc>
            </a:pPr>
            <a:r>
              <a:rPr sz="2600" spc="220" dirty="0">
                <a:latin typeface="Tahoma"/>
                <a:cs typeface="Tahoma"/>
              </a:rPr>
              <a:t>imágenes </a:t>
            </a:r>
            <a:r>
              <a:rPr sz="2600" spc="210" dirty="0">
                <a:latin typeface="Tahoma"/>
                <a:cs typeface="Tahoma"/>
              </a:rPr>
              <a:t>en </a:t>
            </a:r>
            <a:r>
              <a:rPr sz="2600" spc="175" dirty="0">
                <a:latin typeface="Tahoma"/>
                <a:cs typeface="Tahoma"/>
              </a:rPr>
              <a:t>formato </a:t>
            </a:r>
            <a:r>
              <a:rPr sz="2600" spc="160" dirty="0">
                <a:latin typeface="Tahoma"/>
                <a:cs typeface="Tahoma"/>
              </a:rPr>
              <a:t>PNG, </a:t>
            </a:r>
            <a:r>
              <a:rPr sz="2600" spc="165" dirty="0">
                <a:latin typeface="Tahoma"/>
                <a:cs typeface="Tahoma"/>
              </a:rPr>
              <a:t>BMP, </a:t>
            </a:r>
            <a:r>
              <a:rPr sz="2600" spc="175" dirty="0">
                <a:latin typeface="Tahoma"/>
                <a:cs typeface="Tahoma"/>
              </a:rPr>
              <a:t>PCX, </a:t>
            </a:r>
            <a:r>
              <a:rPr sz="2600" spc="190" dirty="0">
                <a:latin typeface="Tahoma"/>
                <a:cs typeface="Tahoma"/>
              </a:rPr>
              <a:t>TGA </a:t>
            </a:r>
            <a:r>
              <a:rPr sz="2600" spc="35" dirty="0">
                <a:latin typeface="Tahoma"/>
                <a:cs typeface="Tahoma"/>
              </a:rPr>
              <a:t>...  </a:t>
            </a:r>
            <a:r>
              <a:rPr sz="2600" spc="204" dirty="0">
                <a:latin typeface="Tahoma"/>
                <a:cs typeface="Tahoma"/>
              </a:rPr>
              <a:t>sistemas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220" dirty="0">
                <a:latin typeface="Tahoma"/>
                <a:cs typeface="Tahoma"/>
              </a:rPr>
              <a:t>de</a:t>
            </a:r>
            <a:r>
              <a:rPr sz="2600" spc="25" dirty="0">
                <a:latin typeface="Tahoma"/>
                <a:cs typeface="Tahoma"/>
              </a:rPr>
              <a:t> </a:t>
            </a:r>
            <a:r>
              <a:rPr sz="2600" spc="160" dirty="0">
                <a:latin typeface="Tahoma"/>
                <a:cs typeface="Tahoma"/>
              </a:rPr>
              <a:t>sonido,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formatos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MOD,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200" dirty="0">
                <a:latin typeface="Tahoma"/>
                <a:cs typeface="Tahoma"/>
              </a:rPr>
              <a:t>OGG,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114" dirty="0">
                <a:latin typeface="Tahoma"/>
                <a:cs typeface="Tahoma"/>
              </a:rPr>
              <a:t>MP3...</a:t>
            </a:r>
            <a:endParaRPr sz="2600">
              <a:latin typeface="Tahoma"/>
              <a:cs typeface="Tahoma"/>
            </a:endParaRPr>
          </a:p>
          <a:p>
            <a:pPr marL="12700" marR="978535">
              <a:lnSpc>
                <a:spcPts val="3030"/>
              </a:lnSpc>
              <a:spcBef>
                <a:spcPts val="1205"/>
              </a:spcBef>
            </a:pPr>
            <a:r>
              <a:rPr sz="2600" spc="195" dirty="0">
                <a:latin typeface="Tahoma"/>
                <a:cs typeface="Tahoma"/>
              </a:rPr>
              <a:t>operaciones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185" dirty="0">
                <a:latin typeface="Tahoma"/>
                <a:cs typeface="Tahoma"/>
              </a:rPr>
              <a:t>relacionadas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200" dirty="0">
                <a:latin typeface="Tahoma"/>
                <a:cs typeface="Tahoma"/>
              </a:rPr>
              <a:t>con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el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180" dirty="0">
                <a:latin typeface="Tahoma"/>
                <a:cs typeface="Tahoma"/>
              </a:rPr>
              <a:t>gestor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220" dirty="0">
                <a:latin typeface="Tahoma"/>
                <a:cs typeface="Tahoma"/>
              </a:rPr>
              <a:t>de  </a:t>
            </a:r>
            <a:r>
              <a:rPr sz="2600" spc="190" dirty="0">
                <a:latin typeface="Tahoma"/>
                <a:cs typeface="Tahoma"/>
              </a:rPr>
              <a:t>ventana.</a:t>
            </a:r>
            <a:endParaRPr sz="2600">
              <a:latin typeface="Tahoma"/>
              <a:cs typeface="Tahoma"/>
            </a:endParaRPr>
          </a:p>
          <a:p>
            <a:pPr marL="12700" marR="106045">
              <a:lnSpc>
                <a:spcPts val="3020"/>
              </a:lnSpc>
              <a:spcBef>
                <a:spcPts val="1135"/>
              </a:spcBef>
            </a:pPr>
            <a:r>
              <a:rPr sz="2600" spc="204" dirty="0">
                <a:latin typeface="Tahoma"/>
                <a:cs typeface="Tahoma"/>
              </a:rPr>
              <a:t>eventos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220" dirty="0">
                <a:latin typeface="Tahoma"/>
                <a:cs typeface="Tahoma"/>
              </a:rPr>
              <a:t>de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85" dirty="0">
                <a:latin typeface="Tahoma"/>
                <a:cs typeface="Tahoma"/>
              </a:rPr>
              <a:t>aplicación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240" dirty="0">
                <a:latin typeface="Tahoma"/>
                <a:cs typeface="Tahoma"/>
              </a:rPr>
              <a:t>y</a:t>
            </a:r>
            <a:r>
              <a:rPr sz="2600" dirty="0">
                <a:latin typeface="Tahoma"/>
                <a:cs typeface="Tahoma"/>
              </a:rPr>
              <a:t> </a:t>
            </a:r>
            <a:r>
              <a:rPr sz="2600" spc="175" dirty="0">
                <a:latin typeface="Tahoma"/>
                <a:cs typeface="Tahoma"/>
              </a:rPr>
              <a:t>dispositivos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220" dirty="0">
                <a:latin typeface="Tahoma"/>
                <a:cs typeface="Tahoma"/>
              </a:rPr>
              <a:t>de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95" dirty="0">
                <a:latin typeface="Tahoma"/>
                <a:cs typeface="Tahoma"/>
              </a:rPr>
              <a:t>entrada  </a:t>
            </a:r>
            <a:r>
              <a:rPr sz="2600" spc="229" dirty="0">
                <a:latin typeface="Tahoma"/>
                <a:cs typeface="Tahoma"/>
              </a:rPr>
              <a:t>como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200" dirty="0">
                <a:latin typeface="Tahoma"/>
                <a:cs typeface="Tahoma"/>
              </a:rPr>
              <a:t>mouse,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190" dirty="0">
                <a:latin typeface="Tahoma"/>
                <a:cs typeface="Tahoma"/>
              </a:rPr>
              <a:t>teclado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240" dirty="0">
                <a:latin typeface="Tahoma"/>
                <a:cs typeface="Tahoma"/>
              </a:rPr>
              <a:t>y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145" dirty="0">
                <a:latin typeface="Tahoma"/>
                <a:cs typeface="Tahoma"/>
              </a:rPr>
              <a:t>joystick.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600" spc="180" dirty="0">
                <a:latin typeface="Tahoma"/>
                <a:cs typeface="Tahoma"/>
              </a:rPr>
              <a:t>temporizadores.</a:t>
            </a:r>
            <a:endParaRPr sz="2600">
              <a:latin typeface="Tahoma"/>
              <a:cs typeface="Tahoma"/>
            </a:endParaRPr>
          </a:p>
          <a:p>
            <a:pPr marL="12700" marR="535940">
              <a:lnSpc>
                <a:spcPts val="3020"/>
              </a:lnSpc>
              <a:spcBef>
                <a:spcPts val="1220"/>
              </a:spcBef>
            </a:pPr>
            <a:r>
              <a:rPr sz="2600" spc="165" dirty="0">
                <a:latin typeface="Tahoma"/>
                <a:cs typeface="Tahoma"/>
              </a:rPr>
              <a:t>Colisiones,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204" dirty="0">
                <a:latin typeface="Tahoma"/>
                <a:cs typeface="Tahoma"/>
              </a:rPr>
              <a:t>sistema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220" dirty="0">
                <a:latin typeface="Tahoma"/>
                <a:cs typeface="Tahoma"/>
              </a:rPr>
              <a:t>de</a:t>
            </a:r>
            <a:r>
              <a:rPr sz="2600" spc="25" dirty="0">
                <a:latin typeface="Tahoma"/>
                <a:cs typeface="Tahoma"/>
              </a:rPr>
              <a:t> </a:t>
            </a:r>
            <a:r>
              <a:rPr sz="2600" spc="175" dirty="0">
                <a:latin typeface="Tahoma"/>
                <a:cs typeface="Tahoma"/>
              </a:rPr>
              <a:t>Sprites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145" dirty="0">
                <a:latin typeface="Tahoma"/>
                <a:cs typeface="Tahoma"/>
              </a:rPr>
              <a:t>(objetos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220" dirty="0">
                <a:latin typeface="Tahoma"/>
                <a:cs typeface="Tahoma"/>
              </a:rPr>
              <a:t>de</a:t>
            </a:r>
            <a:r>
              <a:rPr sz="2600" spc="25" dirty="0">
                <a:latin typeface="Tahoma"/>
                <a:cs typeface="Tahoma"/>
              </a:rPr>
              <a:t> </a:t>
            </a:r>
            <a:r>
              <a:rPr sz="2600" spc="195" dirty="0">
                <a:latin typeface="Tahoma"/>
                <a:cs typeface="Tahoma"/>
              </a:rPr>
              <a:t>un  </a:t>
            </a:r>
            <a:r>
              <a:rPr sz="2600" spc="125" dirty="0">
                <a:latin typeface="Tahoma"/>
                <a:cs typeface="Tahoma"/>
              </a:rPr>
              <a:t>juego).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35" dirty="0"/>
              <a:t>Un </a:t>
            </a:r>
            <a:r>
              <a:rPr spc="185" dirty="0"/>
              <a:t>juego </a:t>
            </a:r>
            <a:r>
              <a:rPr spc="250" dirty="0"/>
              <a:t>paso </a:t>
            </a:r>
            <a:r>
              <a:rPr spc="240" dirty="0"/>
              <a:t>a</a:t>
            </a:r>
            <a:r>
              <a:rPr spc="-30" dirty="0"/>
              <a:t> </a:t>
            </a:r>
            <a:r>
              <a:rPr spc="250" dirty="0"/>
              <a:t>paso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8592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3289" y="1767331"/>
            <a:ext cx="8428990" cy="77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30"/>
              </a:lnSpc>
            </a:pPr>
            <a:r>
              <a:rPr sz="2600" spc="190" dirty="0" err="1">
                <a:latin typeface="Tahoma"/>
                <a:cs typeface="Tahoma"/>
              </a:rPr>
              <a:t>Es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lang="es-EC" sz="2600" spc="5" dirty="0" smtClean="0">
                <a:latin typeface="Tahoma"/>
                <a:cs typeface="Tahoma"/>
              </a:rPr>
              <a:t>un juego </a:t>
            </a:r>
            <a:r>
              <a:rPr sz="2600" spc="180" dirty="0" smtClean="0">
                <a:latin typeface="Tahoma"/>
                <a:cs typeface="Tahoma"/>
              </a:rPr>
              <a:t>simple</a:t>
            </a:r>
            <a:r>
              <a:rPr sz="2600" spc="180" dirty="0">
                <a:latin typeface="Tahoma"/>
                <a:cs typeface="Tahoma"/>
              </a:rPr>
              <a:t>,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170" dirty="0">
                <a:latin typeface="Tahoma"/>
                <a:cs typeface="Tahoma"/>
              </a:rPr>
              <a:t>pero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85" dirty="0">
                <a:latin typeface="Tahoma"/>
                <a:cs typeface="Tahoma"/>
              </a:rPr>
              <a:t>tiene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75" dirty="0">
                <a:latin typeface="Tahoma"/>
                <a:cs typeface="Tahoma"/>
              </a:rPr>
              <a:t>todo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150" dirty="0">
                <a:latin typeface="Tahoma"/>
                <a:cs typeface="Tahoma"/>
              </a:rPr>
              <a:t>lo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215" dirty="0">
                <a:latin typeface="Tahoma"/>
                <a:cs typeface="Tahoma"/>
              </a:rPr>
              <a:t>que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175" dirty="0">
                <a:latin typeface="Tahoma"/>
                <a:cs typeface="Tahoma"/>
              </a:rPr>
              <a:t>la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210" dirty="0">
                <a:latin typeface="Tahoma"/>
                <a:cs typeface="Tahoma"/>
              </a:rPr>
              <a:t>mayoría</a:t>
            </a:r>
            <a:r>
              <a:rPr sz="2600" spc="10" dirty="0">
                <a:latin typeface="Tahoma"/>
                <a:cs typeface="Tahoma"/>
              </a:rPr>
              <a:t> </a:t>
            </a:r>
            <a:r>
              <a:rPr sz="2600" spc="220" dirty="0">
                <a:latin typeface="Tahoma"/>
                <a:cs typeface="Tahoma"/>
              </a:rPr>
              <a:t>de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65" dirty="0">
                <a:latin typeface="Tahoma"/>
                <a:cs typeface="Tahoma"/>
              </a:rPr>
              <a:t>los  </a:t>
            </a:r>
            <a:r>
              <a:rPr sz="2600" spc="170" dirty="0">
                <a:latin typeface="Tahoma"/>
                <a:cs typeface="Tahoma"/>
              </a:rPr>
              <a:t>juegos</a:t>
            </a:r>
            <a:r>
              <a:rPr sz="2600" spc="-65" dirty="0">
                <a:latin typeface="Tahoma"/>
                <a:cs typeface="Tahoma"/>
              </a:rPr>
              <a:t> </a:t>
            </a:r>
            <a:r>
              <a:rPr sz="2600" spc="160" dirty="0">
                <a:latin typeface="Tahoma"/>
                <a:cs typeface="Tahoma"/>
              </a:rPr>
              <a:t>tiene.</a:t>
            </a:r>
            <a:endParaRPr sz="2600" dirty="0">
              <a:latin typeface="Tahoma"/>
              <a:cs typeface="Tahoma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1500" t="2667" r="54000" b="26098"/>
          <a:stretch/>
        </p:blipFill>
        <p:spPr>
          <a:xfrm>
            <a:off x="2356484" y="2787650"/>
            <a:ext cx="5562600" cy="43392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5" dirty="0"/>
              <a:t>1 </a:t>
            </a:r>
            <a:r>
              <a:rPr spc="-55" dirty="0"/>
              <a:t>- </a:t>
            </a:r>
            <a:r>
              <a:rPr spc="229" dirty="0"/>
              <a:t>Como </a:t>
            </a:r>
            <a:r>
              <a:rPr spc="220" dirty="0"/>
              <a:t>crear </a:t>
            </a:r>
            <a:r>
              <a:rPr spc="229" dirty="0"/>
              <a:t>una</a:t>
            </a:r>
            <a:r>
              <a:rPr spc="265" dirty="0"/>
              <a:t> </a:t>
            </a:r>
            <a:r>
              <a:rPr spc="235" dirty="0"/>
              <a:t>ventana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8592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390140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289" y="1744979"/>
            <a:ext cx="7960359" cy="1324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40" dirty="0">
                <a:latin typeface="Tahoma"/>
                <a:cs typeface="Tahoma"/>
              </a:rPr>
              <a:t>Incorporar </a:t>
            </a:r>
            <a:r>
              <a:rPr sz="2600" spc="180" dirty="0">
                <a:latin typeface="Tahoma"/>
                <a:cs typeface="Tahoma"/>
              </a:rPr>
              <a:t>el </a:t>
            </a:r>
            <a:r>
              <a:rPr sz="2600" spc="204" dirty="0">
                <a:latin typeface="Tahoma"/>
                <a:cs typeface="Tahoma"/>
              </a:rPr>
              <a:t>módulo</a:t>
            </a:r>
            <a:r>
              <a:rPr sz="2600" spc="-320" dirty="0">
                <a:latin typeface="Tahoma"/>
                <a:cs typeface="Tahoma"/>
              </a:rPr>
              <a:t> </a:t>
            </a:r>
            <a:r>
              <a:rPr sz="2600" spc="235" dirty="0">
                <a:latin typeface="Tahoma"/>
                <a:cs typeface="Tahoma"/>
              </a:rPr>
              <a:t>“pygame”.</a:t>
            </a:r>
            <a:endParaRPr sz="2600">
              <a:latin typeface="Tahoma"/>
              <a:cs typeface="Tahoma"/>
            </a:endParaRPr>
          </a:p>
          <a:p>
            <a:pPr marL="12700" marR="5080">
              <a:lnSpc>
                <a:spcPts val="3020"/>
              </a:lnSpc>
              <a:spcBef>
                <a:spcPts val="1245"/>
              </a:spcBef>
            </a:pPr>
            <a:r>
              <a:rPr sz="2600" spc="160" dirty="0">
                <a:latin typeface="Tahoma"/>
                <a:cs typeface="Tahoma"/>
              </a:rPr>
              <a:t>Utilizar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175" dirty="0">
                <a:latin typeface="Tahoma"/>
                <a:cs typeface="Tahoma"/>
              </a:rPr>
              <a:t>la</a:t>
            </a:r>
            <a:r>
              <a:rPr sz="2600" spc="20" dirty="0">
                <a:latin typeface="Tahoma"/>
                <a:cs typeface="Tahoma"/>
              </a:rPr>
              <a:t> </a:t>
            </a:r>
            <a:r>
              <a:rPr sz="2600" spc="170" dirty="0">
                <a:latin typeface="Tahoma"/>
                <a:cs typeface="Tahoma"/>
              </a:rPr>
              <a:t>función</a:t>
            </a:r>
            <a:r>
              <a:rPr sz="2600" spc="25" dirty="0">
                <a:latin typeface="Tahoma"/>
                <a:cs typeface="Tahoma"/>
              </a:rPr>
              <a:t> </a:t>
            </a:r>
            <a:r>
              <a:rPr sz="2600" spc="200" dirty="0">
                <a:latin typeface="Tahoma"/>
                <a:cs typeface="Tahoma"/>
              </a:rPr>
              <a:t>“set_mode”</a:t>
            </a:r>
            <a:r>
              <a:rPr sz="2600" spc="5" dirty="0">
                <a:latin typeface="Tahoma"/>
                <a:cs typeface="Tahoma"/>
              </a:rPr>
              <a:t> </a:t>
            </a:r>
            <a:r>
              <a:rPr sz="2600" spc="200" dirty="0">
                <a:latin typeface="Tahoma"/>
                <a:cs typeface="Tahoma"/>
              </a:rPr>
              <a:t>con</a:t>
            </a:r>
            <a:r>
              <a:rPr sz="2600" spc="25" dirty="0">
                <a:latin typeface="Tahoma"/>
                <a:cs typeface="Tahoma"/>
              </a:rPr>
              <a:t> </a:t>
            </a:r>
            <a:r>
              <a:rPr sz="2600" spc="175" dirty="0">
                <a:latin typeface="Tahoma"/>
                <a:cs typeface="Tahoma"/>
              </a:rPr>
              <a:t>el</a:t>
            </a:r>
            <a:r>
              <a:rPr sz="2600" spc="15" dirty="0">
                <a:latin typeface="Tahoma"/>
                <a:cs typeface="Tahoma"/>
              </a:rPr>
              <a:t> </a:t>
            </a:r>
            <a:r>
              <a:rPr sz="2600" spc="220" dirty="0">
                <a:latin typeface="Tahoma"/>
                <a:cs typeface="Tahoma"/>
              </a:rPr>
              <a:t>tamaño</a:t>
            </a:r>
            <a:r>
              <a:rPr sz="2600" spc="25" dirty="0">
                <a:latin typeface="Tahoma"/>
                <a:cs typeface="Tahoma"/>
              </a:rPr>
              <a:t> </a:t>
            </a:r>
            <a:r>
              <a:rPr sz="2600" spc="220" dirty="0">
                <a:latin typeface="Tahoma"/>
                <a:cs typeface="Tahoma"/>
              </a:rPr>
              <a:t>de  </a:t>
            </a:r>
            <a:r>
              <a:rPr sz="2600" spc="170" dirty="0">
                <a:latin typeface="Tahoma"/>
                <a:cs typeface="Tahoma"/>
              </a:rPr>
              <a:t>pantalla.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0989" y="5253990"/>
            <a:ext cx="61722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65" dirty="0">
                <a:solidFill>
                  <a:srgbClr val="7F7F7F"/>
                </a:solidFill>
                <a:latin typeface="Lucida Sans"/>
                <a:cs typeface="Lucida Sans"/>
              </a:rPr>
              <a:t>c</a:t>
            </a:r>
            <a:r>
              <a:rPr sz="1400" i="1" spc="60" dirty="0">
                <a:solidFill>
                  <a:srgbClr val="7F7F7F"/>
                </a:solidFill>
                <a:latin typeface="Lucida Sans"/>
                <a:cs typeface="Lucida Sans"/>
              </a:rPr>
              <a:t>ó</a:t>
            </a:r>
            <a:r>
              <a:rPr sz="1400" i="1" spc="35" dirty="0">
                <a:solidFill>
                  <a:srgbClr val="7F7F7F"/>
                </a:solidFill>
                <a:latin typeface="Lucida Sans"/>
                <a:cs typeface="Lucida Sans"/>
              </a:rPr>
              <a:t>d</a:t>
            </a:r>
            <a:r>
              <a:rPr sz="1400" i="1" spc="-20" dirty="0">
                <a:solidFill>
                  <a:srgbClr val="7F7F7F"/>
                </a:solidFill>
                <a:latin typeface="Lucida Sans"/>
                <a:cs typeface="Lucida Sans"/>
              </a:rPr>
              <a:t>i</a:t>
            </a:r>
            <a:r>
              <a:rPr sz="1400" i="1" spc="35" dirty="0">
                <a:solidFill>
                  <a:srgbClr val="7F7F7F"/>
                </a:solidFill>
                <a:latin typeface="Lucida Sans"/>
                <a:cs typeface="Lucida Sans"/>
              </a:rPr>
              <a:t>g</a:t>
            </a:r>
            <a:r>
              <a:rPr sz="1400" i="1" spc="60" dirty="0">
                <a:solidFill>
                  <a:srgbClr val="7F7F7F"/>
                </a:solidFill>
                <a:latin typeface="Lucida Sans"/>
                <a:cs typeface="Lucida Sans"/>
              </a:rPr>
              <a:t>o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9619" y="6375400"/>
            <a:ext cx="86614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20" dirty="0">
                <a:solidFill>
                  <a:srgbClr val="7F7F7F"/>
                </a:solidFill>
                <a:latin typeface="Lucida Sans"/>
                <a:cs typeface="Lucida Sans"/>
              </a:rPr>
              <a:t>resultado</a:t>
            </a:r>
            <a:endParaRPr sz="1400" dirty="0">
              <a:latin typeface="Lucida Sans"/>
              <a:cs typeface="Lucida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37579" y="3780790"/>
            <a:ext cx="3143250" cy="2561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9500" y="4320540"/>
            <a:ext cx="4108450" cy="86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5" dirty="0"/>
              <a:t>2 </a:t>
            </a:r>
            <a:r>
              <a:rPr spc="-440" dirty="0"/>
              <a:t>–  </a:t>
            </a:r>
            <a:r>
              <a:rPr spc="204" dirty="0"/>
              <a:t>Manejo </a:t>
            </a:r>
            <a:r>
              <a:rPr spc="270" dirty="0"/>
              <a:t>de </a:t>
            </a:r>
            <a:r>
              <a:rPr spc="245" dirty="0"/>
              <a:t>imágenes </a:t>
            </a:r>
            <a:r>
              <a:rPr spc="250" dirty="0"/>
              <a:t>en</a:t>
            </a:r>
            <a:r>
              <a:rPr spc="45" dirty="0"/>
              <a:t> </a:t>
            </a:r>
            <a:r>
              <a:rPr spc="265" dirty="0"/>
              <a:t>pygame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9440" y="18592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7736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688079"/>
            <a:ext cx="1435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35" dirty="0">
                <a:latin typeface="Calibri"/>
                <a:cs typeface="Calibri"/>
              </a:rPr>
              <a:t>●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marR="833119">
              <a:lnSpc>
                <a:spcPts val="3030"/>
              </a:lnSpc>
            </a:pPr>
            <a:r>
              <a:rPr sz="2600" spc="190" dirty="0"/>
              <a:t>La</a:t>
            </a:r>
            <a:r>
              <a:rPr sz="2600" spc="15" dirty="0"/>
              <a:t> </a:t>
            </a:r>
            <a:r>
              <a:rPr sz="2600" spc="170" dirty="0"/>
              <a:t>función</a:t>
            </a:r>
            <a:r>
              <a:rPr sz="2600" spc="15" dirty="0"/>
              <a:t> </a:t>
            </a:r>
            <a:r>
              <a:rPr sz="2600" spc="225" dirty="0"/>
              <a:t>“load”</a:t>
            </a:r>
            <a:r>
              <a:rPr sz="2600" dirty="0"/>
              <a:t> </a:t>
            </a:r>
            <a:r>
              <a:rPr sz="2600" spc="195" dirty="0"/>
              <a:t>permite</a:t>
            </a:r>
            <a:r>
              <a:rPr sz="2600" spc="20" dirty="0"/>
              <a:t> </a:t>
            </a:r>
            <a:r>
              <a:rPr sz="2600" spc="175" dirty="0"/>
              <a:t>incorporar</a:t>
            </a:r>
            <a:r>
              <a:rPr sz="2600" spc="10" dirty="0"/>
              <a:t> </a:t>
            </a:r>
            <a:r>
              <a:rPr sz="2600" spc="170" dirty="0"/>
              <a:t>gráficos</a:t>
            </a:r>
            <a:r>
              <a:rPr sz="2600" spc="15" dirty="0"/>
              <a:t> </a:t>
            </a:r>
            <a:r>
              <a:rPr sz="2600" spc="225" dirty="0"/>
              <a:t>a  </a:t>
            </a:r>
            <a:r>
              <a:rPr sz="2600" spc="160" dirty="0"/>
              <a:t>partir</a:t>
            </a:r>
            <a:r>
              <a:rPr sz="2600" spc="10" dirty="0"/>
              <a:t> </a:t>
            </a:r>
            <a:r>
              <a:rPr sz="2600" spc="220" dirty="0"/>
              <a:t>de</a:t>
            </a:r>
            <a:r>
              <a:rPr sz="2600" spc="10" dirty="0"/>
              <a:t> </a:t>
            </a:r>
            <a:r>
              <a:rPr sz="2600" spc="180" dirty="0"/>
              <a:t>archivos</a:t>
            </a:r>
            <a:r>
              <a:rPr sz="2600" spc="5" dirty="0"/>
              <a:t> </a:t>
            </a:r>
            <a:r>
              <a:rPr sz="2600" spc="165" dirty="0"/>
              <a:t>BMP,</a:t>
            </a:r>
            <a:r>
              <a:rPr sz="2600" dirty="0"/>
              <a:t> </a:t>
            </a:r>
            <a:r>
              <a:rPr sz="2600" spc="165" dirty="0"/>
              <a:t>PNG,</a:t>
            </a:r>
            <a:r>
              <a:rPr sz="2600" dirty="0"/>
              <a:t> </a:t>
            </a:r>
            <a:r>
              <a:rPr sz="2600" spc="55" dirty="0"/>
              <a:t>JPEG...</a:t>
            </a:r>
            <a:r>
              <a:rPr sz="2600" dirty="0"/>
              <a:t> </a:t>
            </a:r>
            <a:r>
              <a:rPr sz="2600" spc="160" dirty="0"/>
              <a:t>etc.</a:t>
            </a:r>
            <a:endParaRPr sz="2600"/>
          </a:p>
          <a:p>
            <a:pPr marL="433070" marR="5080">
              <a:lnSpc>
                <a:spcPts val="3030"/>
              </a:lnSpc>
              <a:spcBef>
                <a:spcPts val="1140"/>
              </a:spcBef>
            </a:pPr>
            <a:r>
              <a:rPr sz="2600" spc="225" dirty="0"/>
              <a:t>“load” </a:t>
            </a:r>
            <a:r>
              <a:rPr sz="2600" spc="204" dirty="0"/>
              <a:t>genera </a:t>
            </a:r>
            <a:r>
              <a:rPr sz="2600" spc="195" dirty="0"/>
              <a:t>un </a:t>
            </a:r>
            <a:r>
              <a:rPr sz="2600" spc="155" dirty="0"/>
              <a:t>objeto </a:t>
            </a:r>
            <a:r>
              <a:rPr sz="2600" spc="210" dirty="0"/>
              <a:t>“Surface” </a:t>
            </a:r>
            <a:r>
              <a:rPr sz="2600" spc="215" dirty="0"/>
              <a:t>que  </a:t>
            </a:r>
            <a:r>
              <a:rPr sz="2600" spc="180" dirty="0"/>
              <a:t>representará</a:t>
            </a:r>
            <a:r>
              <a:rPr sz="2600" spc="15" dirty="0"/>
              <a:t> </a:t>
            </a:r>
            <a:r>
              <a:rPr sz="2600" spc="225" dirty="0"/>
              <a:t>a</a:t>
            </a:r>
            <a:r>
              <a:rPr sz="2600" spc="5" dirty="0"/>
              <a:t> </a:t>
            </a:r>
            <a:r>
              <a:rPr sz="2600" spc="175" dirty="0"/>
              <a:t>la</a:t>
            </a:r>
            <a:r>
              <a:rPr sz="2600" spc="15" dirty="0"/>
              <a:t> </a:t>
            </a:r>
            <a:r>
              <a:rPr sz="2600" spc="220" dirty="0"/>
              <a:t>imagen</a:t>
            </a:r>
            <a:r>
              <a:rPr sz="2600" spc="10" dirty="0"/>
              <a:t> </a:t>
            </a:r>
            <a:r>
              <a:rPr sz="2600" spc="215" dirty="0"/>
              <a:t>en</a:t>
            </a:r>
            <a:r>
              <a:rPr sz="2600" spc="10" dirty="0"/>
              <a:t> </a:t>
            </a:r>
            <a:r>
              <a:rPr sz="2600" spc="175" dirty="0"/>
              <a:t>la</a:t>
            </a:r>
            <a:r>
              <a:rPr sz="2600" spc="15" dirty="0"/>
              <a:t> </a:t>
            </a:r>
            <a:r>
              <a:rPr sz="2600" spc="225" dirty="0"/>
              <a:t>memoria</a:t>
            </a:r>
            <a:r>
              <a:rPr sz="2600" spc="15" dirty="0"/>
              <a:t> </a:t>
            </a:r>
            <a:r>
              <a:rPr sz="2600" spc="190" dirty="0"/>
              <a:t>del</a:t>
            </a:r>
            <a:r>
              <a:rPr sz="2600" spc="5" dirty="0"/>
              <a:t> </a:t>
            </a:r>
            <a:r>
              <a:rPr sz="2600" spc="165" dirty="0"/>
              <a:t>equipo.</a:t>
            </a:r>
            <a:endParaRPr sz="2600"/>
          </a:p>
          <a:p>
            <a:pPr marL="433070" marR="172085">
              <a:lnSpc>
                <a:spcPct val="97000"/>
              </a:lnSpc>
              <a:spcBef>
                <a:spcPts val="1055"/>
              </a:spcBef>
            </a:pPr>
            <a:r>
              <a:rPr sz="2600" spc="155" dirty="0"/>
              <a:t>El retorno </a:t>
            </a:r>
            <a:r>
              <a:rPr sz="2600" spc="220" dirty="0"/>
              <a:t>de </a:t>
            </a:r>
            <a:r>
              <a:rPr sz="2600" spc="200" dirty="0"/>
              <a:t>“set_mode” </a:t>
            </a:r>
            <a:r>
              <a:rPr sz="2600" spc="210" dirty="0"/>
              <a:t>también </a:t>
            </a:r>
            <a:r>
              <a:rPr sz="2600" spc="215" dirty="0"/>
              <a:t>es </a:t>
            </a:r>
            <a:r>
              <a:rPr sz="2600" spc="210" dirty="0"/>
              <a:t>una  </a:t>
            </a:r>
            <a:r>
              <a:rPr sz="2600" spc="165" dirty="0"/>
              <a:t>superficie,</a:t>
            </a:r>
            <a:r>
              <a:rPr sz="2600" dirty="0"/>
              <a:t> </a:t>
            </a:r>
            <a:r>
              <a:rPr sz="2600" spc="170" dirty="0"/>
              <a:t>pero</a:t>
            </a:r>
            <a:r>
              <a:rPr sz="2600" spc="20" dirty="0"/>
              <a:t> </a:t>
            </a:r>
            <a:r>
              <a:rPr sz="2600" spc="195" dirty="0"/>
              <a:t>esta</a:t>
            </a:r>
            <a:r>
              <a:rPr sz="2600" spc="15" dirty="0"/>
              <a:t> </a:t>
            </a:r>
            <a:r>
              <a:rPr sz="2600" spc="180" dirty="0"/>
              <a:t>representa</a:t>
            </a:r>
            <a:r>
              <a:rPr sz="2600" spc="15" dirty="0"/>
              <a:t> </a:t>
            </a:r>
            <a:r>
              <a:rPr sz="2600" spc="150" dirty="0"/>
              <a:t>lo</a:t>
            </a:r>
            <a:r>
              <a:rPr sz="2600" spc="10" dirty="0"/>
              <a:t> </a:t>
            </a:r>
            <a:r>
              <a:rPr sz="2600" spc="215" dirty="0"/>
              <a:t>que</a:t>
            </a:r>
            <a:r>
              <a:rPr sz="2600" spc="20" dirty="0"/>
              <a:t> </a:t>
            </a:r>
            <a:r>
              <a:rPr sz="2600" spc="210" dirty="0"/>
              <a:t>veremos</a:t>
            </a:r>
            <a:r>
              <a:rPr sz="2600" spc="5" dirty="0"/>
              <a:t> </a:t>
            </a:r>
            <a:r>
              <a:rPr sz="2600" spc="215" dirty="0"/>
              <a:t>en  </a:t>
            </a:r>
            <a:r>
              <a:rPr sz="2600" spc="170" dirty="0"/>
              <a:t>pantalla.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31</TotalTime>
  <Words>645</Words>
  <Application>Microsoft Office PowerPoint</Application>
  <PresentationFormat>Personalizado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Calibri</vt:lpstr>
      <vt:lpstr>Lucida Sans</vt:lpstr>
      <vt:lpstr>Tahoma</vt:lpstr>
      <vt:lpstr>Times New Roman</vt:lpstr>
      <vt:lpstr>Verdana</vt:lpstr>
      <vt:lpstr>Office Theme</vt:lpstr>
      <vt:lpstr>Juego de naves espaciales “SPACEFIGHTER” </vt:lpstr>
      <vt:lpstr>Índice de contenidos</vt:lpstr>
      <vt:lpstr>¿Por qué desarrollar videojuegos?</vt:lpstr>
      <vt:lpstr>Herramientas a utilizar</vt:lpstr>
      <vt:lpstr>Python, como sugerencia</vt:lpstr>
      <vt:lpstr>Pygame, una biblioteca multimedia</vt:lpstr>
      <vt:lpstr>Un juego paso a paso</vt:lpstr>
      <vt:lpstr>1 - Como crear una ventana</vt:lpstr>
      <vt:lpstr>2 –  Manejo de imágenes en pygame</vt:lpstr>
      <vt:lpstr>3 –  Como crear objetos Surface</vt:lpstr>
      <vt:lpstr>4 –  ¿ y como realizamos movimientos ?</vt:lpstr>
      <vt:lpstr>5 –  ¿ y como realizamos movimientos ?</vt:lpstr>
      <vt:lpstr>6 –  Sprite, como base para la nave.</vt:lpstr>
      <vt:lpstr>7 –  Detectando la pulsación de teclas</vt:lpstr>
      <vt:lpstr>8 –  Colisiones de grupos.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desarrollar juegos con python y pygame</dc:title>
  <dc:subject>Desarrollo de videojuegos</dc:subject>
  <dc:creator>Hugo Ruscitti</dc:creator>
  <cp:keywords>pygame python juegos cafeconf</cp:keywords>
  <cp:lastModifiedBy>pepe</cp:lastModifiedBy>
  <cp:revision>4</cp:revision>
  <dcterms:created xsi:type="dcterms:W3CDTF">2016-08-11T07:54:47Z</dcterms:created>
  <dcterms:modified xsi:type="dcterms:W3CDTF">2016-08-11T08:32:54Z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2007-10-06T00:00:00Z</vt:filetime>
  </property>
  <property fmtid="{D5CDD505-2E9C-101B-9397-08002B2CF9AE}" pid="3" name="Creator">
    <vt:lpwstr>Impress</vt:lpwstr>
  </property>
  <property fmtid="{D5CDD505-2E9C-101B-9397-08002B2CF9AE}" pid="4" name="LastSaved">
    <vt:filetime>2016-08-11T00:00:00Z</vt:filetime>
  </property>
</Properties>
</file>