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8"/>
  </p:notesMasterIdLst>
  <p:sldIdLst>
    <p:sldId id="265" r:id="rId3"/>
    <p:sldId id="257" r:id="rId4"/>
    <p:sldId id="266" r:id="rId5"/>
    <p:sldId id="267" r:id="rId6"/>
    <p:sldId id="268" r:id="rId7"/>
    <p:sldId id="277" r:id="rId8"/>
    <p:sldId id="276" r:id="rId9"/>
    <p:sldId id="269" r:id="rId10"/>
    <p:sldId id="261" r:id="rId11"/>
    <p:sldId id="260" r:id="rId12"/>
    <p:sldId id="262" r:id="rId13"/>
    <p:sldId id="278" r:id="rId14"/>
    <p:sldId id="274" r:id="rId15"/>
    <p:sldId id="263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87409" autoAdjust="0"/>
  </p:normalViewPr>
  <p:slideViewPr>
    <p:cSldViewPr snapToGrid="0">
      <p:cViewPr varScale="1">
        <p:scale>
          <a:sx n="78" d="100"/>
          <a:sy n="78" d="100"/>
        </p:scale>
        <p:origin x="108" y="498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hr-HR" dirty="0"/>
              <a:t>Navedite samo svoju viziju projektne id</a:t>
            </a:r>
            <a:r>
              <a:rPr lang="hr-HR" altLang="sr-Latn-RS" dirty="0"/>
              <a:t>Rezervacija i plaćanje terena za igranje padela.</a:t>
            </a:r>
          </a:p>
          <a:p>
            <a:pPr lvl="2"/>
            <a:r>
              <a:rPr lang="hr-HR" altLang="sr-Latn-RS" dirty="0"/>
              <a:t>Upravljanje i rezervacija terena</a:t>
            </a:r>
          </a:p>
          <a:p>
            <a:pPr lvl="2"/>
            <a:r>
              <a:rPr lang="hr-HR" altLang="sr-Latn-RS" dirty="0"/>
              <a:t>Praćenje rezultata i događaja</a:t>
            </a:r>
          </a:p>
          <a:p>
            <a:r>
              <a:rPr lang="hr-HR" dirty="0"/>
              <a:t>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/>
              <a:t>Playpadel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18</a:t>
            </a:r>
            <a:r>
              <a:rPr lang="hr-HR" sz="1400" noProof="0" dirty="0"/>
              <a:t>.</a:t>
            </a:r>
            <a:r>
              <a:rPr lang="hr-HR" sz="1400" dirty="0"/>
              <a:t>1</a:t>
            </a:r>
            <a:r>
              <a:rPr lang="hr-HR" sz="1400" noProof="0" dirty="0"/>
              <a:t> BadelPadel</a:t>
            </a:r>
          </a:p>
          <a:p>
            <a:r>
              <a:rPr lang="hr-HR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Za komunikaciju: </a:t>
            </a:r>
            <a:r>
              <a:rPr lang="hr-HR" b="1" noProof="0" dirty="0"/>
              <a:t>WhatsApp</a:t>
            </a:r>
            <a:r>
              <a:rPr lang="hr-HR" noProof="0" dirty="0"/>
              <a:t> i </a:t>
            </a:r>
            <a:r>
              <a:rPr lang="hr-HR" b="1" noProof="0" dirty="0"/>
              <a:t>Microsoft Teams</a:t>
            </a:r>
          </a:p>
          <a:p>
            <a:r>
              <a:rPr lang="hr-HR" noProof="0" dirty="0"/>
              <a:t>za razvoj: </a:t>
            </a:r>
            <a:r>
              <a:rPr lang="hr-HR" b="1" noProof="0" dirty="0"/>
              <a:t>Visual Studio Code</a:t>
            </a:r>
            <a:r>
              <a:rPr lang="hr-HR" b="1" dirty="0"/>
              <a:t> </a:t>
            </a:r>
            <a:r>
              <a:rPr lang="hr-HR" dirty="0"/>
              <a:t>za razvoj backend-a i frontend-a</a:t>
            </a:r>
          </a:p>
          <a:p>
            <a:r>
              <a:rPr lang="hr-HR" sz="2800" noProof="0" dirty="0"/>
              <a:t>Korištene tehnol</a:t>
            </a:r>
            <a:r>
              <a:rPr lang="hr-HR" sz="2800" dirty="0"/>
              <a:t>ogije:</a:t>
            </a:r>
          </a:p>
          <a:p>
            <a:pPr lvl="1"/>
            <a:r>
              <a:rPr lang="hr-HR" sz="2800" b="1" u="sng" noProof="0" dirty="0"/>
              <a:t>Backend:</a:t>
            </a:r>
          </a:p>
          <a:p>
            <a:pPr lvl="2"/>
            <a:r>
              <a:rPr lang="hr-HR" sz="2000" b="1" noProof="0" dirty="0"/>
              <a:t>Python</a:t>
            </a:r>
            <a:r>
              <a:rPr lang="hr-HR" sz="2000" noProof="0" dirty="0"/>
              <a:t> i </a:t>
            </a:r>
            <a:r>
              <a:rPr lang="hr-HR" sz="2000" b="1" noProof="0" dirty="0"/>
              <a:t>Django framework</a:t>
            </a:r>
          </a:p>
          <a:p>
            <a:pPr lvl="1"/>
            <a:r>
              <a:rPr lang="hr-HR" sz="2800" b="1" u="sng" dirty="0"/>
              <a:t>Frontend</a:t>
            </a:r>
          </a:p>
          <a:p>
            <a:pPr lvl="2"/>
            <a:r>
              <a:rPr lang="hr-HR" sz="2000" b="1" dirty="0"/>
              <a:t>HTML, CSS, JavaScript, React.js i Vite</a:t>
            </a:r>
          </a:p>
          <a:p>
            <a:pPr lvl="1"/>
            <a:r>
              <a:rPr lang="hr-HR" sz="2800" b="1" u="sng" dirty="0"/>
              <a:t>Dijagrami u dokumentaciji</a:t>
            </a:r>
          </a:p>
          <a:p>
            <a:pPr lvl="2"/>
            <a:r>
              <a:rPr lang="hr-HR" sz="2000" b="1" noProof="0" dirty="0"/>
              <a:t>AstahUML</a:t>
            </a:r>
          </a:p>
          <a:p>
            <a:pPr lvl="1"/>
            <a:r>
              <a:rPr lang="hr-HR" sz="2800" b="1" u="sng" dirty="0"/>
              <a:t>Deployment</a:t>
            </a:r>
          </a:p>
          <a:p>
            <a:pPr lvl="2"/>
            <a:r>
              <a:rPr lang="hr-HR" sz="2000" b="1" noProof="0" dirty="0"/>
              <a:t>Docker, NGINX</a:t>
            </a:r>
          </a:p>
          <a:p>
            <a:pPr lvl="1"/>
            <a:endParaRPr lang="hr-HR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5" y="1604859"/>
            <a:ext cx="7920000" cy="1603770"/>
          </a:xfrm>
        </p:spPr>
        <p:txBody>
          <a:bodyPr>
            <a:normAutofit/>
          </a:bodyPr>
          <a:lstStyle/>
          <a:p>
            <a:r>
              <a:rPr lang="hr-HR" noProof="0" dirty="0"/>
              <a:t>Model razvoja aplikacije</a:t>
            </a:r>
          </a:p>
          <a:p>
            <a:pPr lvl="1"/>
            <a:r>
              <a:rPr lang="hr-HR" b="1" dirty="0"/>
              <a:t>Agilni razvoj</a:t>
            </a:r>
          </a:p>
          <a:p>
            <a:r>
              <a:rPr lang="hr-HR" noProof="0" dirty="0"/>
              <a:t>Tablica raščlambe zadataka i vrijeme utrošenog rada</a:t>
            </a:r>
          </a:p>
          <a:p>
            <a:pPr marL="0" indent="0">
              <a:buNone/>
            </a:pPr>
            <a:endParaRPr lang="hr-HR" i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0A0B46-F487-389E-9C25-B0AFE64F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97126"/>
              </p:ext>
            </p:extLst>
          </p:nvPr>
        </p:nvGraphicFramePr>
        <p:xfrm>
          <a:off x="451020" y="3363088"/>
          <a:ext cx="8241960" cy="264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60">
                  <a:extLst>
                    <a:ext uri="{9D8B030D-6E8A-4147-A177-3AD203B41FA5}">
                      <a16:colId xmlns:a16="http://schemas.microsoft.com/office/drawing/2014/main" val="1115662020"/>
                    </a:ext>
                  </a:extLst>
                </a:gridCol>
                <a:gridCol w="1373660">
                  <a:extLst>
                    <a:ext uri="{9D8B030D-6E8A-4147-A177-3AD203B41FA5}">
                      <a16:colId xmlns:a16="http://schemas.microsoft.com/office/drawing/2014/main" val="1573373810"/>
                    </a:ext>
                  </a:extLst>
                </a:gridCol>
                <a:gridCol w="1373660">
                  <a:extLst>
                    <a:ext uri="{9D8B030D-6E8A-4147-A177-3AD203B41FA5}">
                      <a16:colId xmlns:a16="http://schemas.microsoft.com/office/drawing/2014/main" val="2829183232"/>
                    </a:ext>
                  </a:extLst>
                </a:gridCol>
                <a:gridCol w="1373660">
                  <a:extLst>
                    <a:ext uri="{9D8B030D-6E8A-4147-A177-3AD203B41FA5}">
                      <a16:colId xmlns:a16="http://schemas.microsoft.com/office/drawing/2014/main" val="3862427449"/>
                    </a:ext>
                  </a:extLst>
                </a:gridCol>
                <a:gridCol w="1373660">
                  <a:extLst>
                    <a:ext uri="{9D8B030D-6E8A-4147-A177-3AD203B41FA5}">
                      <a16:colId xmlns:a16="http://schemas.microsoft.com/office/drawing/2014/main" val="178809430"/>
                    </a:ext>
                  </a:extLst>
                </a:gridCol>
                <a:gridCol w="1373660">
                  <a:extLst>
                    <a:ext uri="{9D8B030D-6E8A-4147-A177-3AD203B41FA5}">
                      <a16:colId xmlns:a16="http://schemas.microsoft.com/office/drawing/2014/main" val="889039767"/>
                    </a:ext>
                  </a:extLst>
                </a:gridCol>
              </a:tblGrid>
              <a:tr h="557141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Ime/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Mario Olčar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Iva Džakula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Gregor Mihaljević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Tomislav Marenić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Josip Curkov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26643"/>
                  </a:ext>
                </a:extLst>
              </a:tr>
              <a:tr h="516297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Upravljanje projektom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20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744440"/>
                  </a:ext>
                </a:extLst>
              </a:tr>
              <a:tr h="516297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Dokumentacija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20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7446"/>
                  </a:ext>
                </a:extLst>
              </a:tr>
              <a:tr h="516297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Frontend dio aplikacije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30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43929"/>
                  </a:ext>
                </a:extLst>
              </a:tr>
              <a:tr h="516297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Backend dio aplikacije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20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20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/>
                        <a:t>35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6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3B4D-4553-5483-076C-36116EA9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0750-9673-9009-1349-B4687EFC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Aktivnosti rada na projektu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3D917-85A3-B973-ACD5-17B483BA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B91B6F-C8F7-D8E1-D1FE-7DCE005D6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4"/>
          <a:stretch/>
        </p:blipFill>
        <p:spPr bwMode="auto">
          <a:xfrm>
            <a:off x="371084" y="1175658"/>
            <a:ext cx="7451149" cy="28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36608A-AE5C-CC48-F68F-FE05A9656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9"/>
          <a:stretch/>
        </p:blipFill>
        <p:spPr bwMode="auto">
          <a:xfrm>
            <a:off x="119684" y="4108277"/>
            <a:ext cx="8904632" cy="239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05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64" y="1785183"/>
            <a:ext cx="7203872" cy="3287633"/>
          </a:xfrm>
        </p:spPr>
        <p:txBody>
          <a:bodyPr/>
          <a:lstStyle/>
          <a:p>
            <a:r>
              <a:rPr lang="hr-HR" sz="2800" noProof="0" dirty="0"/>
              <a:t>Naučene lekcije</a:t>
            </a:r>
          </a:p>
          <a:p>
            <a:pPr lvl="1"/>
            <a:r>
              <a:rPr lang="hr-HR" sz="2400" dirty="0">
                <a:sym typeface="Wingdings" panose="05000000000000000000" pitchFamily="2" charset="2"/>
              </a:rPr>
              <a:t>nikad ne ostavi posao za zadnji tren</a:t>
            </a:r>
          </a:p>
          <a:p>
            <a:pPr lvl="1"/>
            <a:r>
              <a:rPr lang="hr-HR" sz="2400" noProof="0" dirty="0">
                <a:sym typeface="Wingdings" panose="05000000000000000000" pitchFamily="2" charset="2"/>
              </a:rPr>
              <a:t>važno je dobro organizirati i podijeliti posao u timu</a:t>
            </a:r>
          </a:p>
          <a:p>
            <a:pPr lvl="1"/>
            <a:r>
              <a:rPr lang="hr-HR" sz="2400" dirty="0">
                <a:sym typeface="Wingdings" panose="05000000000000000000" pitchFamily="2" charset="2"/>
              </a:rPr>
              <a:t>napravi raspored i točne ciljeve za određeni vremenski period</a:t>
            </a:r>
          </a:p>
          <a:p>
            <a:pPr lvl="1"/>
            <a:r>
              <a:rPr lang="hr-HR" sz="2400" noProof="0" dirty="0">
                <a:sym typeface="Wingdings" panose="05000000000000000000" pitchFamily="2" charset="2"/>
              </a:rPr>
              <a:t>dobar opis problema i spe</a:t>
            </a:r>
            <a:r>
              <a:rPr lang="hr-HR" sz="2400" dirty="0">
                <a:sym typeface="Wingdings" panose="05000000000000000000" pitchFamily="2" charset="2"/>
              </a:rPr>
              <a:t>cifikacija zahtjeva jako ubrzava posao</a:t>
            </a:r>
            <a:endParaRPr lang="hr-HR" sz="2400" noProof="0" dirty="0">
              <a:sym typeface="Wingdings" panose="05000000000000000000" pitchFamily="2" charset="2"/>
            </a:endParaRP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12A-8471-2435-8B59-72274109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sz="6600" dirty="0"/>
              <a:t>HVALA NA PAŽNJI </a:t>
            </a:r>
            <a:r>
              <a:rPr lang="hr-HR" sz="660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BC712-972A-7531-E5AA-840E0647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15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406192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761" y="2034300"/>
            <a:ext cx="4706478" cy="3284951"/>
          </a:xfrm>
        </p:spPr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929" y="1190172"/>
            <a:ext cx="5530142" cy="4984955"/>
          </a:xfrm>
        </p:spPr>
        <p:txBody>
          <a:bodyPr>
            <a:normAutofit/>
          </a:bodyPr>
          <a:lstStyle/>
          <a:p>
            <a:r>
              <a:rPr lang="hr-HR" sz="3000" noProof="0" dirty="0"/>
              <a:t>Članovi tima</a:t>
            </a:r>
          </a:p>
          <a:p>
            <a:r>
              <a:rPr lang="hr-HR" sz="3000" noProof="0" dirty="0"/>
              <a:t>Cilj projekta</a:t>
            </a:r>
          </a:p>
          <a:p>
            <a:r>
              <a:rPr lang="hr-HR" sz="3000" noProof="0" dirty="0"/>
              <a:t>Analiza i oblikovanje sustava	</a:t>
            </a:r>
          </a:p>
          <a:p>
            <a:pPr lvl="1"/>
            <a:r>
              <a:rPr lang="hr-HR" sz="2600" noProof="0" dirty="0"/>
              <a:t>Zahtjevi</a:t>
            </a:r>
          </a:p>
          <a:p>
            <a:pPr lvl="1"/>
            <a:r>
              <a:rPr lang="hr-HR" sz="2600" noProof="0" dirty="0"/>
              <a:t>Arhitektura</a:t>
            </a:r>
          </a:p>
          <a:p>
            <a:r>
              <a:rPr lang="hr-HR" sz="3000" noProof="0" dirty="0"/>
              <a:t>Organizacija rada </a:t>
            </a:r>
          </a:p>
          <a:p>
            <a:r>
              <a:rPr lang="hr-HR" sz="3000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315" y="1101038"/>
            <a:ext cx="4185369" cy="5400000"/>
          </a:xfrm>
        </p:spPr>
        <p:txBody>
          <a:bodyPr/>
          <a:lstStyle/>
          <a:p>
            <a:r>
              <a:rPr lang="hr-HR" sz="3200" b="1" noProof="0" dirty="0"/>
              <a:t>Voditelj</a:t>
            </a:r>
          </a:p>
          <a:p>
            <a:pPr lvl="1"/>
            <a:r>
              <a:rPr lang="hr-HR" sz="2800" dirty="0"/>
              <a:t>Mario Olčar</a:t>
            </a:r>
          </a:p>
          <a:p>
            <a:r>
              <a:rPr lang="hr-HR" sz="3200" b="1" noProof="0" dirty="0"/>
              <a:t>Frontend</a:t>
            </a:r>
          </a:p>
          <a:p>
            <a:pPr lvl="1"/>
            <a:r>
              <a:rPr lang="hr-HR" sz="2800" dirty="0"/>
              <a:t>Iva Džakula</a:t>
            </a:r>
          </a:p>
          <a:p>
            <a:pPr lvl="1"/>
            <a:r>
              <a:rPr lang="hr-HR" sz="2800" noProof="0" dirty="0"/>
              <a:t>Josip Curkov</a:t>
            </a:r>
          </a:p>
          <a:p>
            <a:r>
              <a:rPr lang="hr-HR" sz="3200" b="1" dirty="0"/>
              <a:t>Backend</a:t>
            </a:r>
          </a:p>
          <a:p>
            <a:pPr lvl="1"/>
            <a:r>
              <a:rPr lang="hr-HR" sz="2800" noProof="0" dirty="0"/>
              <a:t>Gregor Mihaljević</a:t>
            </a:r>
          </a:p>
          <a:p>
            <a:pPr lvl="1"/>
            <a:r>
              <a:rPr lang="hr-HR" sz="2800" dirty="0"/>
              <a:t>Tomislav Marenić</a:t>
            </a:r>
            <a:endParaRPr lang="hr-HR" sz="2800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96" y="1101038"/>
            <a:ext cx="7489007" cy="5400000"/>
          </a:xfrm>
        </p:spPr>
        <p:txBody>
          <a:bodyPr>
            <a:normAutofit/>
          </a:bodyPr>
          <a:lstStyle/>
          <a:p>
            <a:pPr lvl="0"/>
            <a:r>
              <a:rPr lang="hr-HR" altLang="sr-Latn-RS" sz="2800" b="1" dirty="0"/>
              <a:t>Što aplikacija rješava?</a:t>
            </a:r>
          </a:p>
          <a:p>
            <a:pPr lvl="1"/>
            <a:r>
              <a:rPr lang="hr-HR" altLang="sr-Latn-RS" sz="2400" dirty="0"/>
              <a:t>Rezervacija terena</a:t>
            </a:r>
          </a:p>
          <a:p>
            <a:pPr lvl="1"/>
            <a:r>
              <a:rPr lang="hr-HR" altLang="sr-Latn-RS" sz="2400" dirty="0"/>
              <a:t>prijava i orgranizacija turnira</a:t>
            </a:r>
          </a:p>
          <a:p>
            <a:pPr lvl="1"/>
            <a:r>
              <a:rPr lang="hr-HR" altLang="sr-Latn-RS" sz="2400" dirty="0"/>
              <a:t>upravljanje terena od strane njihovih vlasnika</a:t>
            </a:r>
          </a:p>
          <a:p>
            <a:pPr lvl="0"/>
            <a:r>
              <a:rPr lang="hr-HR" altLang="sr-Latn-RS" sz="2800" b="1" dirty="0"/>
              <a:t>Cilj</a:t>
            </a:r>
          </a:p>
          <a:p>
            <a:pPr lvl="1"/>
            <a:r>
              <a:rPr lang="hr-HR" altLang="sr-Latn-RS" sz="2400" dirty="0"/>
              <a:t>Razviti web-aplikaciju koja će olakšati rezervaciju terena, prijavu i organizaciju turnira za padel</a:t>
            </a:r>
          </a:p>
          <a:p>
            <a:pPr lvl="0"/>
            <a:r>
              <a:rPr lang="hr-HR" altLang="sr-Latn-RS" sz="2800" b="1" dirty="0"/>
              <a:t>Slična rješenja</a:t>
            </a:r>
          </a:p>
          <a:p>
            <a:pPr lvl="1"/>
            <a:r>
              <a:rPr lang="hr-HR" altLang="sr-Latn-RS" sz="2400" dirty="0"/>
              <a:t>Playtomic, SportyPlus, MATCHi</a:t>
            </a:r>
          </a:p>
          <a:p>
            <a:pPr lvl="1"/>
            <a:endParaRPr lang="hr-HR" alt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2E06-1737-B7F9-B947-86B0B09E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6F4A-1F5B-8004-B622-DEB06EA7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99" y="1371600"/>
            <a:ext cx="7379125" cy="2842054"/>
          </a:xfrm>
        </p:spPr>
        <p:txBody>
          <a:bodyPr/>
          <a:lstStyle/>
          <a:p>
            <a:r>
              <a:rPr lang="hr-HR" dirty="0"/>
              <a:t>Registracija korisnika</a:t>
            </a:r>
          </a:p>
          <a:p>
            <a:r>
              <a:rPr lang="hr-HR" dirty="0"/>
              <a:t>Razlikovanje korisnika prema ulogama</a:t>
            </a:r>
          </a:p>
          <a:p>
            <a:r>
              <a:rPr lang="hr-HR" dirty="0"/>
              <a:t>Jednostavno upravljanje rezervacijama i terminima</a:t>
            </a:r>
          </a:p>
          <a:p>
            <a:r>
              <a:rPr lang="hr-HR" dirty="0"/>
              <a:t>Plaćanje za turnire putem PayPal-a</a:t>
            </a:r>
          </a:p>
          <a:p>
            <a:r>
              <a:rPr lang="hr-HR" dirty="0"/>
              <a:t>Prikaz informacija o terenima i održavanju turnirima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A31E-432D-0846-3CD3-1112D000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688D2-06BB-BDB1-5B16-E178F63EDC22}"/>
              </a:ext>
            </a:extLst>
          </p:cNvPr>
          <p:cNvSpPr txBox="1">
            <a:spLocks/>
          </p:cNvSpPr>
          <p:nvPr/>
        </p:nvSpPr>
        <p:spPr>
          <a:xfrm>
            <a:off x="3268945" y="4213654"/>
            <a:ext cx="2606109" cy="20007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800" b="1" dirty="0"/>
              <a:t>Dionici</a:t>
            </a:r>
          </a:p>
          <a:p>
            <a:pPr lvl="1"/>
            <a:r>
              <a:rPr lang="hr-HR" dirty="0"/>
              <a:t>Administratori</a:t>
            </a:r>
          </a:p>
          <a:p>
            <a:pPr lvl="1"/>
            <a:r>
              <a:rPr lang="hr-HR" dirty="0"/>
              <a:t>Vlasnici</a:t>
            </a:r>
          </a:p>
          <a:p>
            <a:pPr lvl="1"/>
            <a:r>
              <a:rPr lang="hr-HR" dirty="0"/>
              <a:t>Igrači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5095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287E-66C2-308A-4FEA-FC0E7B7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3A4C-2E52-8D22-4EF0-7A05B975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101038"/>
            <a:ext cx="8640000" cy="5400000"/>
          </a:xfrm>
        </p:spPr>
        <p:txBody>
          <a:bodyPr/>
          <a:lstStyle/>
          <a:p>
            <a:r>
              <a:rPr lang="hr-HR" b="1" dirty="0"/>
              <a:t>Sigurnost i privatnost</a:t>
            </a:r>
          </a:p>
          <a:p>
            <a:pPr lvl="1"/>
            <a:r>
              <a:rPr lang="hr-HR" dirty="0"/>
              <a:t>podaci o korisnicima zaštićeni </a:t>
            </a:r>
            <a:r>
              <a:rPr lang="hr-HR" b="1" u="sng" dirty="0"/>
              <a:t>AES-256</a:t>
            </a:r>
            <a:r>
              <a:rPr lang="hr-HR" dirty="0"/>
              <a:t> standardom</a:t>
            </a:r>
          </a:p>
          <a:p>
            <a:pPr lvl="1"/>
            <a:r>
              <a:rPr lang="hr-HR" u="sng" dirty="0"/>
              <a:t>podaci se ne smiju dijeliti s trećim stranama </a:t>
            </a:r>
            <a:r>
              <a:rPr lang="hr-HR" dirty="0"/>
              <a:t>bez njihovog izričitog pristanka</a:t>
            </a:r>
          </a:p>
          <a:p>
            <a:pPr lvl="1"/>
            <a:r>
              <a:rPr lang="hr-HR" b="1" u="sng" dirty="0"/>
              <a:t>SSL/TLS</a:t>
            </a:r>
            <a:r>
              <a:rPr lang="hr-HR" dirty="0"/>
              <a:t> sigurnosni protokoli za komunikaciju</a:t>
            </a:r>
          </a:p>
          <a:p>
            <a:r>
              <a:rPr lang="hr-HR" b="1" dirty="0"/>
              <a:t>Kompatibilnost</a:t>
            </a:r>
          </a:p>
          <a:p>
            <a:pPr lvl="1"/>
            <a:r>
              <a:rPr lang="hr-HR" u="sng" dirty="0"/>
              <a:t>Dostupnost</a:t>
            </a:r>
            <a:r>
              <a:rPr lang="hr-HR" dirty="0"/>
              <a:t> na svim vrstama uređaja</a:t>
            </a:r>
          </a:p>
          <a:p>
            <a:pPr lvl="1"/>
            <a:r>
              <a:rPr lang="hr-HR" dirty="0"/>
              <a:t>kalendar rezervacija mora biti </a:t>
            </a:r>
            <a:r>
              <a:rPr lang="hr-HR" u="sng" dirty="0"/>
              <a:t>kompatibilan s popularnim vanjskim servisima</a:t>
            </a:r>
            <a:r>
              <a:rPr lang="hr-HR" dirty="0"/>
              <a:t> (</a:t>
            </a:r>
            <a:r>
              <a:rPr lang="hr-HR" b="1" dirty="0"/>
              <a:t>Google kalendar</a:t>
            </a:r>
            <a:r>
              <a:rPr lang="hr-HR" dirty="0"/>
              <a:t>, </a:t>
            </a:r>
            <a:r>
              <a:rPr lang="hr-HR" b="1" dirty="0"/>
              <a:t>Calendar.online</a:t>
            </a:r>
            <a:r>
              <a:rPr lang="hr-HR" dirty="0"/>
              <a:t>)</a:t>
            </a:r>
          </a:p>
          <a:p>
            <a:r>
              <a:rPr lang="hr-HR" b="1" dirty="0"/>
              <a:t>Jednostavnost korištenja</a:t>
            </a:r>
          </a:p>
          <a:p>
            <a:r>
              <a:rPr lang="hr-HR" b="1" dirty="0"/>
              <a:t>Skalabilnost</a:t>
            </a:r>
          </a:p>
          <a:p>
            <a:r>
              <a:rPr lang="hr-HR" b="1" dirty="0"/>
              <a:t>Integracija s vanjskim servisima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60882-22A1-4A03-F21C-F2EF7076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904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1026" name="Picture 2" descr="1731457825410">
            <a:extLst>
              <a:ext uri="{FF2B5EF4-FFF2-40B4-BE49-F238E27FC236}">
                <a16:creationId xmlns:a16="http://schemas.microsoft.com/office/drawing/2014/main" id="{DD76E0FB-EF6F-0D8F-378E-4A0DB86F6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225"/>
            <a:ext cx="914400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56C5A0-E991-B3CB-86F3-A8BE38AD3447}"/>
              </a:ext>
            </a:extLst>
          </p:cNvPr>
          <p:cNvGrpSpPr/>
          <p:nvPr/>
        </p:nvGrpSpPr>
        <p:grpSpPr>
          <a:xfrm>
            <a:off x="106667" y="1716735"/>
            <a:ext cx="8930665" cy="3424530"/>
            <a:chOff x="99035" y="2324742"/>
            <a:chExt cx="8930665" cy="3424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F2C991-395D-43A8-168A-B6DCF2E54D4F}"/>
                </a:ext>
              </a:extLst>
            </p:cNvPr>
            <p:cNvSpPr/>
            <p:nvPr/>
          </p:nvSpPr>
          <p:spPr>
            <a:xfrm>
              <a:off x="4404597" y="2324742"/>
              <a:ext cx="926757" cy="244663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Web Server Icons - Free SVG &amp; PNG Web Server Images - Noun Project">
              <a:extLst>
                <a:ext uri="{FF2B5EF4-FFF2-40B4-BE49-F238E27FC236}">
                  <a16:creationId xmlns:a16="http://schemas.microsoft.com/office/drawing/2014/main" id="{693D0266-8A7A-64AC-88F7-7BB9CB37A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720" y="274250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Databases Services Online | Fiverr">
              <a:extLst>
                <a:ext uri="{FF2B5EF4-FFF2-40B4-BE49-F238E27FC236}">
                  <a16:creationId xmlns:a16="http://schemas.microsoft.com/office/drawing/2014/main" id="{A0DB26C2-A55B-7ABB-49D9-FAA71220A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720" y="4078734"/>
              <a:ext cx="1296269" cy="129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215580-A5F7-83A6-7899-6F67D5223B0C}"/>
                </a:ext>
              </a:extLst>
            </p:cNvPr>
            <p:cNvCxnSpPr/>
            <p:nvPr/>
          </p:nvCxnSpPr>
          <p:spPr>
            <a:xfrm>
              <a:off x="1588770" y="3429000"/>
              <a:ext cx="28158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102721-EED6-1CF2-43BF-04107D08A710}"/>
                </a:ext>
              </a:extLst>
            </p:cNvPr>
            <p:cNvCxnSpPr/>
            <p:nvPr/>
          </p:nvCxnSpPr>
          <p:spPr>
            <a:xfrm>
              <a:off x="1588770" y="3874770"/>
              <a:ext cx="28158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53414E-06F1-AF5F-0617-EC72D12737D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366" y="4880528"/>
              <a:ext cx="102345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09B836-89D1-1BED-80E0-F0A2D8B93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8226" y="4377690"/>
              <a:ext cx="0" cy="50283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93C21F-B367-85D6-B50B-70DAAB87176B}"/>
                </a:ext>
              </a:extLst>
            </p:cNvPr>
            <p:cNvSpPr txBox="1"/>
            <p:nvPr/>
          </p:nvSpPr>
          <p:spPr>
            <a:xfrm>
              <a:off x="4307905" y="339800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API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1C2460-C470-C28B-FB7E-63EBE72EE182}"/>
                </a:ext>
              </a:extLst>
            </p:cNvPr>
            <p:cNvSpPr txBox="1"/>
            <p:nvPr/>
          </p:nvSpPr>
          <p:spPr>
            <a:xfrm>
              <a:off x="5708720" y="2594600"/>
              <a:ext cx="1904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Web server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6682BB-CF5D-AC04-5664-800517916647}"/>
                </a:ext>
              </a:extLst>
            </p:cNvPr>
            <p:cNvSpPr txBox="1"/>
            <p:nvPr/>
          </p:nvSpPr>
          <p:spPr>
            <a:xfrm>
              <a:off x="7163145" y="5379940"/>
              <a:ext cx="1866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Baza podataka</a:t>
              </a:r>
              <a:endParaRPr lang="en-US" b="1" dirty="0"/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28CB574D-A9CA-25CF-A6AF-9789792C1CE3}"/>
                </a:ext>
              </a:extLst>
            </p:cNvPr>
            <p:cNvSpPr/>
            <p:nvPr/>
          </p:nvSpPr>
          <p:spPr>
            <a:xfrm>
              <a:off x="2008094" y="3114570"/>
              <a:ext cx="1809175" cy="1160867"/>
            </a:xfrm>
            <a:prstGeom prst="clou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7B83AE-0AB4-E0E2-BD06-469FA8D2DCED}"/>
                </a:ext>
              </a:extLst>
            </p:cNvPr>
            <p:cNvSpPr txBox="1"/>
            <p:nvPr/>
          </p:nvSpPr>
          <p:spPr>
            <a:xfrm>
              <a:off x="2008094" y="3451473"/>
              <a:ext cx="1866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Internet</a:t>
              </a:r>
              <a:endParaRPr 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E13202-9671-E325-B8C2-C160259747D3}"/>
                </a:ext>
              </a:extLst>
            </p:cNvPr>
            <p:cNvSpPr txBox="1"/>
            <p:nvPr/>
          </p:nvSpPr>
          <p:spPr>
            <a:xfrm>
              <a:off x="99035" y="2594600"/>
              <a:ext cx="1866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/>
                <a:t>aplikacija u web pregledniku</a:t>
              </a:r>
              <a:endParaRPr lang="en-US" b="1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FD21E8-E53A-0E1A-BD93-44495909D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31354" y="3624627"/>
              <a:ext cx="69225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C17A7-4183-CC27-1A16-16B1EC6AA19C}"/>
                </a:ext>
              </a:extLst>
            </p:cNvPr>
            <p:cNvSpPr txBox="1"/>
            <p:nvPr/>
          </p:nvSpPr>
          <p:spPr>
            <a:xfrm>
              <a:off x="978125" y="3120509"/>
              <a:ext cx="1866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b="1" dirty="0"/>
                <a:t>request</a:t>
              </a:r>
              <a:endParaRPr lang="en-US" sz="1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D2F2F5-904E-27E2-BB6D-B87D899355D9}"/>
                </a:ext>
              </a:extLst>
            </p:cNvPr>
            <p:cNvSpPr txBox="1"/>
            <p:nvPr/>
          </p:nvSpPr>
          <p:spPr>
            <a:xfrm>
              <a:off x="3103587" y="3886921"/>
              <a:ext cx="1866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b="1" dirty="0"/>
                <a:t>response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1392</TotalTime>
  <Words>394</Words>
  <Application>Microsoft Office PowerPoint</Application>
  <PresentationFormat>On-screen Show (4:3)</PresentationFormat>
  <Paragraphs>130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Playpadel</vt:lpstr>
      <vt:lpstr>Sadržaj</vt:lpstr>
      <vt:lpstr>Sadržaj</vt:lpstr>
      <vt:lpstr>Članovi grupe</vt:lpstr>
      <vt:lpstr>O projektu</vt:lpstr>
      <vt:lpstr>FUnkcionalni zahtjevi</vt:lpstr>
      <vt:lpstr>Nefunkcionalni zahtjevi</vt:lpstr>
      <vt:lpstr>UML dijagram obrazaca uporabe</vt:lpstr>
      <vt:lpstr>Arhitektura sustava</vt:lpstr>
      <vt:lpstr>Korišteni alati i tehnologije</vt:lpstr>
      <vt:lpstr>Organizacija rada</vt:lpstr>
      <vt:lpstr>Aktivnosti rada na projektu</vt:lpstr>
      <vt:lpstr>Demonstracija aplikacije</vt:lpstr>
      <vt:lpstr>Zaključak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Mario Olčar</cp:lastModifiedBy>
  <cp:revision>23</cp:revision>
  <dcterms:created xsi:type="dcterms:W3CDTF">2016-01-18T13:10:52Z</dcterms:created>
  <dcterms:modified xsi:type="dcterms:W3CDTF">2025-01-24T18:48:48Z</dcterms:modified>
</cp:coreProperties>
</file>