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696" r:id="rId2"/>
  </p:sldMasterIdLst>
  <p:notesMasterIdLst>
    <p:notesMasterId r:id="rId19"/>
  </p:notesMasterIdLst>
  <p:sldIdLst>
    <p:sldId id="265" r:id="rId3"/>
    <p:sldId id="257" r:id="rId4"/>
    <p:sldId id="266" r:id="rId5"/>
    <p:sldId id="267" r:id="rId6"/>
    <p:sldId id="268" r:id="rId7"/>
    <p:sldId id="259" r:id="rId8"/>
    <p:sldId id="277" r:id="rId9"/>
    <p:sldId id="276" r:id="rId10"/>
    <p:sldId id="269" r:id="rId11"/>
    <p:sldId id="261" r:id="rId12"/>
    <p:sldId id="260" r:id="rId13"/>
    <p:sldId id="262" r:id="rId14"/>
    <p:sldId id="278" r:id="rId15"/>
    <p:sldId id="274" r:id="rId16"/>
    <p:sldId id="263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5" autoAdjust="0"/>
    <p:restoredTop sz="87409" autoAdjust="0"/>
  </p:normalViewPr>
  <p:slideViewPr>
    <p:cSldViewPr snapToGrid="0">
      <p:cViewPr varScale="1">
        <p:scale>
          <a:sx n="74" d="100"/>
          <a:sy n="74" d="100"/>
        </p:scale>
        <p:origin x="60" y="564"/>
      </p:cViewPr>
      <p:guideLst/>
    </p:cSldViewPr>
  </p:slideViewPr>
  <p:outlineViewPr>
    <p:cViewPr>
      <p:scale>
        <a:sx n="33" d="100"/>
        <a:sy n="33" d="100"/>
      </p:scale>
      <p:origin x="0" y="-45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24.1.2025.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0689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40341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list no need to elaborate in this stage!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70201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hr-HR" dirty="0"/>
              <a:t>Navedite samo svoju viziju projektne id</a:t>
            </a:r>
            <a:r>
              <a:rPr lang="hr-HR" altLang="sr-Latn-RS" dirty="0"/>
              <a:t>Rezervacija i plaćanje terena za igranje padela.</a:t>
            </a:r>
          </a:p>
          <a:p>
            <a:pPr lvl="2"/>
            <a:r>
              <a:rPr lang="hr-HR" altLang="sr-Latn-RS" dirty="0"/>
              <a:t>Upravljanje i rezervacija terena</a:t>
            </a:r>
          </a:p>
          <a:p>
            <a:pPr lvl="2"/>
            <a:r>
              <a:rPr lang="hr-HR" altLang="sr-Latn-RS" dirty="0"/>
              <a:t>Praćenje rezultata i događaja</a:t>
            </a:r>
          </a:p>
          <a:p>
            <a:r>
              <a:rPr lang="hr-HR" dirty="0"/>
              <a:t>eje...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510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1541283"/>
          </a:xfrm>
        </p:spPr>
        <p:txBody>
          <a:bodyPr lIns="252000" tIns="46800" rIns="252000" anchor="ctr">
            <a:normAutofit/>
          </a:bodyPr>
          <a:lstStyle>
            <a:lvl1pPr algn="ctr">
              <a:def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629310" y="543433"/>
            <a:ext cx="2495116" cy="24634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6299200" y="1668720"/>
            <a:ext cx="3155393" cy="64344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217BDC-58CC-FADA-1B39-623F12755E0B}"/>
              </a:ext>
            </a:extLst>
          </p:cNvPr>
          <p:cNvSpPr txBox="1"/>
          <p:nvPr userDrawn="1"/>
        </p:nvSpPr>
        <p:spPr>
          <a:xfrm>
            <a:off x="2757249" y="3212658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A7A9A7D-F6F6-0F08-90E6-4F20750E9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292" y="5227023"/>
            <a:ext cx="777240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99" y="36000"/>
            <a:ext cx="7920000" cy="828262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400000"/>
          </a:xfrm>
        </p:spPr>
        <p:txBody>
          <a:bodyPr/>
          <a:lstStyle>
            <a:lvl1pPr marL="266700" indent="-266700">
              <a:defRPr>
                <a:solidFill>
                  <a:schemeClr val="tx1"/>
                </a:solidFill>
              </a:defRPr>
            </a:lvl1pPr>
            <a:lvl2pPr marL="486900" indent="-342900"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597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6" y="2393953"/>
            <a:ext cx="8272211" cy="2147467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6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cap="all">
                <a:solidFill>
                  <a:schemeClr val="accent1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A2C86E-F1C7-46E0-95C6-696D16C6C694}" type="slidenum">
              <a:rPr lang="hr-HR" noProof="0" smtClean="0"/>
              <a:pPr>
                <a:defRPr/>
              </a:pPr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343036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99" y="972000"/>
            <a:ext cx="4680000" cy="5400000"/>
          </a:xfrm>
        </p:spPr>
        <p:txBody>
          <a:bodyPr>
            <a:normAutofit/>
          </a:bodyPr>
          <a:lstStyle>
            <a:lvl2pPr>
              <a:lnSpc>
                <a:spcPct val="100000"/>
              </a:lnSpc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2030" y="972000"/>
            <a:ext cx="4259971" cy="5400000"/>
          </a:xfrm>
        </p:spPr>
        <p:txBody>
          <a:bodyPr>
            <a:normAutofit/>
          </a:bodyPr>
          <a:lstStyle>
            <a:lvl2pPr marL="396000" indent="-252000">
              <a:lnSpc>
                <a:spcPct val="100000"/>
              </a:lnSpc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3632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92000" y="-8857"/>
            <a:ext cx="7920000" cy="86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8" y="991413"/>
            <a:ext cx="4680000" cy="557784"/>
          </a:xfrm>
        </p:spPr>
        <p:txBody>
          <a:bodyPr anchor="ctr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8" y="1668252"/>
            <a:ext cx="4680000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2031" y="991417"/>
            <a:ext cx="4212288" cy="553373"/>
          </a:xfrm>
        </p:spPr>
        <p:txBody>
          <a:bodyPr anchor="ctr">
            <a:noAutofit/>
          </a:bodyPr>
          <a:lstStyle>
            <a:lvl1pPr marL="0" marR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marL="0" marR="0" lvl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2028" y="1663842"/>
            <a:ext cx="4212288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532834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96148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5" name="Blank">
            <a:extLst>
              <a:ext uri="{FF2B5EF4-FFF2-40B4-BE49-F238E27FC236}">
                <a16:creationId xmlns:a16="http://schemas.microsoft.com/office/drawing/2014/main" id="{B6B16F86-9808-4367-B20B-899AF3F2BA32}"/>
              </a:ext>
            </a:extLst>
          </p:cNvPr>
          <p:cNvSpPr/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365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94" y="1008824"/>
            <a:ext cx="2273889" cy="1722419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698" y="1008824"/>
            <a:ext cx="4988243" cy="5294004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  <a:lvl6pPr>
              <a:defRPr sz="788">
                <a:solidFill>
                  <a:schemeClr val="tx2"/>
                </a:solidFill>
              </a:defRPr>
            </a:lvl6pPr>
            <a:lvl7pPr>
              <a:defRPr sz="788">
                <a:solidFill>
                  <a:schemeClr val="tx2"/>
                </a:solidFill>
              </a:defRPr>
            </a:lvl7pPr>
            <a:lvl8pPr>
              <a:defRPr sz="788">
                <a:solidFill>
                  <a:schemeClr val="tx2"/>
                </a:solidFill>
              </a:defRPr>
            </a:lvl8pPr>
            <a:lvl9pPr>
              <a:defRPr sz="788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894" y="2836656"/>
            <a:ext cx="2273889" cy="3466175"/>
          </a:xfrm>
        </p:spPr>
        <p:txBody>
          <a:bodyPr anchor="t">
            <a:normAutofit/>
          </a:bodyPr>
          <a:lstStyle>
            <a:lvl1pPr marL="0" indent="0" algn="l">
              <a:buNone/>
              <a:defRPr sz="900">
                <a:solidFill>
                  <a:srgbClr val="FFFFFF"/>
                </a:solidFill>
              </a:defRPr>
            </a:lvl1pPr>
            <a:lvl2pPr marL="257175" indent="0">
              <a:buNone/>
              <a:defRPr sz="619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5" y="6456919"/>
            <a:ext cx="2133599" cy="365125"/>
          </a:xfrm>
        </p:spPr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231" y="6452593"/>
            <a:ext cx="4836571" cy="365125"/>
          </a:xfrm>
        </p:spPr>
        <p:txBody>
          <a:bodyPr/>
          <a:lstStyle/>
          <a:p>
            <a:endParaRPr lang="hr-H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6" y="6456919"/>
            <a:ext cx="789383" cy="365125"/>
          </a:xfrm>
        </p:spPr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468548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7929" y="1042141"/>
            <a:ext cx="8468144" cy="3485610"/>
          </a:xfrm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5260127"/>
            <a:ext cx="8272213" cy="998148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9951030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51248466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043613" y="599725"/>
            <a:ext cx="2765487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3150" y="863600"/>
            <a:ext cx="234315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4" y="863600"/>
            <a:ext cx="5371219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779890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EB10-FBF8-4CBA-B026-F8DE91FF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3" y="123825"/>
            <a:ext cx="8999537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16ABA-433E-479F-BD29-1C844B0A1F5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61950" y="1052513"/>
            <a:ext cx="4168775" cy="5043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B4264813-3E43-478F-B65D-0BC0200A93E3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r>
              <a:rPr lang="en-US"/>
              <a:t>Click icon to add online image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1678076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5A3D-D87F-4AF2-BA78-EC513449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643063"/>
            <a:ext cx="8964612" cy="5619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9B210-E8A1-4163-B353-9596A4987A6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79388" y="2349500"/>
            <a:ext cx="4316412" cy="3959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5EE46-BB07-40D1-BA76-9A68CCF90965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2349500"/>
            <a:ext cx="4316413" cy="1903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13EFCE-9805-4C10-9F35-FE6B61EEEB7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405313"/>
            <a:ext cx="4316413" cy="1903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9D8B36-6841-48AB-ACDD-303377A5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4438" y="6453188"/>
            <a:ext cx="1773237" cy="319087"/>
          </a:xfrm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546225-D832-45D6-9D1F-C2C29801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319087"/>
          </a:xfrm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93AD3A-68A5-4246-9D01-4FF480FA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2450" y="6440488"/>
            <a:ext cx="2133600" cy="319087"/>
          </a:xfrm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1035309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E4BB-D381-461E-98CE-EC214FB2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22250"/>
            <a:ext cx="8153400" cy="704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55E26-D24E-448B-A60D-AC4ADA325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1295400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580C4-0743-475D-99BC-A08C21692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0" y="3832225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07078345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33B67453-1C01-4A88-9B88-0395558C4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59563"/>
            <a:ext cx="9144000" cy="198437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EB15CA-4405-4999-8824-E5B89AB2F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5734050"/>
            <a:ext cx="8509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r-Latn-RS" altLang="sr-Latn-RS" sz="1800" b="0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604BB0-89C9-40DD-B4C1-65ECA21B8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38175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7" name="Line 12">
            <a:extLst>
              <a:ext uri="{FF2B5EF4-FFF2-40B4-BE49-F238E27FC236}">
                <a16:creationId xmlns:a16="http://schemas.microsoft.com/office/drawing/2014/main" id="{EEC9831C-2EE5-4AB4-811F-0FD7517A5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3500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FB57BD19-2365-4510-B140-A8BF46017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66115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E9247816-F8A1-437D-8876-CE3B543F5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689725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E3A00050-2AD2-4E24-A959-018DA26B4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6376988"/>
            <a:ext cx="844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240486D-8BBC-4E5F-AE3E-87568EC3A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038" y="6626225"/>
            <a:ext cx="6064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487ECC7-754E-4F59-8E24-696A1ED399B9}" type="slidenum">
              <a:rPr lang="de-DE" altLang="sr-Latn-RS" sz="1000" b="0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de-DE" altLang="sr-Latn-RS" sz="1000" b="0" dirty="0">
              <a:solidFill>
                <a:schemeClr val="bg1"/>
              </a:solidFill>
            </a:endParaRPr>
          </a:p>
        </p:txBody>
      </p:sp>
      <p:pic>
        <p:nvPicPr>
          <p:cNvPr id="12" name="Picture 9" descr="MCAST">
            <a:extLst>
              <a:ext uri="{FF2B5EF4-FFF2-40B4-BE49-F238E27FC236}">
                <a16:creationId xmlns:a16="http://schemas.microsoft.com/office/drawing/2014/main" id="{5EBDEE4A-5D09-433E-904F-F1650F13C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3" y="185738"/>
            <a:ext cx="148431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EE17B41-E6B1-4669-AD1B-D326DFF0B618}"/>
              </a:ext>
            </a:extLst>
          </p:cNvPr>
          <p:cNvSpPr txBox="1"/>
          <p:nvPr/>
        </p:nvSpPr>
        <p:spPr>
          <a:xfrm>
            <a:off x="0" y="6657975"/>
            <a:ext cx="9144000" cy="21431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700" b="0" dirty="0">
                <a:ea typeface="Times New Roman"/>
                <a:cs typeface="Times New Roman"/>
              </a:rPr>
              <a:t>A Vocational Degree programme developed by MCAST and Fraunhofer IAO.</a:t>
            </a:r>
            <a:endParaRPr lang="de-DE" sz="700" b="0" dirty="0">
              <a:ea typeface="Times New Roman"/>
              <a:cs typeface="Times New Roman"/>
            </a:endParaRPr>
          </a:p>
        </p:txBody>
      </p:sp>
      <p:pic>
        <p:nvPicPr>
          <p:cNvPr id="14" name="Grafik 13" descr="C:\Dokumente und Einstellungen\sahin\Desktop\iao_85mm_p334.png">
            <a:extLst>
              <a:ext uri="{FF2B5EF4-FFF2-40B4-BE49-F238E27FC236}">
                <a16:creationId xmlns:a16="http://schemas.microsoft.com/office/drawing/2014/main" id="{118DF992-D6B3-42BA-B7AF-94ADD5D83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55575"/>
            <a:ext cx="138430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Inhaltsplatzhalter 14"/>
          <p:cNvSpPr>
            <a:spLocks noGrp="1"/>
          </p:cNvSpPr>
          <p:nvPr>
            <p:ph sz="quarter" idx="10"/>
          </p:nvPr>
        </p:nvSpPr>
        <p:spPr>
          <a:xfrm>
            <a:off x="372122" y="1917577"/>
            <a:ext cx="8443404" cy="447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5081" y="859963"/>
            <a:ext cx="8422689" cy="755773"/>
          </a:xfrm>
        </p:spPr>
        <p:txBody>
          <a:bodyPr anchor="b"/>
          <a:lstStyle>
            <a:lvl1pPr algn="ctr">
              <a:defRPr sz="2200" smtClean="0">
                <a:latin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403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50938" y="533400"/>
            <a:ext cx="7793037" cy="769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0" y="1676400"/>
            <a:ext cx="9144000" cy="445611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s-ES" noProof="0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878ED30-4CA5-4F36-903B-BB1F88A7DC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616777E-FC54-4224-94BE-6841457432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2A5E6CE-E56A-416E-B8B3-DBFD0971A9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6456871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2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lank">
            <a:extLst>
              <a:ext uri="{FF2B5EF4-FFF2-40B4-BE49-F238E27FC236}">
                <a16:creationId xmlns:a16="http://schemas.microsoft.com/office/drawing/2014/main" id="{DF900481-7CD7-44CE-90E6-3583037D52D9}"/>
              </a:ext>
            </a:extLst>
          </p:cNvPr>
          <p:cNvSpPr/>
          <p:nvPr/>
        </p:nvSpPr>
        <p:spPr bwMode="auto">
          <a:xfrm>
            <a:off x="13527" y="-4384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3"/>
          </a:xfrm>
          <a:effectLst/>
        </p:spPr>
        <p:txBody>
          <a:bodyPr anchor="b" anchorCtr="1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49" y="5227023"/>
            <a:ext cx="824516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1" name="UNI_Logo">
            <a:extLst>
              <a:ext uri="{FF2B5EF4-FFF2-40B4-BE49-F238E27FC236}">
                <a16:creationId xmlns:a16="http://schemas.microsoft.com/office/drawing/2014/main" id="{B60ABF21-F805-4F5C-9378-DA9D7D2CB6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606" t="17629" r="15252" b="19248"/>
          <a:stretch/>
        </p:blipFill>
        <p:spPr>
          <a:xfrm>
            <a:off x="6770836" y="262594"/>
            <a:ext cx="727345" cy="720000"/>
          </a:xfrm>
          <a:prstGeom prst="rect">
            <a:avLst/>
          </a:prstGeom>
        </p:spPr>
      </p:pic>
      <p:pic>
        <p:nvPicPr>
          <p:cNvPr id="12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EC1CAE0A-3E29-4F8A-A85F-FFEEA39080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9000"/>
          </a:blip>
          <a:srcRect l="13474" t="23715" r="15700" b="21450"/>
          <a:stretch/>
        </p:blipFill>
        <p:spPr>
          <a:xfrm>
            <a:off x="7629063" y="345375"/>
            <a:ext cx="1188000" cy="582400"/>
          </a:xfrm>
          <a:prstGeom prst="rect">
            <a:avLst/>
          </a:prstGeom>
        </p:spPr>
      </p:pic>
      <p:sp>
        <p:nvSpPr>
          <p:cNvPr id="13" name="Course">
            <a:extLst>
              <a:ext uri="{FF2B5EF4-FFF2-40B4-BE49-F238E27FC236}">
                <a16:creationId xmlns:a16="http://schemas.microsoft.com/office/drawing/2014/main" id="{606EE227-E1A4-48CD-8072-A5BFFE497034}"/>
              </a:ext>
            </a:extLst>
          </p:cNvPr>
          <p:cNvSpPr txBox="1"/>
          <p:nvPr/>
        </p:nvSpPr>
        <p:spPr>
          <a:xfrm>
            <a:off x="6309966" y="2336793"/>
            <a:ext cx="2398143" cy="561474"/>
          </a:xfrm>
          <a:prstGeom prst="rect">
            <a:avLst/>
          </a:prstGeom>
          <a:noFill/>
        </p:spPr>
        <p:txBody>
          <a:bodyPr wrap="square">
            <a:normAutofit fontScale="85000" lnSpcReduction="10000"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  <a:endParaRPr lang="en-US" sz="1200" noProof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A5D7BB-0877-4A5C-8FF5-FD8D403DF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70" y="0"/>
            <a:ext cx="3204212" cy="27740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0074D2-401D-5430-6887-B383F93FE29E}"/>
              </a:ext>
            </a:extLst>
          </p:cNvPr>
          <p:cNvSpPr txBox="1"/>
          <p:nvPr userDrawn="1"/>
        </p:nvSpPr>
        <p:spPr>
          <a:xfrm>
            <a:off x="2757249" y="3266875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</p:spTree>
    <p:extLst>
      <p:ext uri="{BB962C8B-B14F-4D97-AF65-F5344CB8AC3E}">
        <p14:creationId xmlns:p14="http://schemas.microsoft.com/office/powerpoint/2010/main" val="20511837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" y="972000"/>
            <a:ext cx="9000000" cy="540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3534" y="6501038"/>
            <a:ext cx="940649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8803" y="6501039"/>
            <a:ext cx="6759654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260" y="6501038"/>
            <a:ext cx="475056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89CEFA33-B437-4AA3-8275-93D2FF8194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999" y="887249"/>
            <a:ext cx="9000000" cy="45719"/>
          </a:xfrm>
          <a:prstGeom prst="rect">
            <a:avLst/>
          </a:prstGeom>
          <a:gradFill rotWithShape="0">
            <a:gsLst>
              <a:gs pos="3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73C7DFB0-5E2B-4809-9C0B-ED751F99515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" y="6816222"/>
            <a:ext cx="9143999" cy="36000"/>
          </a:xfrm>
          <a:prstGeom prst="rect">
            <a:avLst/>
          </a:prstGeom>
          <a:gradFill rotWithShape="0">
            <a:gsLst>
              <a:gs pos="3000">
                <a:schemeClr val="bg1">
                  <a:alpha val="56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FB4C7E3-BB36-4260-BA39-D064CCA029A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394" y="171448"/>
            <a:ext cx="697230" cy="548640"/>
          </a:xfrm>
          <a:prstGeom prst="rect">
            <a:avLst/>
          </a:prstGeom>
        </p:spPr>
      </p:pic>
      <p:pic>
        <p:nvPicPr>
          <p:cNvPr id="24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75090067-1575-4BA5-A613-FCA8F5BA8302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alphaModFix amt="79000"/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3474" t="23715" r="15700" b="21450"/>
          <a:stretch/>
        </p:blipFill>
        <p:spPr>
          <a:xfrm>
            <a:off x="8469403" y="296918"/>
            <a:ext cx="634769" cy="30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ctr" defTabSz="257175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2000" indent="-252000" algn="l" defTabSz="257175" rtl="0" eaLnBrk="1" latinLnBrk="0" hangingPunct="1">
        <a:lnSpc>
          <a:spcPct val="110000"/>
        </a:lnSpc>
        <a:spcBef>
          <a:spcPts val="5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4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1pPr>
      <a:lvl2pPr marL="396000" indent="-252000" algn="l" defTabSz="257175" rtl="0" eaLnBrk="1" latinLnBrk="0" hangingPunct="1">
        <a:spcBef>
          <a:spcPts val="4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06250" indent="-15187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986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011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87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6pPr>
      <a:lvl7pPr marL="12375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7pPr>
      <a:lvl8pPr marL="14062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8pPr>
      <a:lvl9pPr marL="15750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4000" noProof="0" dirty="0"/>
              <a:t>Playpadel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9DD34-BFD2-8305-42BF-AA42E093F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328" y="5227023"/>
            <a:ext cx="7772400" cy="590321"/>
          </a:xfrm>
        </p:spPr>
        <p:txBody>
          <a:bodyPr>
            <a:normAutofit lnSpcReduction="10000"/>
          </a:bodyPr>
          <a:lstStyle/>
          <a:p>
            <a:r>
              <a:rPr lang="hr-HR" sz="1400" noProof="0" dirty="0"/>
              <a:t>Tim:  TG </a:t>
            </a:r>
            <a:r>
              <a:rPr lang="hr-HR" sz="1400" dirty="0"/>
              <a:t>18</a:t>
            </a:r>
            <a:r>
              <a:rPr lang="hr-HR" sz="1400" noProof="0" dirty="0"/>
              <a:t>.</a:t>
            </a:r>
            <a:r>
              <a:rPr lang="hr-HR" sz="1400" dirty="0"/>
              <a:t>1</a:t>
            </a:r>
            <a:r>
              <a:rPr lang="hr-HR" sz="1400" noProof="0" dirty="0"/>
              <a:t> BadelPadel</a:t>
            </a:r>
          </a:p>
          <a:p>
            <a:r>
              <a:rPr lang="hr-HR" noProof="0" dirty="0"/>
              <a:t>Ak. god. 2024./2025.</a:t>
            </a:r>
          </a:p>
        </p:txBody>
      </p:sp>
    </p:spTree>
    <p:extLst>
      <p:ext uri="{BB962C8B-B14F-4D97-AF65-F5344CB8AC3E}">
        <p14:creationId xmlns:p14="http://schemas.microsoft.com/office/powerpoint/2010/main" val="36578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Arhitektura sustava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E56C5A0-E991-B3CB-86F3-A8BE38AD3447}"/>
              </a:ext>
            </a:extLst>
          </p:cNvPr>
          <p:cNvGrpSpPr/>
          <p:nvPr/>
        </p:nvGrpSpPr>
        <p:grpSpPr>
          <a:xfrm>
            <a:off x="106667" y="1716735"/>
            <a:ext cx="8930665" cy="3424530"/>
            <a:chOff x="99035" y="2324742"/>
            <a:chExt cx="8930665" cy="34245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F2C991-395D-43A8-168A-B6DCF2E54D4F}"/>
                </a:ext>
              </a:extLst>
            </p:cNvPr>
            <p:cNvSpPr/>
            <p:nvPr/>
          </p:nvSpPr>
          <p:spPr>
            <a:xfrm>
              <a:off x="4404597" y="2324742"/>
              <a:ext cx="926757" cy="244663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4" descr="Web Server Icons - Free SVG &amp; PNG Web Server Images - Noun Project">
              <a:extLst>
                <a:ext uri="{FF2B5EF4-FFF2-40B4-BE49-F238E27FC236}">
                  <a16:creationId xmlns:a16="http://schemas.microsoft.com/office/drawing/2014/main" id="{693D0266-8A7A-64AC-88F7-7BB9CB37A4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720" y="2742504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Databases Services Online | Fiverr">
              <a:extLst>
                <a:ext uri="{FF2B5EF4-FFF2-40B4-BE49-F238E27FC236}">
                  <a16:creationId xmlns:a16="http://schemas.microsoft.com/office/drawing/2014/main" id="{A0DB26C2-A55B-7ABB-49D9-FAA71220A0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720" y="4078734"/>
              <a:ext cx="1296269" cy="1296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F215580-A5F7-83A6-7899-6F67D5223B0C}"/>
                </a:ext>
              </a:extLst>
            </p:cNvPr>
            <p:cNvCxnSpPr/>
            <p:nvPr/>
          </p:nvCxnSpPr>
          <p:spPr>
            <a:xfrm>
              <a:off x="1588770" y="3429000"/>
              <a:ext cx="281582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5102721-EED6-1CF2-43BF-04107D08A710}"/>
                </a:ext>
              </a:extLst>
            </p:cNvPr>
            <p:cNvCxnSpPr/>
            <p:nvPr/>
          </p:nvCxnSpPr>
          <p:spPr>
            <a:xfrm>
              <a:off x="1588770" y="3874770"/>
              <a:ext cx="281582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553414E-06F1-AF5F-0617-EC72D12737DC}"/>
                </a:ext>
              </a:extLst>
            </p:cNvPr>
            <p:cNvCxnSpPr>
              <a:cxnSpLocks/>
            </p:cNvCxnSpPr>
            <p:nvPr/>
          </p:nvCxnSpPr>
          <p:spPr>
            <a:xfrm>
              <a:off x="6495366" y="4880528"/>
              <a:ext cx="102345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E09B836-89D1-1BED-80E0-F0A2D8B93C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8226" y="4377690"/>
              <a:ext cx="0" cy="50283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93C21F-B367-85D6-B50B-70DAAB87176B}"/>
                </a:ext>
              </a:extLst>
            </p:cNvPr>
            <p:cNvSpPr txBox="1"/>
            <p:nvPr/>
          </p:nvSpPr>
          <p:spPr>
            <a:xfrm>
              <a:off x="4307905" y="3398001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/>
                <a:t>API</a:t>
              </a:r>
              <a:endParaRPr lang="en-US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D1C2460-C470-C28B-FB7E-63EBE72EE182}"/>
                </a:ext>
              </a:extLst>
            </p:cNvPr>
            <p:cNvSpPr txBox="1"/>
            <p:nvPr/>
          </p:nvSpPr>
          <p:spPr>
            <a:xfrm>
              <a:off x="5708720" y="2594600"/>
              <a:ext cx="1904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/>
                <a:t>Web server</a:t>
              </a:r>
              <a:endParaRPr lang="en-US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E6682BB-CF5D-AC04-5664-800517916647}"/>
                </a:ext>
              </a:extLst>
            </p:cNvPr>
            <p:cNvSpPr txBox="1"/>
            <p:nvPr/>
          </p:nvSpPr>
          <p:spPr>
            <a:xfrm>
              <a:off x="7163145" y="5379940"/>
              <a:ext cx="1866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/>
                <a:t>Baza podataka</a:t>
              </a:r>
              <a:endParaRPr lang="en-US" b="1" dirty="0"/>
            </a:p>
          </p:txBody>
        </p:sp>
        <p:sp>
          <p:nvSpPr>
            <p:cNvPr id="18" name="Cloud 17">
              <a:extLst>
                <a:ext uri="{FF2B5EF4-FFF2-40B4-BE49-F238E27FC236}">
                  <a16:creationId xmlns:a16="http://schemas.microsoft.com/office/drawing/2014/main" id="{28CB574D-A9CA-25CF-A6AF-9789792C1CE3}"/>
                </a:ext>
              </a:extLst>
            </p:cNvPr>
            <p:cNvSpPr/>
            <p:nvPr/>
          </p:nvSpPr>
          <p:spPr>
            <a:xfrm>
              <a:off x="2008094" y="3114570"/>
              <a:ext cx="1809175" cy="1160867"/>
            </a:xfrm>
            <a:prstGeom prst="cloud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47B83AE-0AB4-E0E2-BD06-469FA8D2DCED}"/>
                </a:ext>
              </a:extLst>
            </p:cNvPr>
            <p:cNvSpPr txBox="1"/>
            <p:nvPr/>
          </p:nvSpPr>
          <p:spPr>
            <a:xfrm>
              <a:off x="2008094" y="3451473"/>
              <a:ext cx="1866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/>
                <a:t>Internet</a:t>
              </a:r>
              <a:endParaRPr lang="en-US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DE13202-9671-E325-B8C2-C160259747D3}"/>
                </a:ext>
              </a:extLst>
            </p:cNvPr>
            <p:cNvSpPr txBox="1"/>
            <p:nvPr/>
          </p:nvSpPr>
          <p:spPr>
            <a:xfrm>
              <a:off x="99035" y="2594600"/>
              <a:ext cx="18665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/>
                <a:t>aplikacija u web pregledniku</a:t>
              </a:r>
              <a:endParaRPr lang="en-US" b="1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FFD21E8-E53A-0E1A-BD93-44495909D529}"/>
                </a:ext>
              </a:extLst>
            </p:cNvPr>
            <p:cNvCxnSpPr>
              <a:cxnSpLocks/>
            </p:cNvCxnSpPr>
            <p:nvPr/>
          </p:nvCxnSpPr>
          <p:spPr>
            <a:xfrm>
              <a:off x="5331354" y="3624627"/>
              <a:ext cx="69225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7C17A7-4183-CC27-1A16-16B1EC6AA19C}"/>
                </a:ext>
              </a:extLst>
            </p:cNvPr>
            <p:cNvSpPr txBox="1"/>
            <p:nvPr/>
          </p:nvSpPr>
          <p:spPr>
            <a:xfrm>
              <a:off x="978125" y="3120509"/>
              <a:ext cx="1866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1200" b="1" dirty="0"/>
                <a:t>request</a:t>
              </a:r>
              <a:endParaRPr lang="en-US" sz="12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AD2F2F5-904E-27E2-BB6D-B87D899355D9}"/>
                </a:ext>
              </a:extLst>
            </p:cNvPr>
            <p:cNvSpPr txBox="1"/>
            <p:nvPr/>
          </p:nvSpPr>
          <p:spPr>
            <a:xfrm>
              <a:off x="3103587" y="3886921"/>
              <a:ext cx="1866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1200" b="1" dirty="0"/>
                <a:t>response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Za komunikaciju: </a:t>
            </a:r>
            <a:r>
              <a:rPr lang="hr-HR" b="1" noProof="0" dirty="0"/>
              <a:t>WhatsApp</a:t>
            </a:r>
            <a:r>
              <a:rPr lang="hr-HR" noProof="0" dirty="0"/>
              <a:t> i </a:t>
            </a:r>
            <a:r>
              <a:rPr lang="hr-HR" b="1" noProof="0" dirty="0"/>
              <a:t>Microsoft Teams</a:t>
            </a:r>
          </a:p>
          <a:p>
            <a:r>
              <a:rPr lang="hr-HR" noProof="0" dirty="0"/>
              <a:t>za razvoj: </a:t>
            </a:r>
            <a:r>
              <a:rPr lang="hr-HR" b="1" noProof="0" dirty="0"/>
              <a:t>Visual Studio Code</a:t>
            </a:r>
            <a:r>
              <a:rPr lang="hr-HR" b="1" dirty="0"/>
              <a:t> </a:t>
            </a:r>
            <a:r>
              <a:rPr lang="hr-HR" dirty="0"/>
              <a:t>za razvoj backend-a i frontend-a</a:t>
            </a:r>
          </a:p>
          <a:p>
            <a:r>
              <a:rPr lang="hr-HR" noProof="0" dirty="0"/>
              <a:t>Korištene tehnol</a:t>
            </a:r>
            <a:r>
              <a:rPr lang="hr-HR" dirty="0"/>
              <a:t>ogije:</a:t>
            </a:r>
          </a:p>
          <a:p>
            <a:pPr lvl="1"/>
            <a:r>
              <a:rPr lang="hr-HR" b="1" noProof="0" dirty="0"/>
              <a:t>Backend</a:t>
            </a:r>
            <a:r>
              <a:rPr lang="hr-HR" noProof="0" dirty="0"/>
              <a:t>:</a:t>
            </a:r>
          </a:p>
          <a:p>
            <a:pPr lvl="2"/>
            <a:r>
              <a:rPr lang="hr-HR" b="1" noProof="0" dirty="0"/>
              <a:t>Python</a:t>
            </a:r>
            <a:r>
              <a:rPr lang="hr-HR" noProof="0" dirty="0"/>
              <a:t> i </a:t>
            </a:r>
            <a:r>
              <a:rPr lang="hr-HR" b="1" noProof="0" dirty="0"/>
              <a:t>Django framework</a:t>
            </a:r>
          </a:p>
          <a:p>
            <a:pPr lvl="1"/>
            <a:r>
              <a:rPr lang="hr-HR" b="1" dirty="0"/>
              <a:t>Frontend</a:t>
            </a:r>
          </a:p>
          <a:p>
            <a:pPr lvl="2"/>
            <a:r>
              <a:rPr lang="hr-HR" b="1" dirty="0"/>
              <a:t>HTML, CSS, JavaScript, React.js i Vite</a:t>
            </a:r>
          </a:p>
          <a:p>
            <a:pPr lvl="1"/>
            <a:r>
              <a:rPr lang="hr-HR" b="1" dirty="0"/>
              <a:t>Dijagrami u dokumentaciji</a:t>
            </a:r>
          </a:p>
          <a:p>
            <a:pPr lvl="2"/>
            <a:r>
              <a:rPr lang="hr-HR" b="1" noProof="0" dirty="0"/>
              <a:t>AstahUML</a:t>
            </a:r>
          </a:p>
          <a:p>
            <a:pPr lvl="1"/>
            <a:r>
              <a:rPr lang="hr-HR" b="1" dirty="0"/>
              <a:t>Deployment</a:t>
            </a:r>
          </a:p>
          <a:p>
            <a:pPr lvl="2"/>
            <a:r>
              <a:rPr lang="hr-HR" b="1" noProof="0" dirty="0"/>
              <a:t>Docker, NGINX</a:t>
            </a:r>
          </a:p>
          <a:p>
            <a:pPr lvl="1"/>
            <a:endParaRPr lang="hr-HR" b="1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737" y="1127073"/>
            <a:ext cx="8849579" cy="5111153"/>
          </a:xfrm>
        </p:spPr>
        <p:txBody>
          <a:bodyPr>
            <a:normAutofit/>
          </a:bodyPr>
          <a:lstStyle/>
          <a:p>
            <a:r>
              <a:rPr lang="hr-HR" noProof="0" dirty="0"/>
              <a:t>Model razvoja aplikacije</a:t>
            </a:r>
          </a:p>
          <a:p>
            <a:pPr lvl="1"/>
            <a:r>
              <a:rPr lang="hr-HR" dirty="0"/>
              <a:t>Agilni</a:t>
            </a:r>
          </a:p>
          <a:p>
            <a:r>
              <a:rPr lang="hr-HR" noProof="0" dirty="0"/>
              <a:t>Tablica raščlambe zadataka članova</a:t>
            </a:r>
          </a:p>
          <a:p>
            <a:endParaRPr lang="hr-HR" i="1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20A0B46-F487-389E-9C25-B0AFE64F4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362861"/>
              </p:ext>
            </p:extLst>
          </p:nvPr>
        </p:nvGraphicFramePr>
        <p:xfrm>
          <a:off x="1524000" y="3818228"/>
          <a:ext cx="6096000" cy="2254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1156620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3373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291832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624274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880943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89039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solidFill>
                            <a:schemeClr val="tx1"/>
                          </a:solidFill>
                        </a:rPr>
                        <a:t>Mario Olčar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solidFill>
                            <a:schemeClr val="tx1"/>
                          </a:solidFill>
                        </a:rPr>
                        <a:t>Iva Džakula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solidFill>
                            <a:schemeClr val="tx1"/>
                          </a:solidFill>
                        </a:rPr>
                        <a:t>Gregor Mihaljević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solidFill>
                            <a:schemeClr val="tx1"/>
                          </a:solidFill>
                        </a:rPr>
                        <a:t>Tomislav Marenić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solidFill>
                            <a:schemeClr val="tx1"/>
                          </a:solidFill>
                        </a:rPr>
                        <a:t>Josip Curkov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126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74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467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24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266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904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43B4D-4553-5483-076C-36116EA9D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70750-9673-9009-1349-B4687EFCB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Vremenski</a:t>
            </a:r>
            <a:endParaRPr lang="hr-H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3D917-85A3-B973-ACD5-17B483BA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B91B6F-C8F7-D8E1-D1FE-7DCE005D69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94"/>
          <a:stretch/>
        </p:blipFill>
        <p:spPr bwMode="auto">
          <a:xfrm>
            <a:off x="371084" y="1175658"/>
            <a:ext cx="7451149" cy="282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E36608A-AE5C-CC48-F68F-FE05A96568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99"/>
          <a:stretch/>
        </p:blipFill>
        <p:spPr bwMode="auto">
          <a:xfrm>
            <a:off x="119684" y="4108277"/>
            <a:ext cx="8904632" cy="239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057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CBA8-11D5-D65F-3F83-F59F385A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Demonstracija aplikacije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ADC07-223F-0954-0AAD-901A9AD83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Pokazati ključne funkcionalnosti uživo.</a:t>
            </a:r>
          </a:p>
          <a:p>
            <a:r>
              <a:rPr lang="hr-HR" dirty="0"/>
              <a:t>Fokus na izazove i rješenja (1-2 primjera).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6D2D5-F8F8-3548-34C0-61BDD7AA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08602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Zaključak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Naučene lekcije</a:t>
            </a:r>
          </a:p>
          <a:p>
            <a:pPr lvl="1"/>
            <a:r>
              <a:rPr lang="hr-HR" noProof="0" dirty="0"/>
              <a:t>Što je bilo dobro, a što je moglo bolje</a:t>
            </a:r>
          </a:p>
          <a:p>
            <a:pPr lvl="1"/>
            <a:r>
              <a:rPr lang="hr-HR" noProof="0" dirty="0"/>
              <a:t>A što se nikako ne bi smjelo ponoviti </a:t>
            </a:r>
            <a:r>
              <a:rPr lang="hr-HR" noProof="0" dirty="0">
                <a:sym typeface="Wingdings" panose="05000000000000000000" pitchFamily="2" charset="2"/>
              </a:rPr>
              <a:t></a:t>
            </a:r>
          </a:p>
          <a:p>
            <a:pPr lvl="1"/>
            <a:endParaRPr lang="hr-HR" noProof="0" dirty="0">
              <a:sym typeface="Wingdings" panose="05000000000000000000" pitchFamily="2" charset="2"/>
            </a:endParaRP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i="1" noProof="0" dirty="0"/>
              <a:t>Nekoliko savjeta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noProof="0" dirty="0"/>
              <a:t>10-15 slajdova je sasvim dovoljno – istaknite samo najvažnije činjenice</a:t>
            </a:r>
          </a:p>
          <a:p>
            <a:r>
              <a:rPr lang="hr-HR" noProof="0" dirty="0"/>
              <a:t>Prezentaciju možete grafički urediti prema svojem nahođenju uz ograničenja:</a:t>
            </a:r>
          </a:p>
          <a:p>
            <a:pPr lvl="1"/>
            <a:r>
              <a:rPr lang="hr-HR" noProof="0" dirty="0"/>
              <a:t>Obavezan sadržaj naslovne stranice</a:t>
            </a:r>
          </a:p>
          <a:p>
            <a:pPr lvl="1"/>
            <a:r>
              <a:rPr lang="hr-HR" noProof="0" dirty="0"/>
              <a:t>Obavezni brojevi stranica</a:t>
            </a:r>
          </a:p>
          <a:p>
            <a:r>
              <a:rPr lang="hr-HR" b="1" noProof="0" dirty="0"/>
              <a:t>Priprema izlaganja na satu:</a:t>
            </a:r>
          </a:p>
          <a:p>
            <a:pPr lvl="1"/>
            <a:r>
              <a:rPr lang="hr-HR" noProof="0" dirty="0"/>
              <a:t>Pokrenite sve potrebne programe i alate na računalu prije početka Vašeg izlaganja te provjerite kompatibilnost opreme!</a:t>
            </a:r>
          </a:p>
          <a:p>
            <a:pPr lvl="2"/>
            <a:r>
              <a:rPr lang="hr-HR" dirty="0"/>
              <a:t>Standardni HDMI priključak. Eduraom.</a:t>
            </a:r>
            <a:endParaRPr lang="hr-HR" noProof="0" dirty="0"/>
          </a:p>
          <a:p>
            <a:pPr lvl="1"/>
            <a:r>
              <a:rPr lang="pl-PL" dirty="0"/>
              <a:t>Vježbati izlaganje u 15 minuta.</a:t>
            </a:r>
          </a:p>
          <a:p>
            <a:pPr lvl="1"/>
            <a:r>
              <a:rPr lang="hr-HR" b="1" noProof="0" dirty="0"/>
              <a:t>Poštujte zadani vremenski okvir!</a:t>
            </a: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4173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Opis zadatka</a:t>
            </a:r>
          </a:p>
          <a:p>
            <a:r>
              <a:rPr lang="hr-HR" noProof="0" dirty="0"/>
              <a:t>Pregled zahtjeva</a:t>
            </a:r>
          </a:p>
          <a:p>
            <a:r>
              <a:rPr lang="hr-HR" noProof="0" dirty="0"/>
              <a:t>Korišteni alati i tehnologije</a:t>
            </a:r>
          </a:p>
          <a:p>
            <a:r>
              <a:rPr lang="hr-HR" noProof="0" dirty="0"/>
              <a:t>Arhitektura</a:t>
            </a:r>
          </a:p>
          <a:p>
            <a:r>
              <a:rPr lang="hr-HR" noProof="0" dirty="0"/>
              <a:t>Organizacija rada </a:t>
            </a:r>
          </a:p>
          <a:p>
            <a:r>
              <a:rPr lang="hr-HR" noProof="0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Sadržaj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6CB0F54-7862-2508-EDB2-877BCE433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Članovi tima</a:t>
            </a:r>
          </a:p>
          <a:p>
            <a:r>
              <a:rPr lang="hr-HR" noProof="0" dirty="0"/>
              <a:t>Cilj projekta</a:t>
            </a:r>
          </a:p>
          <a:p>
            <a:r>
              <a:rPr lang="hr-HR" noProof="0" dirty="0"/>
              <a:t>Analiza i oblikovanje sustava	</a:t>
            </a:r>
          </a:p>
          <a:p>
            <a:pPr lvl="1"/>
            <a:r>
              <a:rPr lang="hr-HR" noProof="0" dirty="0"/>
              <a:t>Zahtjevi</a:t>
            </a:r>
          </a:p>
          <a:p>
            <a:pPr lvl="1"/>
            <a:r>
              <a:rPr lang="hr-HR" noProof="0" dirty="0"/>
              <a:t>Arhitektura</a:t>
            </a:r>
          </a:p>
          <a:p>
            <a:r>
              <a:rPr lang="hr-HR" noProof="0" dirty="0"/>
              <a:t>Organizacija rada </a:t>
            </a:r>
          </a:p>
          <a:p>
            <a:r>
              <a:rPr lang="hr-HR" noProof="0" dirty="0"/>
              <a:t>Iskustva</a:t>
            </a: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pPr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1256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CC5E-8F0C-4678-41F6-563B723D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Članovi grupe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85B14-6D23-2394-890E-2F2CE0684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Voditelj</a:t>
            </a:r>
          </a:p>
          <a:p>
            <a:pPr lvl="1"/>
            <a:r>
              <a:rPr lang="hr-HR" dirty="0"/>
              <a:t>Mario Olčar</a:t>
            </a:r>
          </a:p>
          <a:p>
            <a:r>
              <a:rPr lang="hr-HR" noProof="0" dirty="0"/>
              <a:t>Frontend</a:t>
            </a:r>
          </a:p>
          <a:p>
            <a:pPr lvl="1"/>
            <a:r>
              <a:rPr lang="hr-HR" dirty="0"/>
              <a:t>Iva Džakula</a:t>
            </a:r>
          </a:p>
          <a:p>
            <a:pPr lvl="1"/>
            <a:r>
              <a:rPr lang="hr-HR" noProof="0" dirty="0"/>
              <a:t>Josip Curkov</a:t>
            </a:r>
          </a:p>
          <a:p>
            <a:r>
              <a:rPr lang="hr-HR" dirty="0"/>
              <a:t>Backend</a:t>
            </a:r>
          </a:p>
          <a:p>
            <a:pPr lvl="1"/>
            <a:r>
              <a:rPr lang="hr-HR" noProof="0" dirty="0"/>
              <a:t>Gregor Mihaljević</a:t>
            </a:r>
          </a:p>
          <a:p>
            <a:pPr lvl="1"/>
            <a:r>
              <a:rPr lang="hr-HR" dirty="0"/>
              <a:t>Tomislav Marenić</a:t>
            </a:r>
            <a:endParaRPr lang="hr-HR" noProof="0" dirty="0"/>
          </a:p>
          <a:p>
            <a:pPr marL="0" indent="0">
              <a:buNone/>
            </a:pPr>
            <a:endParaRPr lang="hr-H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E38AF-35BC-BD40-AC94-1AB4341B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3515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0B7E-6D2D-545E-3942-807E5763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99" y="36000"/>
            <a:ext cx="7920000" cy="828262"/>
          </a:xfrm>
        </p:spPr>
        <p:txBody>
          <a:bodyPr/>
          <a:lstStyle/>
          <a:p>
            <a:r>
              <a:rPr lang="hr-HR" noProof="0" dirty="0"/>
              <a:t>O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C0A7-2EBE-B97D-F71C-97BD62047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400000"/>
          </a:xfrm>
        </p:spPr>
        <p:txBody>
          <a:bodyPr>
            <a:normAutofit/>
          </a:bodyPr>
          <a:lstStyle/>
          <a:p>
            <a:pPr lvl="0"/>
            <a:r>
              <a:rPr lang="hr-HR" altLang="sr-Latn-RS" b="1" dirty="0"/>
              <a:t>Što aplikacija rješava?</a:t>
            </a:r>
          </a:p>
          <a:p>
            <a:pPr lvl="1"/>
            <a:r>
              <a:rPr lang="hr-HR" altLang="sr-Latn-RS" dirty="0"/>
              <a:t>Rezervacija terena</a:t>
            </a:r>
          </a:p>
          <a:p>
            <a:pPr lvl="1"/>
            <a:r>
              <a:rPr lang="hr-HR" altLang="sr-Latn-RS" dirty="0"/>
              <a:t>prijava i orgranizacija turnira</a:t>
            </a:r>
          </a:p>
          <a:p>
            <a:pPr lvl="1"/>
            <a:r>
              <a:rPr lang="hr-HR" altLang="sr-Latn-RS" dirty="0"/>
              <a:t>upravljanje terena od strane njihovih vlasnika</a:t>
            </a:r>
          </a:p>
          <a:p>
            <a:pPr lvl="0"/>
            <a:r>
              <a:rPr lang="hr-HR" altLang="sr-Latn-RS" b="1" dirty="0"/>
              <a:t>Cilj</a:t>
            </a:r>
          </a:p>
          <a:p>
            <a:pPr lvl="1"/>
            <a:r>
              <a:rPr lang="hr-HR" altLang="sr-Latn-RS" dirty="0"/>
              <a:t>Razviti web-aplikaciju koja će olakšati rezervaciju terena, prijavu i organizaciju turnira za padel</a:t>
            </a:r>
          </a:p>
          <a:p>
            <a:pPr lvl="0"/>
            <a:r>
              <a:rPr lang="hr-HR" altLang="sr-Latn-RS" dirty="0">
                <a:highlight>
                  <a:srgbClr val="FFFF00"/>
                </a:highlight>
              </a:rPr>
              <a:t>Postoji li slično rješenje? Što je Vaša prednost?</a:t>
            </a:r>
          </a:p>
          <a:p>
            <a:pPr lvl="1"/>
            <a:r>
              <a:rPr lang="hr-HR" altLang="sr-Latn-RS" dirty="0"/>
              <a:t>Slična rješenja: Playtomic, SportyPlus, MATCHi</a:t>
            </a:r>
          </a:p>
          <a:p>
            <a:pPr lvl="1"/>
            <a:endParaRPr lang="hr-HR" altLang="sr-Latn-R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24A85-3B76-EBCB-772E-CD8CF316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260" y="6501038"/>
            <a:ext cx="475056" cy="288000"/>
          </a:xfrm>
        </p:spPr>
        <p:txBody>
          <a:bodyPr/>
          <a:lstStyle/>
          <a:p>
            <a:fld id="{FAA41844-C0CA-4144-9D6C-D993F0C0FAB4}" type="slidenum">
              <a:rPr lang="hr-HR" smtClean="0"/>
              <a:pPr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3940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>
                <a:highlight>
                  <a:srgbClr val="FFFF00"/>
                </a:highlight>
              </a:rPr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1" dirty="0">
                <a:highlight>
                  <a:srgbClr val="FFFF00"/>
                </a:highlight>
              </a:rPr>
              <a:t>Glavni funkcionalni zahtjevi</a:t>
            </a:r>
            <a:r>
              <a:rPr lang="hr-HR" noProof="0" dirty="0">
                <a:highlight>
                  <a:srgbClr val="FFFF00"/>
                </a:highlight>
              </a:rPr>
              <a:t> (max. 1 slajd)</a:t>
            </a:r>
          </a:p>
          <a:p>
            <a:r>
              <a:rPr lang="hr-HR" noProof="0" dirty="0">
                <a:highlight>
                  <a:srgbClr val="FFFF00"/>
                </a:highlight>
              </a:rPr>
              <a:t>Nefunkcionalni i zahtjevi domene primjene (max. 1 slajd)</a:t>
            </a:r>
          </a:p>
          <a:p>
            <a:r>
              <a:rPr lang="hr-HR" i="1" noProof="0" dirty="0">
                <a:highlight>
                  <a:srgbClr val="FFFF00"/>
                </a:highlight>
              </a:rPr>
              <a:t>U usmenom izlaganju ukratko raspravite samo o primjerima glavnih izazova i povežite ih sa sljedećim slajdom dijagrama slučajeva upotrebe UML-a!</a:t>
            </a: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2E06-1737-B7F9-B947-86B0B09E8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FUnkcionalni zahtjevi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86F4A-1F5B-8004-B622-DEB06EA7A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Registracija korisnika</a:t>
            </a:r>
          </a:p>
          <a:p>
            <a:r>
              <a:rPr lang="hr-HR" dirty="0"/>
              <a:t>Razlikovanje korisnika prema ulogama</a:t>
            </a:r>
          </a:p>
          <a:p>
            <a:r>
              <a:rPr lang="hr-HR" dirty="0"/>
              <a:t>Jednostavno upravljanje rezervacijama i terminima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BA31E-432D-0846-3CD3-1112D000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50955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C287E-66C2-308A-4FEA-FC0E7B752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Nefunkcionalni zahtjevi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73A4C-2E52-8D22-4EF0-7A05B9755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Sigurnost i privatnost</a:t>
            </a:r>
          </a:p>
          <a:p>
            <a:pPr lvl="1"/>
            <a:r>
              <a:rPr lang="hr-HR" dirty="0"/>
              <a:t>podaci o korisnicima zaštićeni AES-256 standardom</a:t>
            </a:r>
          </a:p>
          <a:p>
            <a:pPr lvl="1"/>
            <a:r>
              <a:rPr lang="hr-HR" dirty="0"/>
              <a:t>podaci se ne smiju dijeliti s trećim stranama bez njihovog izričitog pristanka</a:t>
            </a:r>
          </a:p>
          <a:p>
            <a:pPr lvl="1"/>
            <a:r>
              <a:rPr lang="hr-HR" dirty="0"/>
              <a:t>SSL/TLS sigurnosni protokoli za komunikaciju</a:t>
            </a:r>
          </a:p>
          <a:p>
            <a:r>
              <a:rPr lang="hr-HR" dirty="0"/>
              <a:t>Kompatibilnost</a:t>
            </a:r>
          </a:p>
          <a:p>
            <a:pPr lvl="1"/>
            <a:r>
              <a:rPr lang="hr-HR" dirty="0"/>
              <a:t>Dostupnost na svim vrstama uređaja</a:t>
            </a:r>
          </a:p>
          <a:p>
            <a:pPr lvl="1"/>
            <a:r>
              <a:rPr lang="hr-HR" dirty="0"/>
              <a:t>kalendar rezervacija mora biti kompatibilan s popularnim vanjskim servisima (Google kalendar, Calendar.online)</a:t>
            </a:r>
          </a:p>
          <a:p>
            <a:r>
              <a:rPr lang="hr-HR" dirty="0"/>
              <a:t>Jednostavnost korištenja</a:t>
            </a:r>
          </a:p>
          <a:p>
            <a:r>
              <a:rPr lang="hr-HR" dirty="0"/>
              <a:t>Skalabilnost</a:t>
            </a:r>
          </a:p>
          <a:p>
            <a:r>
              <a:rPr lang="hr-HR" dirty="0"/>
              <a:t>Integracija s vanjskim servisima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60882-22A1-4A03-F21C-F2EF7076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2904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194B-73FA-DAD6-728F-E14212BE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noProof="0" dirty="0"/>
              <a:t>UML dijagram obrazaca uporabe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0CEC8-0F4C-E99E-FC93-F08F526E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 dirty="0"/>
          </a:p>
        </p:txBody>
      </p:sp>
      <p:pic>
        <p:nvPicPr>
          <p:cNvPr id="1026" name="Picture 2" descr="1731457825410">
            <a:extLst>
              <a:ext uri="{FF2B5EF4-FFF2-40B4-BE49-F238E27FC236}">
                <a16:creationId xmlns:a16="http://schemas.microsoft.com/office/drawing/2014/main" id="{DD76E0FB-EF6F-0D8F-378E-4A0DB86F6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225"/>
            <a:ext cx="9144000" cy="535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244465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1347</TotalTime>
  <Words>472</Words>
  <Application>Microsoft Office PowerPoint</Application>
  <PresentationFormat>On-screen Show (4:3)</PresentationFormat>
  <Paragraphs>127</Paragraphs>
  <Slides>16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ＭＳ Ｐゴシック</vt:lpstr>
      <vt:lpstr>Arial</vt:lpstr>
      <vt:lpstr>Calibri</vt:lpstr>
      <vt:lpstr>Century Gothic</vt:lpstr>
      <vt:lpstr>Courier New</vt:lpstr>
      <vt:lpstr>Franklin Gothic Book</vt:lpstr>
      <vt:lpstr>Franklin Gothic Demi</vt:lpstr>
      <vt:lpstr>Franklin Gothic Medium</vt:lpstr>
      <vt:lpstr>Tahoma</vt:lpstr>
      <vt:lpstr>Times New Roman</vt:lpstr>
      <vt:lpstr>Wingdings</vt:lpstr>
      <vt:lpstr>Wingdings 2</vt:lpstr>
      <vt:lpstr>PROGI-template</vt:lpstr>
      <vt:lpstr>DividendVTI</vt:lpstr>
      <vt:lpstr>Playpadel</vt:lpstr>
      <vt:lpstr>Sadržaj</vt:lpstr>
      <vt:lpstr>Sadržaj</vt:lpstr>
      <vt:lpstr>Članovi grupe</vt:lpstr>
      <vt:lpstr>O projektu</vt:lpstr>
      <vt:lpstr>Pregled zahtjeva</vt:lpstr>
      <vt:lpstr>FUnkcionalni zahtjevi</vt:lpstr>
      <vt:lpstr>Nefunkcionalni zahtjevi</vt:lpstr>
      <vt:lpstr>UML dijagram obrazaca uporabe</vt:lpstr>
      <vt:lpstr>Arhitektura sustava</vt:lpstr>
      <vt:lpstr>Korišteni alati i tehnologije</vt:lpstr>
      <vt:lpstr>Organizacija rada</vt:lpstr>
      <vt:lpstr>Vremenski</vt:lpstr>
      <vt:lpstr>Demonstracija aplikacije</vt:lpstr>
      <vt:lpstr>Zaključak</vt:lpstr>
      <vt:lpstr>Nekoliko savjeta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Mario Olčar</cp:lastModifiedBy>
  <cp:revision>21</cp:revision>
  <dcterms:created xsi:type="dcterms:W3CDTF">2016-01-18T13:10:52Z</dcterms:created>
  <dcterms:modified xsi:type="dcterms:W3CDTF">2025-01-24T18:04:32Z</dcterms:modified>
</cp:coreProperties>
</file>