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5" r:id="rId6"/>
    <p:sldId id="266" r:id="rId7"/>
    <p:sldId id="261" r:id="rId8"/>
    <p:sldId id="262" r:id="rId9"/>
    <p:sldId id="269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0" autoAdjust="0"/>
    <p:restoredTop sz="76150" autoAdjust="0"/>
  </p:normalViewPr>
  <p:slideViewPr>
    <p:cSldViewPr snapToGrid="0">
      <p:cViewPr varScale="1">
        <p:scale>
          <a:sx n="78" d="100"/>
          <a:sy n="78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Projektni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Cilj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Razviti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programsku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podršku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web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SpotPicker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Omogućiti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naplatu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pregled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slobodnih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automobile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bicikle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Korisničke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Prednosti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praktičnost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štedi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vrijeme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tražeći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Smanjuje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stres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omogućujući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parkirnog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prostora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Osigurava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sigurnost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garanciju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parkirnog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posebno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tijekom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događanja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visokom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potražnjom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Poslovne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Prednosti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Vlasnicima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bolje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resursima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rezervacijama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pomažu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planiranju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optimizaciji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korištenja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prostora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Povećava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prihode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poboljšava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ukupno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iskustvo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korisnika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Optimizacija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Prostora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Praćenje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popunjenosti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bolje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planiranje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iskorištavanje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kapaciteta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Rezultira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povećanjem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prihoda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poboljšanjem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općeg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korisničkog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iskustva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hr-HR" dirty="0"/>
              <a:t>Primjeri sličnih aplikacija na tržištu: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ParkMobile: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plaćanje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praćenje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raspoloživosti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parkinga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SpotHero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usluge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opcijama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unaprijed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plaćanje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pregled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dostupnih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parkirališta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JustPark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Platforma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vozačima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privatnih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javnih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naplate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mobilne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ParkWhiz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Slično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SpotHero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usluge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parkirnih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mjesta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naplatu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mobilne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Flowbird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prethodno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Parkmobile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Group):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Nudi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tehnološka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rješenja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uključujući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mobilnu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rezervaciju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plaćanje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parkiranja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030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end a što za back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153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202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SpotPicker</a:t>
            </a:r>
            <a:br>
              <a:rPr lang="en-US" dirty="0"/>
            </a:br>
            <a:r>
              <a:rPr lang="hr-HR" sz="4400" dirty="0"/>
              <a:t>Leteći medvjedići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FB8E1B-6C3C-609C-43A7-30746F28903E}"/>
              </a:ext>
            </a:extLst>
          </p:cNvPr>
          <p:cNvSpPr txBox="1">
            <a:spLocks/>
          </p:cNvSpPr>
          <p:nvPr/>
        </p:nvSpPr>
        <p:spPr>
          <a:xfrm>
            <a:off x="3962908" y="2327040"/>
            <a:ext cx="4198112" cy="1358700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46800" rIns="252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hr-HR" sz="2400" dirty="0"/>
              <a:t>Programsko inženjerstvo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ak. god. 2023./2024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47" y="1940320"/>
            <a:ext cx="7509510" cy="3867355"/>
          </a:xfrm>
        </p:spPr>
        <p:txBody>
          <a:bodyPr/>
          <a:lstStyle/>
          <a:p>
            <a:r>
              <a:rPr lang="hr-HR" dirty="0"/>
              <a:t>nikad ne ostavi posao za zadnji tren</a:t>
            </a:r>
          </a:p>
          <a:p>
            <a:r>
              <a:rPr lang="hr-HR" dirty="0">
                <a:sym typeface="Wingdings" panose="05000000000000000000" pitchFamily="2" charset="2"/>
              </a:rPr>
              <a:t>važno je dobro organizirati i podijeliti posao u timu</a:t>
            </a:r>
          </a:p>
          <a:p>
            <a:r>
              <a:rPr lang="hr-HR" dirty="0">
                <a:sym typeface="Wingdings" panose="05000000000000000000" pitchFamily="2" charset="2"/>
              </a:rPr>
              <a:t>napravi raspored i točne ciljeve za određeni vremenski period</a:t>
            </a:r>
          </a:p>
          <a:p>
            <a:r>
              <a:rPr lang="hr-HR" dirty="0">
                <a:sym typeface="Wingdings" panose="05000000000000000000" pitchFamily="2" charset="2"/>
              </a:rPr>
              <a:t>dobar opis problema i specifilacija zahtjeva jako ubrzava posao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Hvala na pažnji!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429" y="1561546"/>
            <a:ext cx="5840731" cy="4931327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hr-HR" sz="2400" dirty="0">
                <a:sym typeface="Wingdings" panose="05000000000000000000" pitchFamily="2" charset="2"/>
              </a:rPr>
              <a:t>Izradili:</a:t>
            </a:r>
          </a:p>
          <a:p>
            <a:pPr marL="914400" lvl="2" indent="0" algn="ctr">
              <a:buNone/>
            </a:pPr>
            <a:r>
              <a:rPr lang="hr-HR" sz="2000" b="1" dirty="0">
                <a:sym typeface="Wingdings" panose="05000000000000000000" pitchFamily="2" charset="2"/>
              </a:rPr>
              <a:t>Paula Močinić</a:t>
            </a:r>
            <a:r>
              <a:rPr lang="hr-HR" sz="2000" dirty="0">
                <a:sym typeface="Wingdings" panose="05000000000000000000" pitchFamily="2" charset="2"/>
              </a:rPr>
              <a:t> paula.mocinic@fer.hr</a:t>
            </a:r>
          </a:p>
          <a:p>
            <a:pPr marL="914400" lvl="2" indent="0" algn="ctr">
              <a:buNone/>
            </a:pPr>
            <a:r>
              <a:rPr lang="hr-HR" sz="2000" b="1" dirty="0">
                <a:sym typeface="Wingdings" panose="05000000000000000000" pitchFamily="2" charset="2"/>
              </a:rPr>
              <a:t>Lucija Perković </a:t>
            </a:r>
            <a:r>
              <a:rPr lang="hr-HR" sz="2000" dirty="0">
                <a:sym typeface="Wingdings" panose="05000000000000000000" pitchFamily="2" charset="2"/>
              </a:rPr>
              <a:t>Lucija.Perkovic@fer.hr</a:t>
            </a:r>
          </a:p>
          <a:p>
            <a:pPr marL="914400" lvl="2" indent="0" algn="ctr">
              <a:buNone/>
            </a:pPr>
            <a:r>
              <a:rPr lang="hr-HR" sz="2000" b="1" dirty="0">
                <a:sym typeface="Wingdings" panose="05000000000000000000" pitchFamily="2" charset="2"/>
              </a:rPr>
              <a:t>Mario Olčar</a:t>
            </a:r>
            <a:r>
              <a:rPr lang="hr-HR" sz="2000" dirty="0">
                <a:sym typeface="Wingdings" panose="05000000000000000000" pitchFamily="2" charset="2"/>
              </a:rPr>
              <a:t> mario.olcar@fer.hr</a:t>
            </a:r>
          </a:p>
          <a:p>
            <a:pPr marL="914400" lvl="2" indent="0" algn="ctr">
              <a:buNone/>
            </a:pPr>
            <a:r>
              <a:rPr lang="hr-HR" sz="2000" b="1" dirty="0">
                <a:sym typeface="Wingdings" panose="05000000000000000000" pitchFamily="2" charset="2"/>
              </a:rPr>
              <a:t>Tomislav Marenić</a:t>
            </a:r>
            <a:r>
              <a:rPr lang="hr-HR" sz="2000" dirty="0">
                <a:sym typeface="Wingdings" panose="05000000000000000000" pitchFamily="2" charset="2"/>
              </a:rPr>
              <a:t> tomislav.marenic@fer.hr</a:t>
            </a:r>
          </a:p>
          <a:p>
            <a:pPr marL="914400" lvl="2" indent="0" algn="ctr">
              <a:buNone/>
            </a:pPr>
            <a:r>
              <a:rPr lang="hr-HR" sz="2000" b="1" dirty="0">
                <a:sym typeface="Wingdings" panose="05000000000000000000" pitchFamily="2" charset="2"/>
              </a:rPr>
              <a:t>Ivan Bušljeta </a:t>
            </a:r>
            <a:r>
              <a:rPr lang="hr-HR" sz="2000" dirty="0">
                <a:sym typeface="Wingdings" panose="05000000000000000000" pitchFamily="2" charset="2"/>
              </a:rPr>
              <a:t>ivan.busljeta@fer.hr</a:t>
            </a:r>
          </a:p>
          <a:p>
            <a:pPr marL="914400" lvl="2" indent="0" algn="ctr">
              <a:buNone/>
            </a:pPr>
            <a:r>
              <a:rPr lang="hr-HR" sz="2000" b="1" dirty="0">
                <a:sym typeface="Wingdings" panose="05000000000000000000" pitchFamily="2" charset="2"/>
              </a:rPr>
              <a:t>Lovro De-Villa</a:t>
            </a:r>
            <a:r>
              <a:rPr lang="hr-HR" sz="2000" dirty="0">
                <a:sym typeface="Wingdings" panose="05000000000000000000" pitchFamily="2" charset="2"/>
              </a:rPr>
              <a:t> lovro.de-villa@fer.hr</a:t>
            </a:r>
          </a:p>
          <a:p>
            <a:pPr marL="914400" lvl="2" indent="0" algn="ctr">
              <a:buNone/>
            </a:pPr>
            <a:r>
              <a:rPr lang="hr-HR" sz="2000" b="1" dirty="0">
                <a:sym typeface="Wingdings" panose="05000000000000000000" pitchFamily="2" charset="2"/>
              </a:rPr>
              <a:t>Matija Huđin</a:t>
            </a:r>
            <a:r>
              <a:rPr lang="hr-HR" sz="2000" dirty="0">
                <a:sym typeface="Wingdings" panose="05000000000000000000" pitchFamily="2" charset="2"/>
              </a:rPr>
              <a:t> matija.hudin@fer.hr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172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0D084-8F33-811F-3336-4938D646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osnovna ideja: aplikacija </a:t>
            </a:r>
            <a:r>
              <a:rPr lang="hr-HR" b="1" dirty="0"/>
              <a:t>za rezervaciju</a:t>
            </a:r>
            <a:r>
              <a:rPr lang="hr-HR" dirty="0"/>
              <a:t>, </a:t>
            </a:r>
            <a:r>
              <a:rPr lang="hr-HR" b="1" dirty="0"/>
              <a:t>naplatu</a:t>
            </a:r>
            <a:r>
              <a:rPr lang="hr-HR" dirty="0"/>
              <a:t> parkinga i </a:t>
            </a:r>
            <a:r>
              <a:rPr lang="hr-HR" b="1" dirty="0"/>
              <a:t>pregled</a:t>
            </a:r>
            <a:r>
              <a:rPr lang="hr-HR" dirty="0"/>
              <a:t> slobodnih mjesta za vozila i bicikle</a:t>
            </a:r>
          </a:p>
          <a:p>
            <a:r>
              <a:rPr lang="hr-HR" dirty="0"/>
              <a:t>cilj: </a:t>
            </a:r>
            <a:r>
              <a:rPr lang="hr-HR" b="1" dirty="0"/>
              <a:t>olakšanje života vozačima</a:t>
            </a:r>
          </a:p>
          <a:p>
            <a:r>
              <a:rPr lang="hr-HR" dirty="0"/>
              <a:t>svrha razvoja: </a:t>
            </a:r>
            <a:r>
              <a:rPr lang="hr-HR" b="1" dirty="0"/>
              <a:t>povećati učinkovitost upravljanja parkiralištima</a:t>
            </a:r>
          </a:p>
          <a:p>
            <a:r>
              <a:rPr lang="hr-HR" dirty="0"/>
              <a:t>slične aplikacije na tržištu:</a:t>
            </a:r>
            <a:br>
              <a:rPr lang="hr-HR" dirty="0"/>
            </a:br>
            <a:r>
              <a:rPr lang="hr-HR" dirty="0"/>
              <a:t>	SpotHero, ParkMobile, JustPark, ParkWhiz, 	Flowbird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300" dirty="0"/>
              <a:t>Funkcionalni zahtjevi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C9EE5-548D-5EE2-FBBE-F22A6509750F}"/>
              </a:ext>
            </a:extLst>
          </p:cNvPr>
          <p:cNvSpPr/>
          <p:nvPr/>
        </p:nvSpPr>
        <p:spPr>
          <a:xfrm>
            <a:off x="166043" y="2823519"/>
            <a:ext cx="2619632" cy="185351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ysClr val="windowText" lastClr="000000"/>
                </a:solidFill>
              </a:rPr>
              <a:t>dionici</a:t>
            </a:r>
            <a:endParaRPr lang="hr-HR" dirty="0">
              <a:solidFill>
                <a:sysClr val="windowText" lastClr="000000"/>
              </a:solidFill>
            </a:endParaRPr>
          </a:p>
          <a:p>
            <a:pPr algn="ctr"/>
            <a:r>
              <a:rPr lang="hr-HR" dirty="0">
                <a:solidFill>
                  <a:sysClr val="windowText" lastClr="000000"/>
                </a:solidFill>
              </a:rPr>
              <a:t>Voditelj parkirališta</a:t>
            </a:r>
          </a:p>
          <a:p>
            <a:pPr algn="ctr"/>
            <a:r>
              <a:rPr lang="hr-HR" dirty="0">
                <a:solidFill>
                  <a:sysClr val="windowText" lastClr="000000"/>
                </a:solidFill>
              </a:rPr>
              <a:t>Klijenti</a:t>
            </a:r>
          </a:p>
          <a:p>
            <a:pPr algn="ctr"/>
            <a:r>
              <a:rPr lang="hr-HR" dirty="0">
                <a:solidFill>
                  <a:sysClr val="windowText" lastClr="000000"/>
                </a:solidFill>
              </a:rPr>
              <a:t>Administrator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0F392-FC74-AD82-1B38-4081481A6EFA}"/>
              </a:ext>
            </a:extLst>
          </p:cNvPr>
          <p:cNvSpPr/>
          <p:nvPr/>
        </p:nvSpPr>
        <p:spPr>
          <a:xfrm>
            <a:off x="3018523" y="1353064"/>
            <a:ext cx="2755557" cy="185351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sz="2400" b="1" dirty="0">
                <a:solidFill>
                  <a:sysClr val="windowText" lastClr="000000"/>
                </a:solidFill>
              </a:rPr>
              <a:t>voditelj parkirališta</a:t>
            </a:r>
            <a:endParaRPr lang="hr-HR" b="1" dirty="0">
              <a:solidFill>
                <a:sysClr val="windowText" lastClr="000000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b="1" dirty="0">
                <a:solidFill>
                  <a:sysClr val="windowText" lastClr="000000"/>
                </a:solidFill>
              </a:rPr>
              <a:t>unijeti informacije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dirty="0">
                <a:solidFill>
                  <a:sysClr val="windowText" lastClr="000000"/>
                </a:solidFill>
              </a:rPr>
              <a:t> </a:t>
            </a:r>
            <a:r>
              <a:rPr lang="hr-HR" b="1" dirty="0">
                <a:solidFill>
                  <a:sysClr val="windowText" lastClr="000000"/>
                </a:solidFill>
              </a:rPr>
              <a:t>ucrtati parkirno mjesto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b="1" dirty="0">
                <a:solidFill>
                  <a:sysClr val="windowText" lastClr="000000"/>
                </a:solidFill>
              </a:rPr>
              <a:t>vidjeti informacije o zauzetosti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89E88-E589-1152-5FD6-FE528E612314}"/>
              </a:ext>
            </a:extLst>
          </p:cNvPr>
          <p:cNvSpPr/>
          <p:nvPr/>
        </p:nvSpPr>
        <p:spPr>
          <a:xfrm>
            <a:off x="6006928" y="1353064"/>
            <a:ext cx="2755557" cy="185351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sz="2400" b="1" dirty="0">
                <a:solidFill>
                  <a:sysClr val="windowText" lastClr="000000"/>
                </a:solidFill>
              </a:rPr>
              <a:t>klijenti</a:t>
            </a:r>
            <a:endParaRPr lang="hr-HR" b="1" dirty="0">
              <a:solidFill>
                <a:sysClr val="windowText" lastClr="000000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b="1" dirty="0">
                <a:solidFill>
                  <a:sysClr val="windowText" lastClr="000000"/>
                </a:solidFill>
              </a:rPr>
              <a:t>informacije o zauzetosti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dirty="0">
                <a:solidFill>
                  <a:sysClr val="windowText" lastClr="000000"/>
                </a:solidFill>
              </a:rPr>
              <a:t> </a:t>
            </a:r>
            <a:r>
              <a:rPr lang="hr-HR" b="1" dirty="0">
                <a:solidFill>
                  <a:sysClr val="windowText" lastClr="000000"/>
                </a:solidFill>
              </a:rPr>
              <a:t>nadopuniti svoj novčanik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b="1" dirty="0">
                <a:solidFill>
                  <a:sysClr val="windowText" lastClr="000000"/>
                </a:solidFill>
              </a:rPr>
              <a:t>odabrati odredište, tip vozila i trajanje parkinga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C8AA1-276D-34CE-21EE-36C3E196A413}"/>
              </a:ext>
            </a:extLst>
          </p:cNvPr>
          <p:cNvSpPr/>
          <p:nvPr/>
        </p:nvSpPr>
        <p:spPr>
          <a:xfrm>
            <a:off x="4536474" y="3429000"/>
            <a:ext cx="2755557" cy="28729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sz="2400" b="1" dirty="0">
                <a:solidFill>
                  <a:sysClr val="windowText" lastClr="000000"/>
                </a:solidFill>
              </a:rPr>
              <a:t>administrator</a:t>
            </a:r>
            <a:endParaRPr lang="hr-HR" b="1" dirty="0">
              <a:solidFill>
                <a:sysClr val="windowText" lastClr="000000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b="1" dirty="0">
                <a:solidFill>
                  <a:sysClr val="windowText" lastClr="000000"/>
                </a:solidFill>
              </a:rPr>
              <a:t>vidjeti popis korisnika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dirty="0">
                <a:solidFill>
                  <a:sysClr val="windowText" lastClr="000000"/>
                </a:solidFill>
              </a:rPr>
              <a:t> </a:t>
            </a:r>
            <a:r>
              <a:rPr lang="hr-HR" b="1" dirty="0">
                <a:solidFill>
                  <a:sysClr val="windowText" lastClr="000000"/>
                </a:solidFill>
              </a:rPr>
              <a:t>mjenjanje razine pristupa korisnika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b="1" dirty="0">
                <a:solidFill>
                  <a:sysClr val="windowText" lastClr="000000"/>
                </a:solidFill>
              </a:rPr>
              <a:t>dodavanje, brisanje parkirališta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hr-HR" b="1" dirty="0">
                <a:solidFill>
                  <a:sysClr val="windowText" lastClr="000000"/>
                </a:solidFill>
              </a:rPr>
              <a:t>potvrda voditelja parkirališta</a:t>
            </a:r>
          </a:p>
        </p:txBody>
      </p:sp>
    </p:spTree>
    <p:extLst>
      <p:ext uri="{BB962C8B-B14F-4D97-AF65-F5344CB8AC3E}">
        <p14:creationId xmlns:p14="http://schemas.microsoft.com/office/powerpoint/2010/main" val="31271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454C-0640-73C2-FACF-0E7E1626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Nefunkcionalni i zahtjevi domene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EAC8-E014-D8B6-AA97-B88D4DE7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795"/>
            <a:ext cx="7886700" cy="4325086"/>
          </a:xfrm>
        </p:spPr>
        <p:txBody>
          <a:bodyPr/>
          <a:lstStyle/>
          <a:p>
            <a:r>
              <a:rPr lang="hr-HR" dirty="0"/>
              <a:t>omogučiti rad više korisnika istovremeno</a:t>
            </a:r>
          </a:p>
          <a:p>
            <a:r>
              <a:rPr lang="hr-HR" dirty="0"/>
              <a:t>pristup bazi podataka ne smije trajati duže od nekoliko sekundi</a:t>
            </a:r>
          </a:p>
          <a:p>
            <a:r>
              <a:rPr lang="hr-HR" dirty="0"/>
              <a:t>sustav treba biti implementiran kao aplikacija koristeći objektno-orijentirane jezike</a:t>
            </a:r>
          </a:p>
          <a:p>
            <a:r>
              <a:rPr lang="hr-HR" dirty="0"/>
              <a:t>veza s bazom mora biti kvalitetno zaštićena, brza i otporna na vanjske greške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8EB0B-D3B4-37B4-B58A-CBA51BC0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415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7528"/>
            <a:ext cx="7886700" cy="3262943"/>
          </a:xfrm>
        </p:spPr>
        <p:txBody>
          <a:bodyPr/>
          <a:lstStyle/>
          <a:p>
            <a:r>
              <a:rPr lang="hr-HR" dirty="0"/>
              <a:t>za komunikaciju: </a:t>
            </a:r>
            <a:r>
              <a:rPr lang="hr-HR" b="1" dirty="0"/>
              <a:t>WhatsApp</a:t>
            </a:r>
            <a:r>
              <a:rPr lang="hr-HR" dirty="0"/>
              <a:t> i </a:t>
            </a:r>
            <a:r>
              <a:rPr lang="hr-HR" b="1" dirty="0"/>
              <a:t>Microsoft Teams</a:t>
            </a:r>
          </a:p>
          <a:p>
            <a:r>
              <a:rPr lang="hr-HR" dirty="0"/>
              <a:t>za razvoj: </a:t>
            </a:r>
            <a:r>
              <a:rPr lang="hr-HR" b="1" dirty="0"/>
              <a:t>Microsoft Visual Studio 2022 </a:t>
            </a:r>
            <a:r>
              <a:rPr lang="hr-HR" dirty="0"/>
              <a:t>za razvoj backend-a i </a:t>
            </a:r>
            <a:r>
              <a:rPr lang="hr-HR" b="1" dirty="0"/>
              <a:t>Microsoft Visual Studio Code </a:t>
            </a:r>
            <a:r>
              <a:rPr lang="hr-HR" dirty="0"/>
              <a:t>za frontend, </a:t>
            </a:r>
            <a:r>
              <a:rPr lang="hr-HR" b="1" dirty="0"/>
              <a:t>Astah UML</a:t>
            </a:r>
            <a:r>
              <a:rPr lang="hr-HR" dirty="0"/>
              <a:t> za dijagrame</a:t>
            </a:r>
          </a:p>
          <a:p>
            <a:r>
              <a:rPr lang="hr-HR" dirty="0"/>
              <a:t>korištene tehnologije: </a:t>
            </a:r>
            <a:r>
              <a:rPr lang="hr-HR" b="1" dirty="0"/>
              <a:t>C#</a:t>
            </a:r>
            <a:r>
              <a:rPr lang="hr-HR" dirty="0"/>
              <a:t> i </a:t>
            </a:r>
            <a:r>
              <a:rPr lang="hr-HR" b="1" dirty="0"/>
              <a:t>.NET</a:t>
            </a:r>
            <a:r>
              <a:rPr lang="hr-HR" dirty="0"/>
              <a:t> framework za backend i </a:t>
            </a:r>
            <a:r>
              <a:rPr lang="hr-HR" b="1" dirty="0"/>
              <a:t>HTML</a:t>
            </a:r>
            <a:r>
              <a:rPr lang="hr-HR" dirty="0"/>
              <a:t>, </a:t>
            </a:r>
            <a:r>
              <a:rPr lang="hr-HR" b="1" dirty="0"/>
              <a:t>CSS</a:t>
            </a:r>
            <a:r>
              <a:rPr lang="hr-HR" dirty="0"/>
              <a:t>, </a:t>
            </a:r>
            <a:r>
              <a:rPr lang="hr-HR" b="1" dirty="0"/>
              <a:t>JavaScript</a:t>
            </a:r>
            <a:r>
              <a:rPr lang="hr-HR" dirty="0"/>
              <a:t> i </a:t>
            </a:r>
            <a:r>
              <a:rPr lang="hr-HR" b="1" dirty="0"/>
              <a:t>React.js</a:t>
            </a:r>
            <a:r>
              <a:rPr lang="hr-H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876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026" name="Picture 2" descr="Desktop Computer Icon Vector Isolated Stock Illustration - Download Image  Now - Clip Art, Computer, Computer Keyboard - iStock">
            <a:extLst>
              <a:ext uri="{FF2B5EF4-FFF2-40B4-BE49-F238E27FC236}">
                <a16:creationId xmlns:a16="http://schemas.microsoft.com/office/drawing/2014/main" id="{C0C2B7BA-776A-E81A-479F-DC69D2E1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3286"/>
            <a:ext cx="2008094" cy="20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2344472-C822-2082-BAE0-1719BD581FE6}"/>
              </a:ext>
            </a:extLst>
          </p:cNvPr>
          <p:cNvGrpSpPr/>
          <p:nvPr/>
        </p:nvGrpSpPr>
        <p:grpSpPr>
          <a:xfrm>
            <a:off x="99035" y="2324742"/>
            <a:ext cx="8930665" cy="3424530"/>
            <a:chOff x="99035" y="2324742"/>
            <a:chExt cx="8930665" cy="3424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4EC859-E18D-5B5F-F569-FAC9B0E68B2B}"/>
                </a:ext>
              </a:extLst>
            </p:cNvPr>
            <p:cNvSpPr/>
            <p:nvPr/>
          </p:nvSpPr>
          <p:spPr>
            <a:xfrm>
              <a:off x="4404597" y="2324742"/>
              <a:ext cx="926757" cy="244663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Web Server Icons - Free SVG &amp; PNG Web Server Images - Noun Project">
              <a:extLst>
                <a:ext uri="{FF2B5EF4-FFF2-40B4-BE49-F238E27FC236}">
                  <a16:creationId xmlns:a16="http://schemas.microsoft.com/office/drawing/2014/main" id="{D43FDB5E-3066-2465-EDBC-F2550C0EE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720" y="274250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bases Services Online | Fiverr">
              <a:extLst>
                <a:ext uri="{FF2B5EF4-FFF2-40B4-BE49-F238E27FC236}">
                  <a16:creationId xmlns:a16="http://schemas.microsoft.com/office/drawing/2014/main" id="{3FEA26AD-D867-7323-24F7-EDF5CAD92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720" y="4078734"/>
              <a:ext cx="1296269" cy="129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8677B4-7BF6-5401-416F-55F2B6104C2F}"/>
                </a:ext>
              </a:extLst>
            </p:cNvPr>
            <p:cNvCxnSpPr/>
            <p:nvPr/>
          </p:nvCxnSpPr>
          <p:spPr>
            <a:xfrm>
              <a:off x="1588770" y="3429000"/>
              <a:ext cx="28158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94C7A6-1266-6771-BE2E-14FDFB2DDB5C}"/>
                </a:ext>
              </a:extLst>
            </p:cNvPr>
            <p:cNvCxnSpPr/>
            <p:nvPr/>
          </p:nvCxnSpPr>
          <p:spPr>
            <a:xfrm>
              <a:off x="1588770" y="3874770"/>
              <a:ext cx="28158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B9320-E25F-DCCA-6C51-0ED5F6F45A69}"/>
                </a:ext>
              </a:extLst>
            </p:cNvPr>
            <p:cNvCxnSpPr>
              <a:cxnSpLocks/>
            </p:cNvCxnSpPr>
            <p:nvPr/>
          </p:nvCxnSpPr>
          <p:spPr>
            <a:xfrm>
              <a:off x="6495366" y="4880528"/>
              <a:ext cx="102345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12B6F9-AF7E-5915-C7A3-C78EBB4AB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8226" y="4377690"/>
              <a:ext cx="0" cy="50283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57DFD7-FD6F-F47A-F975-FD94FE9ED76C}"/>
                </a:ext>
              </a:extLst>
            </p:cNvPr>
            <p:cNvSpPr txBox="1"/>
            <p:nvPr/>
          </p:nvSpPr>
          <p:spPr>
            <a:xfrm>
              <a:off x="4307905" y="339800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API</a:t>
              </a:r>
              <a:endParaRPr 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CA8EE-684A-99B7-D4E1-276DB9D4AB03}"/>
                </a:ext>
              </a:extLst>
            </p:cNvPr>
            <p:cNvSpPr txBox="1"/>
            <p:nvPr/>
          </p:nvSpPr>
          <p:spPr>
            <a:xfrm>
              <a:off x="5708720" y="2594600"/>
              <a:ext cx="1904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Web server</a:t>
              </a:r>
              <a:endParaRPr 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0E4A76-D1F0-EDAC-4160-75AE2D9AE6A7}"/>
                </a:ext>
              </a:extLst>
            </p:cNvPr>
            <p:cNvSpPr txBox="1"/>
            <p:nvPr/>
          </p:nvSpPr>
          <p:spPr>
            <a:xfrm>
              <a:off x="7163145" y="5379940"/>
              <a:ext cx="186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Baza podataka</a:t>
              </a:r>
              <a:endParaRPr lang="en-US" b="1" dirty="0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3D4F1099-D2AB-D156-4B96-DFDD864FAAA0}"/>
                </a:ext>
              </a:extLst>
            </p:cNvPr>
            <p:cNvSpPr/>
            <p:nvPr/>
          </p:nvSpPr>
          <p:spPr>
            <a:xfrm>
              <a:off x="2008094" y="3114570"/>
              <a:ext cx="1809175" cy="1160867"/>
            </a:xfrm>
            <a:prstGeom prst="clou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F4B29-67C6-1DB6-0D68-18D954939C23}"/>
                </a:ext>
              </a:extLst>
            </p:cNvPr>
            <p:cNvSpPr txBox="1"/>
            <p:nvPr/>
          </p:nvSpPr>
          <p:spPr>
            <a:xfrm>
              <a:off x="2008094" y="3451473"/>
              <a:ext cx="186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Internet</a:t>
              </a:r>
              <a:endParaRPr 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A17299-0043-1942-B4CF-7A16F208A4C4}"/>
                </a:ext>
              </a:extLst>
            </p:cNvPr>
            <p:cNvSpPr txBox="1"/>
            <p:nvPr/>
          </p:nvSpPr>
          <p:spPr>
            <a:xfrm>
              <a:off x="99035" y="2594600"/>
              <a:ext cx="1866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aplikacija u web pregledniku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535BA4-4823-3EEA-F9E2-499678F25430}"/>
                </a:ext>
              </a:extLst>
            </p:cNvPr>
            <p:cNvCxnSpPr>
              <a:cxnSpLocks/>
            </p:cNvCxnSpPr>
            <p:nvPr/>
          </p:nvCxnSpPr>
          <p:spPr>
            <a:xfrm>
              <a:off x="5331354" y="3624627"/>
              <a:ext cx="6922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44B285-C979-E747-538B-A67AA86C81AA}"/>
                </a:ext>
              </a:extLst>
            </p:cNvPr>
            <p:cNvSpPr txBox="1"/>
            <p:nvPr/>
          </p:nvSpPr>
          <p:spPr>
            <a:xfrm>
              <a:off x="978125" y="3120509"/>
              <a:ext cx="1866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b="1" dirty="0"/>
                <a:t>request</a:t>
              </a:r>
              <a:endParaRPr lang="en-US" sz="12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BA0B13-A1B6-AA04-D16B-4807970A993A}"/>
                </a:ext>
              </a:extLst>
            </p:cNvPr>
            <p:cNvSpPr txBox="1"/>
            <p:nvPr/>
          </p:nvSpPr>
          <p:spPr>
            <a:xfrm>
              <a:off x="3103587" y="3886921"/>
              <a:ext cx="1866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b="1" dirty="0"/>
                <a:t>response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Vremenska linija razvoja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80709-9240-AC6A-38ED-E578B8E5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8" y="1630563"/>
            <a:ext cx="7801471" cy="44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61C-CB43-19EA-AB6D-91C6A6A5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834" y="1780898"/>
            <a:ext cx="4926331" cy="32962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r-HR" sz="2400" b="1" dirty="0">
                <a:sym typeface="Wingdings" panose="05000000000000000000" pitchFamily="2" charset="2"/>
              </a:rPr>
              <a:t>voditelj</a:t>
            </a:r>
            <a:r>
              <a:rPr lang="hr-HR" sz="2400" dirty="0">
                <a:sym typeface="Wingdings" panose="05000000000000000000" pitchFamily="2" charset="2"/>
              </a:rPr>
              <a:t>: Mario Olčar</a:t>
            </a:r>
          </a:p>
          <a:p>
            <a:pPr marL="457200" lvl="1" indent="0">
              <a:buNone/>
            </a:pPr>
            <a:r>
              <a:rPr lang="hr-HR" sz="2400" b="1" dirty="0">
                <a:sym typeface="Wingdings" panose="05000000000000000000" pitchFamily="2" charset="2"/>
              </a:rPr>
              <a:t>dokumentacija</a:t>
            </a:r>
            <a:r>
              <a:rPr lang="hr-HR" sz="2400" dirty="0">
                <a:sym typeface="Wingdings" panose="05000000000000000000" pitchFamily="2" charset="2"/>
              </a:rPr>
              <a:t>: Paula Močinić</a:t>
            </a:r>
          </a:p>
          <a:p>
            <a:pPr marL="457200" lvl="1" indent="0">
              <a:buNone/>
            </a:pPr>
            <a:r>
              <a:rPr lang="hr-HR" sz="2400" b="1" dirty="0">
                <a:sym typeface="Wingdings" panose="05000000000000000000" pitchFamily="2" charset="2"/>
              </a:rPr>
              <a:t>frontend</a:t>
            </a:r>
            <a:r>
              <a:rPr lang="hr-HR" sz="2400" dirty="0">
                <a:sym typeface="Wingdings" panose="05000000000000000000" pitchFamily="2" charset="2"/>
              </a:rPr>
              <a:t>:  Lucija Perković</a:t>
            </a:r>
          </a:p>
          <a:p>
            <a:pPr marL="457200" lvl="1" indent="0">
              <a:buNone/>
            </a:pPr>
            <a:r>
              <a:rPr lang="hr-HR" sz="2400" dirty="0">
                <a:sym typeface="Wingdings" panose="05000000000000000000" pitchFamily="2" charset="2"/>
              </a:rPr>
              <a:t>		Paula Močinić</a:t>
            </a:r>
          </a:p>
          <a:p>
            <a:pPr marL="457200" lvl="1" indent="0">
              <a:buNone/>
            </a:pPr>
            <a:r>
              <a:rPr lang="hr-HR" sz="2400" dirty="0">
                <a:sym typeface="Wingdings" panose="05000000000000000000" pitchFamily="2" charset="2"/>
              </a:rPr>
              <a:t>		Tomislav Marenić</a:t>
            </a:r>
          </a:p>
          <a:p>
            <a:pPr marL="457200" lvl="1" indent="0">
              <a:buNone/>
            </a:pPr>
            <a:r>
              <a:rPr lang="hr-HR" sz="2400" b="1" dirty="0">
                <a:sym typeface="Wingdings" panose="05000000000000000000" pitchFamily="2" charset="2"/>
              </a:rPr>
              <a:t>backend</a:t>
            </a:r>
            <a:r>
              <a:rPr lang="hr-HR" sz="2400" dirty="0">
                <a:sym typeface="Wingdings" panose="05000000000000000000" pitchFamily="2" charset="2"/>
              </a:rPr>
              <a:t>:  Matija Huđin</a:t>
            </a:r>
          </a:p>
          <a:p>
            <a:pPr marL="457200" lvl="1" indent="0">
              <a:buNone/>
            </a:pPr>
            <a:r>
              <a:rPr lang="hr-HR" sz="2400" dirty="0">
                <a:sym typeface="Wingdings" panose="05000000000000000000" pitchFamily="2" charset="2"/>
              </a:rPr>
              <a:t>		Ivan Bušljeta</a:t>
            </a:r>
          </a:p>
          <a:p>
            <a:pPr marL="457200" lvl="1" indent="0">
              <a:buNone/>
            </a:pPr>
            <a:r>
              <a:rPr lang="hr-HR" sz="2400" dirty="0">
                <a:sym typeface="Wingdings" panose="05000000000000000000" pitchFamily="2" charset="2"/>
              </a:rPr>
              <a:t>		Lovro De-Villa</a:t>
            </a:r>
          </a:p>
          <a:p>
            <a:pPr marL="457200" lvl="1" indent="0" algn="ctr">
              <a:buNone/>
            </a:pPr>
            <a:endParaRPr lang="hr-H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423751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1271</TotalTime>
  <Words>649</Words>
  <Application>Microsoft Office PowerPoint</Application>
  <PresentationFormat>On-screen Show (4:3)</PresentationFormat>
  <Paragraphs>114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Söhne</vt:lpstr>
      <vt:lpstr>Wingdings</vt:lpstr>
      <vt:lpstr>PROGI-template</vt:lpstr>
      <vt:lpstr>SpotPicker Leteći medvjedići</vt:lpstr>
      <vt:lpstr>Sadržaj</vt:lpstr>
      <vt:lpstr>Opis zadatka</vt:lpstr>
      <vt:lpstr>Funkcionalni zahtjevi</vt:lpstr>
      <vt:lpstr>Nefunkcionalni i zahtjevi domene</vt:lpstr>
      <vt:lpstr>Korišteni alati i tehnologije</vt:lpstr>
      <vt:lpstr>Arhitektura sustava</vt:lpstr>
      <vt:lpstr>Vremenska linija razvoja</vt:lpstr>
      <vt:lpstr>Organizacija tima</vt:lpstr>
      <vt:lpstr>Naučene lekcije</vt:lpstr>
      <vt:lpstr>Hvala na pažnji!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Mario Olčar</cp:lastModifiedBy>
  <cp:revision>26</cp:revision>
  <dcterms:created xsi:type="dcterms:W3CDTF">2016-01-18T13:10:52Z</dcterms:created>
  <dcterms:modified xsi:type="dcterms:W3CDTF">2024-01-22T21:43:42Z</dcterms:modified>
</cp:coreProperties>
</file>