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9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948455-4E19-E7B6-9243-172E476D0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F17255-8FF2-F1B7-846A-2188D3FAC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94B02D-D7CE-8D86-7E17-F84D0190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3799-887A-4BD9-8600-188140560B43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53E453-C14D-0C05-79FC-904CE1E6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CF6924-0630-BEE4-6C34-05DCE402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9-B46A-4C1B-ACE3-9C5D91A36B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23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56B170-83FA-B252-BEF1-22C64C83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7CE9CB-68CC-6FFE-E6D7-A9A51E1AB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0BABB5-2F64-8F9D-185B-379BF77D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3799-887A-4BD9-8600-188140560B43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08961A-34C6-ECFD-D354-6491EDBD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7ED034-B33E-025E-AEFA-992EABA6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9-B46A-4C1B-ACE3-9C5D91A36B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54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463A218-4DDA-2621-4CE1-E4EDB2980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9EC970-C994-8773-3B14-D41901C70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91C90-C2F0-C2DF-C37C-73330028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3799-887A-4BD9-8600-188140560B43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F7716B-9534-85D6-FEA8-834B76C3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9F2F56-96F6-ED20-9768-AD12D608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9-B46A-4C1B-ACE3-9C5D91A36B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43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89C4DA-C5D3-5A98-23D7-40D07C52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B6D20B-EB12-0951-A501-649629652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3D6562-DDE9-3076-535A-B1925999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3799-887A-4BD9-8600-188140560B43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485A20-B819-0253-3B54-B7535A60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31FA84-AAF8-4C7A-FD58-30846240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9-B46A-4C1B-ACE3-9C5D91A36B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81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4DB96D-1561-1CF5-09ED-4B75FCDC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21116F-CC38-DC3C-1F16-C073629D3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F5CA6B-428E-A5A7-B366-41D4411D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3799-887A-4BD9-8600-188140560B43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73507A-2FED-3C13-B4E1-372221EC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82E94D-B4E8-F746-EF74-F0912497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9-B46A-4C1B-ACE3-9C5D91A36B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39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CB0CD0-163F-8C42-E402-485E3BC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629539-C929-9FAB-0FAD-172B31A15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2232D9-02B3-6D4A-3388-01D4C8A03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10BBB5-0C8D-345A-F7FE-A14579AD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3799-887A-4BD9-8600-188140560B43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F74C6E-849E-BD71-B0FE-41837F23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C9B8D2-29CE-33C4-EBD6-93EB992F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9-B46A-4C1B-ACE3-9C5D91A36B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522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B96E34-A62B-7243-44E3-CE82C4E7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A0E95F-D77C-0937-6CB6-4740E1BFE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95A20E-CB6C-82B7-60D3-8FCFE7460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978817-4200-11D1-B7EF-3CCB3E292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58E026-487B-6B53-8C41-497C46B25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F2C170-3CC5-1B6F-B526-6D9EE77F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3799-887A-4BD9-8600-188140560B43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31E421-65CC-D7DB-BACB-F389783F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5A81101-F9F9-4672-154A-85198B8A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9-B46A-4C1B-ACE3-9C5D91A36B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922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428BB-F954-5D2D-4BA2-AD859622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774690-935A-1AC4-C1EA-4189F430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3799-887A-4BD9-8600-188140560B43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B88FE2-FA6C-D9A1-FCED-69411FC5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54A54D-F1D7-D061-BAFD-8F944001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9-B46A-4C1B-ACE3-9C5D91A36B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97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14535B-F3D6-BEC5-D597-F43E91CB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3799-887A-4BD9-8600-188140560B43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9B96A2-28BB-603A-52C4-A29A72F4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174FB2-BC60-FAA3-C81A-6A322777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9-B46A-4C1B-ACE3-9C5D91A36B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68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D04F1-F43E-BB89-5DF6-0C89DED36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E8A516-2325-5B51-0192-0FF2AFDF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C86E527-77D5-9715-1960-7C5D25878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03460A-067C-44C6-2DD9-AD327FA2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3799-887A-4BD9-8600-188140560B43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F8A589-38FB-D8E4-3A21-D39744C4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458AD0B-FEED-9494-2CCB-EA57CF74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9-B46A-4C1B-ACE3-9C5D91A36B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3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329A05-8D50-7D36-796A-352576BD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A9A8307-81EB-9AD3-BECE-F50994FB9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0A6FFF-48D0-A543-F86A-7B6AFC9F2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9FF36F-703C-0A7F-EAC2-23FB7B8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3799-887A-4BD9-8600-188140560B43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E0A5D2-5F4A-604C-8F5D-9B968E04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89BAB0-956F-C28D-26F3-BFBBD625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6DF9-B46A-4C1B-ACE3-9C5D91A36B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33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B2BFF9-9946-F1D8-AF95-7B61521F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E08629-2204-91BB-D41E-6F490C412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CE3FFA-6EA8-4703-BE56-85378986B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A3799-887A-4BD9-8600-188140560B43}" type="datetimeFigureOut">
              <a:rPr lang="it-IT" smtClean="0"/>
              <a:t>23/05/2025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DE2519-A841-8ADC-E723-7691C44C1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EA6B3A-5514-1873-B78A-1BA5F9B58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0B6DF9-B46A-4C1B-ACE3-9C5D91A36B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25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673D538-5E1F-9A03-92A4-8F0C4B6F7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br>
              <a:rPr lang="it-IT" sz="2400" b="1">
                <a:latin typeface="Aptos" panose="020B0004020202020204" pitchFamily="34" charset="0"/>
              </a:rPr>
            </a:br>
            <a:br>
              <a:rPr lang="it-IT" sz="2400" b="1">
                <a:latin typeface="Aptos" panose="020B0004020202020204" pitchFamily="34" charset="0"/>
              </a:rPr>
            </a:br>
            <a:br>
              <a:rPr lang="it-IT" sz="2400" b="1">
                <a:latin typeface="Aptos" panose="020B0004020202020204" pitchFamily="34" charset="0"/>
              </a:rPr>
            </a:br>
            <a:br>
              <a:rPr lang="it-IT" sz="2400" b="1">
                <a:latin typeface="Aptos" panose="020B0004020202020204" pitchFamily="34" charset="0"/>
              </a:rPr>
            </a:br>
            <a:br>
              <a:rPr lang="it-IT" sz="2400" b="1">
                <a:latin typeface="Aptos" panose="020B0004020202020204" pitchFamily="34" charset="0"/>
              </a:rPr>
            </a:br>
            <a:br>
              <a:rPr lang="it-IT" sz="2400" b="1">
                <a:latin typeface="Aptos" panose="020B0004020202020204" pitchFamily="34" charset="0"/>
              </a:rPr>
            </a:br>
            <a:br>
              <a:rPr lang="it-IT" sz="2400" b="1">
                <a:latin typeface="Aptos" panose="020B0004020202020204" pitchFamily="34" charset="0"/>
              </a:rPr>
            </a:br>
            <a:br>
              <a:rPr lang="it-IT" sz="2400" b="1">
                <a:latin typeface="Aptos" panose="020B0004020202020204" pitchFamily="34" charset="0"/>
              </a:rPr>
            </a:br>
            <a:br>
              <a:rPr lang="it-IT" sz="2400" b="1">
                <a:latin typeface="Aptos" panose="020B0004020202020204" pitchFamily="34" charset="0"/>
              </a:rPr>
            </a:br>
            <a:r>
              <a:rPr lang="it-IT" sz="2400" b="1">
                <a:latin typeface="Aptos" panose="020B0004020202020204" pitchFamily="34" charset="0"/>
              </a:rPr>
              <a:t>Evoluzione delle Dinamiche nei Giochi su Reti</a:t>
            </a:r>
            <a:br>
              <a:rPr lang="it-IT" sz="2400">
                <a:latin typeface="Aptos" panose="020B0004020202020204" pitchFamily="34" charset="0"/>
              </a:rPr>
            </a:br>
            <a:endParaRPr lang="it-IT" sz="2400">
              <a:latin typeface="Aptos" panose="020B0004020202020204" pitchFamily="34" charset="0"/>
            </a:endParaRP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E687C17C-E5C4-C1A0-51DA-BA83CA694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endParaRPr lang="it-IT" sz="1300"/>
          </a:p>
          <a:p>
            <a:pPr algn="l"/>
            <a:r>
              <a:rPr lang="it-IT" sz="1300"/>
              <a:t>Alternative nel calcolo del payoff e delle regole decisionali</a:t>
            </a:r>
          </a:p>
        </p:txBody>
      </p:sp>
      <p:pic>
        <p:nvPicPr>
          <p:cNvPr id="6" name="Picture 5" descr="Gruppo di persone che tengono lacci">
            <a:extLst>
              <a:ext uri="{FF2B5EF4-FFF2-40B4-BE49-F238E27FC236}">
                <a16:creationId xmlns:a16="http://schemas.microsoft.com/office/drawing/2014/main" id="{D729DBF1-FF19-1FD9-2B97-6E05783A08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43" r="19242" b="-1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122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AAB5A3-C42A-E49E-50E3-238176CFC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801676-5A56-B894-EFDF-4554A717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Gioco: Dilemma del Prigioniero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68923B-28F3-71D0-D3BB-697E0323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Rete: Barabási-Albert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Decisione basata su imitate-if-better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Aggiornamento sequenziale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4627910-1E9E-ECCE-A573-3D1F2C7A6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654296" y="857365"/>
            <a:ext cx="6903720" cy="51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6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C5563-8232-D936-48CD-A8EE559C4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A4BD6EE-7B51-447C-AAB3-028B7A3E5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1971E8-A201-DDF6-8951-156E95FE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33387"/>
            <a:ext cx="5032744" cy="33656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1"/>
              <a:t>Cambiamento nel Codice</a:t>
            </a:r>
            <a:br>
              <a:rPr lang="en-US" sz="6100"/>
            </a:br>
            <a:endParaRPr lang="en-US" sz="610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AA66B4-2A0E-4701-CEE9-C4138DE6C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4264579"/>
            <a:ext cx="5032744" cy="18452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Matrice dei payoff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2881D36-C4F9-F05D-73EC-37DB22B61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6609" y="2570129"/>
            <a:ext cx="5017889" cy="3060650"/>
          </a:xfrm>
          <a:prstGeom prst="rect">
            <a:avLst/>
          </a:prstGeom>
        </p:spPr>
      </p:pic>
      <p:sp>
        <p:nvSpPr>
          <p:cNvPr id="37" name="sketch line">
            <a:extLst>
              <a:ext uri="{FF2B5EF4-FFF2-40B4-BE49-F238E27FC236}">
                <a16:creationId xmlns:a16="http://schemas.microsoft.com/office/drawing/2014/main" id="{6B5FF7CD-712E-4187-BFF5-B192FFB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005089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87F8BFF-9B0B-FAC7-CC03-B57E28BD4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645391" y="141847"/>
            <a:ext cx="3768115" cy="21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6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9E8036-58B9-25B8-1134-61E9CEEF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Risultati Attesi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0BED65-35D6-F6C0-E082-388150556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0106" y="586822"/>
            <a:ext cx="610674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Cooperazione decrescente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Replicator/best-neighbor più cooperativo, imitation/imitate-if-better meno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400"/>
              <a:t>Le disuguaglianze strategiche vengono amplificate</a:t>
            </a:r>
          </a:p>
        </p:txBody>
      </p:sp>
      <p:pic>
        <p:nvPicPr>
          <p:cNvPr id="6" name="Segnaposto contenuto 5" descr="Immagine che contiene testo, diagramma, linea, Diagramma">
            <a:extLst>
              <a:ext uri="{FF2B5EF4-FFF2-40B4-BE49-F238E27FC236}">
                <a16:creationId xmlns:a16="http://schemas.microsoft.com/office/drawing/2014/main" id="{BA24F8BC-F7A9-BBD6-71F4-18C8C2CBC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61" y="2729397"/>
            <a:ext cx="4409953" cy="3483864"/>
          </a:xfrm>
          <a:prstGeom prst="rect">
            <a:avLst/>
          </a:prstGeom>
        </p:spPr>
      </p:pic>
      <p:pic>
        <p:nvPicPr>
          <p:cNvPr id="8" name="Immagine 7" descr="Immagine che contiene testo, linea, diagramma, Diagramma">
            <a:extLst>
              <a:ext uri="{FF2B5EF4-FFF2-40B4-BE49-F238E27FC236}">
                <a16:creationId xmlns:a16="http://schemas.microsoft.com/office/drawing/2014/main" id="{0A5F2305-6BC8-FBF0-17E1-9D0DC3338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45" y="2729397"/>
            <a:ext cx="4409953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9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C12EE-AEC5-B685-801F-EAE87D7A7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7EEDB91-74FB-87DC-2874-6D2225C0C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2A7EB2-9978-5D6A-9409-430F87EA9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/>
              <a:t>Perché usare valori di payoff come 1.1875 o -0.1875 invece di 1.2 o -0.2?</a:t>
            </a:r>
            <a:endParaRPr lang="it-IT" sz="16600" dirty="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24FF8BAC-CFEB-9A7D-FCFF-FF5F6196E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6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6773C8-BAC2-3674-D04D-E719A4DEA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962431-94A4-75CC-3AB9-59161127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D633938-0301-A6A4-C0E6-EE097E45B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3DAEAB-3DB4-A280-7472-9C95A2F9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3000" b="1">
                <a:solidFill>
                  <a:srgbClr val="FFFFFF"/>
                </a:solidFill>
              </a:rPr>
              <a:t>Precisione e stabilità computazionale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5999D09-81E7-D42B-6511-9E8023F91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D578D8-BD7E-BAEF-A1DD-FAD45305E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4462" y="630936"/>
            <a:ext cx="707440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it-IT" sz="1500">
                <a:solidFill>
                  <a:srgbClr val="FFFFFF"/>
                </a:solidFill>
              </a:rPr>
              <a:t>I valori 1.1875 = 19/16 e 1.375 = 11/8 sono frazioni binarie esatte</a:t>
            </a:r>
            <a:endParaRPr lang="en-US" sz="15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Al contrario 1,2 e 1,4 generano approssimazioni periodiche</a:t>
            </a: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C8F21CF-4F33-181A-6E15-888F59172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5853" y="3790307"/>
            <a:ext cx="2894851" cy="83944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BA1A01B-9DB7-ADDD-357A-CD0404E1C7BC}"/>
              </a:ext>
            </a:extLst>
          </p:cNvPr>
          <p:cNvSpPr txBox="1"/>
          <p:nvPr/>
        </p:nvSpPr>
        <p:spPr>
          <a:xfrm>
            <a:off x="3846136" y="3580597"/>
            <a:ext cx="8116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Outputs</a:t>
            </a:r>
          </a:p>
          <a:p>
            <a:endParaRPr lang="it-IT" dirty="0"/>
          </a:p>
          <a:p>
            <a:r>
              <a:rPr lang="it-IT" dirty="0"/>
              <a:t>1.199999999999999955591079014993738383054733276367187500000000</a:t>
            </a:r>
          </a:p>
          <a:p>
            <a:endParaRPr lang="it-IT" dirty="0"/>
          </a:p>
          <a:p>
            <a:r>
              <a:rPr lang="it-IT" dirty="0"/>
              <a:t>1.187500000000000000000000000000000000000000000000000000000000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231189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8C87DD-F29C-1BD8-9A26-BB41275B0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it-IT" sz="6600"/>
              <a:t>Aggiornamento Sequenziale delle Strategie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F40837-6A92-D0A2-DEAC-FD8C0C838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it-IT"/>
              <a:t>Santos &amp; Pacheco (2006)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C82F50-F000-26FD-E591-1ABDEAC4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br>
              <a:rPr lang="it-IT" sz="1500" b="1">
                <a:solidFill>
                  <a:srgbClr val="FFFFFF"/>
                </a:solidFill>
              </a:rPr>
            </a:br>
            <a:r>
              <a:rPr lang="it-IT" sz="1500" b="1">
                <a:solidFill>
                  <a:srgbClr val="FFFFFF"/>
                </a:solidFill>
              </a:rPr>
              <a:t>Contesto del Modello</a:t>
            </a:r>
            <a:br>
              <a:rPr lang="it-IT" sz="1500">
                <a:solidFill>
                  <a:srgbClr val="FFFFFF"/>
                </a:solidFill>
              </a:rPr>
            </a:br>
            <a:endParaRPr lang="it-IT" sz="150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106E38-7E99-DC47-847C-0330330F1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4536" y="640080"/>
            <a:ext cx="5053066" cy="25466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000"/>
          </a:p>
          <a:p>
            <a:pPr marL="0" indent="0">
              <a:buNone/>
            </a:pPr>
            <a:r>
              <a:rPr lang="it-IT" sz="2000"/>
              <a:t>Agenti posizionati su una rete (Barabási-Albert)</a:t>
            </a:r>
          </a:p>
          <a:p>
            <a:pPr marL="0" indent="0">
              <a:buNone/>
            </a:pPr>
            <a:endParaRPr lang="it-IT" sz="2000"/>
          </a:p>
          <a:p>
            <a:pPr marL="0" indent="0">
              <a:buNone/>
            </a:pPr>
            <a:endParaRPr lang="it-IT" sz="2000"/>
          </a:p>
          <a:p>
            <a:pPr marL="0" indent="0">
              <a:buNone/>
            </a:pPr>
            <a:r>
              <a:rPr lang="it-IT" sz="2000"/>
              <a:t>Due strategie: Cooperazione (1) e Defezione (0)</a:t>
            </a:r>
          </a:p>
          <a:p>
            <a:pPr marL="0" indent="0">
              <a:buNone/>
            </a:pPr>
            <a:endParaRPr lang="it-IT" sz="200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EAEF75-1C9D-1B9F-9E82-19794BDF9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0204" y="3671315"/>
            <a:ext cx="5057398" cy="25466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000"/>
          </a:p>
          <a:p>
            <a:pPr marL="0" indent="0">
              <a:buNone/>
            </a:pPr>
            <a:endParaRPr lang="it-IT" sz="2000"/>
          </a:p>
          <a:p>
            <a:pPr marL="0" indent="0">
              <a:buNone/>
            </a:pPr>
            <a:r>
              <a:rPr lang="it-IT" sz="2000"/>
              <a:t>Gioco del Dilemma del Prigioniero con matrice dei payoff personalizzata</a:t>
            </a:r>
          </a:p>
          <a:p>
            <a:pPr marL="0" indent="0">
              <a:buNone/>
            </a:pP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224682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B98DF0-475A-A4DE-B3CC-EE9A6221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Revisione delle Strategie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0CC104-5B83-8C00-3107-E3C90EB7D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4462" y="630936"/>
            <a:ext cx="707440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FF"/>
                </a:solidFill>
              </a:rPr>
              <a:t>Revisione stocastica: ogni agente decide se aggiornare la propria strategia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FF"/>
                </a:solidFill>
              </a:rPr>
              <a:t>Decisione basata sul confronto dei payoff con i vicini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FF"/>
                </a:solidFill>
              </a:rPr>
              <a:t>Diversi algoritmi di aggiornamento: imitazione, Fermi, Santos-Pacheco, ecc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6" name="Segnaposto contenuto 5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EB200C9C-AE7D-0B33-842B-AE9AF7273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019" y="2971800"/>
            <a:ext cx="4677339" cy="366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2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61732D-1E18-178B-C7D7-D85E5A0E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Modello Originale </a:t>
            </a:r>
            <a:br>
              <a:rPr lang="en-US" sz="2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3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Aggiornamento Sincrono</a:t>
            </a:r>
            <a:b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9A8C3B-8BDF-86F4-26C0-C82625AA7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4462" y="630936"/>
            <a:ext cx="707440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FF"/>
                </a:solidFill>
              </a:rPr>
              <a:t>Tutti gli agenti calcolano il payoff nello stesso step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FF"/>
                </a:solidFill>
              </a:rPr>
              <a:t>Tutti decidono la strategia da adottare nel prossimo step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FF"/>
                </a:solidFill>
              </a:rPr>
              <a:t>Poi, tutti aggiornano simultaneamente la propria strategia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6" name="Segnaposto contenuto 5" descr="Immagine che contiene testo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B01FD2E3-562A-C571-A01E-5AAA6824A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889" y="3372456"/>
            <a:ext cx="7637089" cy="27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DE4431-0652-2B05-61D5-DB2BFB28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Aggiornamento Sequenziale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58BA1E-9E20-EBA3-179A-02D6089CA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4462" y="630936"/>
            <a:ext cx="707440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FF"/>
                </a:solidFill>
              </a:rPr>
              <a:t>Obiettivo: cambiare l'ordine di aggiornamento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FF"/>
                </a:solidFill>
              </a:rPr>
              <a:t>Gli agenti aggiornano la propria strategia uno alla volta, in ordine casuale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FFFFFF"/>
                </a:solidFill>
              </a:rPr>
              <a:t>Ogni agente si basa sullo stato più aggiornato dei vicini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200">
              <a:solidFill>
                <a:srgbClr val="FFFFFF"/>
              </a:solidFill>
            </a:endParaRPr>
          </a:p>
        </p:txBody>
      </p:sp>
      <p:pic>
        <p:nvPicPr>
          <p:cNvPr id="6" name="Segnaposto contenuto 5" descr="Immagine che contiene schermata, testo, linea, Rettangolo&#10;&#10;Il contenuto generato dall'IA potrebbe non essere corretto.">
            <a:extLst>
              <a:ext uri="{FF2B5EF4-FFF2-40B4-BE49-F238E27FC236}">
                <a16:creationId xmlns:a16="http://schemas.microsoft.com/office/drawing/2014/main" id="{EACC2B31-DBB3-A3E6-4E93-8A4EA674E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01" y="2971800"/>
            <a:ext cx="6623206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9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DC5F6B-F225-CF83-9A44-94C00402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Cambiamento nel Codice</a:t>
            </a:r>
            <a:b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9312BE-EB19-073E-1A38-D82D07CA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4462" y="630936"/>
            <a:ext cx="707440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Prima i nodi/agenti decidevano simultaneamente la loro strategia e poi la aggiornavano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>
              <a:solidFill>
                <a:srgbClr val="FFFFFF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FFFFFF"/>
                </a:solidFill>
              </a:rPr>
              <a:t>Adesso l’aggiornamento è incorporato nel ciclo, in questo modo viene garantita la sequenzialità per ogni nodo in maniera randomica</a:t>
            </a:r>
          </a:p>
        </p:txBody>
      </p:sp>
      <p:pic>
        <p:nvPicPr>
          <p:cNvPr id="8" name="Segnaposto contenuto 7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A16D6E72-07E6-F1CC-EE4E-A5DA896C5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67" y="3576700"/>
            <a:ext cx="7149938" cy="20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5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2CD61C-547D-420C-9CEC-44B737D3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/>
              <a:t>Implicazioni della Modifica</a:t>
            </a:r>
            <a:br>
              <a:rPr lang="en-US" sz="4100"/>
            </a:br>
            <a:endParaRPr lang="en-US" sz="410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7485EC-49BF-0DDE-6855-AFEB88D7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Dinamica più realistica: non tutti si aggiornano nello stesso momento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Possibilità di traiettorie evolutive diverse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Gli agenti aggiornati prima influenzano quelli successivi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6" name="Segnaposto contenuto 5" descr="Immagine che contiene Universo, fuochi d'artificio&#10;&#10;Il contenuto generato dall'IA potrebbe non essere corretto.">
            <a:extLst>
              <a:ext uri="{FF2B5EF4-FFF2-40B4-BE49-F238E27FC236}">
                <a16:creationId xmlns:a16="http://schemas.microsoft.com/office/drawing/2014/main" id="{F53FA994-0D40-F0C6-9468-AE155B100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" r="7321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007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48933-4D25-1389-66FC-36A6AE864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E5DC628-AB48-98E0-70F0-0F308C809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BDB318-7D00-C443-EF85-ED72D72AC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it-IT" sz="6600" dirty="0"/>
              <a:t>Dilemma del prigioniero e snowdrift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DA919ED-D52B-2E09-D43E-ECD2CDF19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it-IT" b="0" i="0" dirty="0">
                <a:effectLst/>
                <a:latin typeface="Lato" panose="020F0502020204030204" pitchFamily="34" charset="0"/>
              </a:rPr>
              <a:t>Tomassini et al. (2007)</a:t>
            </a:r>
            <a:endParaRPr lang="it-IT" dirty="0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196FFB7-C95A-A32D-0C7D-66689C242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78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335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Lato</vt:lpstr>
      <vt:lpstr>Tema di Office</vt:lpstr>
      <vt:lpstr>         Evoluzione delle Dinamiche nei Giochi su Reti </vt:lpstr>
      <vt:lpstr>Aggiornamento Sequenziale delle Strategie</vt:lpstr>
      <vt:lpstr> Contesto del Modello </vt:lpstr>
      <vt:lpstr>Revisione delle Strategie </vt:lpstr>
      <vt:lpstr>Modello Originale  Aggiornamento Sincrono </vt:lpstr>
      <vt:lpstr>Aggiornamento Sequenziale </vt:lpstr>
      <vt:lpstr>Cambiamento nel Codice </vt:lpstr>
      <vt:lpstr>Implicazioni della Modifica </vt:lpstr>
      <vt:lpstr>Dilemma del prigioniero e snowdrift</vt:lpstr>
      <vt:lpstr>Gioco: Dilemma del Prigioniero </vt:lpstr>
      <vt:lpstr>Cambiamento nel Codice </vt:lpstr>
      <vt:lpstr>Risultati Attesi</vt:lpstr>
      <vt:lpstr>Perché usare valori di payoff come 1.1875 o -0.1875 invece di 1.2 o -0.2?</vt:lpstr>
      <vt:lpstr>Precisione e stabilità computazionale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 licastro</dc:creator>
  <cp:lastModifiedBy>federico licastro</cp:lastModifiedBy>
  <cp:revision>3</cp:revision>
  <dcterms:created xsi:type="dcterms:W3CDTF">2025-05-23T11:58:18Z</dcterms:created>
  <dcterms:modified xsi:type="dcterms:W3CDTF">2025-05-23T14:06:06Z</dcterms:modified>
</cp:coreProperties>
</file>