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8" r:id="rId3"/>
    <p:sldId id="262" r:id="rId4"/>
    <p:sldId id="292" r:id="rId5"/>
    <p:sldId id="293" r:id="rId6"/>
    <p:sldId id="294" r:id="rId7"/>
    <p:sldId id="295" r:id="rId8"/>
    <p:sldId id="296" r:id="rId9"/>
    <p:sldId id="297" r:id="rId10"/>
    <p:sldId id="289" r:id="rId11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3"/>
    </p:embeddedFont>
    <p:embeddedFont>
      <p:font typeface="Koulen" panose="020B0604020202020204" charset="0"/>
      <p:regular r:id="rId14"/>
    </p:embeddedFont>
    <p:embeddedFont>
      <p:font typeface="Lexend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8D567-8753-43D1-91DE-7BA14EC5A357}" v="2" dt="2023-03-31T09:56:27.222"/>
  </p1510:revLst>
</p1510:revInfo>
</file>

<file path=ppt/tableStyles.xml><?xml version="1.0" encoding="utf-8"?>
<a:tblStyleLst xmlns:a="http://schemas.openxmlformats.org/drawingml/2006/main" def="{CF78153C-B2E0-47D8-876D-FCC90C86ED0B}">
  <a:tblStyle styleId="{CF78153C-B2E0-47D8-876D-FCC90C86E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imbra Patinador" userId="2fa46ea7b11bc78d" providerId="LiveId" clId="{DF48D567-8753-43D1-91DE-7BA14EC5A357}"/>
    <pc:docChg chg="undo custSel addSld delSld modSld">
      <pc:chgData name="Coimbra Patinador" userId="2fa46ea7b11bc78d" providerId="LiveId" clId="{DF48D567-8753-43D1-91DE-7BA14EC5A357}" dt="2023-03-31T11:18:40.674" v="606" actId="20577"/>
      <pc:docMkLst>
        <pc:docMk/>
      </pc:docMkLst>
      <pc:sldChg chg="modSp mod">
        <pc:chgData name="Coimbra Patinador" userId="2fa46ea7b11bc78d" providerId="LiveId" clId="{DF48D567-8753-43D1-91DE-7BA14EC5A357}" dt="2023-03-31T09:29:40.129" v="19" actId="20577"/>
        <pc:sldMkLst>
          <pc:docMk/>
          <pc:sldMk cId="0" sldId="262"/>
        </pc:sldMkLst>
        <pc:spChg chg="mod">
          <ac:chgData name="Coimbra Patinador" userId="2fa46ea7b11bc78d" providerId="LiveId" clId="{DF48D567-8753-43D1-91DE-7BA14EC5A357}" dt="2023-03-31T09:29:40.129" v="19" actId="20577"/>
          <ac:spMkLst>
            <pc:docMk/>
            <pc:sldMk cId="0" sldId="262"/>
            <ac:spMk id="634" creationId="{00000000-0000-0000-0000-000000000000}"/>
          </ac:spMkLst>
        </pc:spChg>
      </pc:sldChg>
      <pc:sldChg chg="del">
        <pc:chgData name="Coimbra Patinador" userId="2fa46ea7b11bc78d" providerId="LiveId" clId="{DF48D567-8753-43D1-91DE-7BA14EC5A357}" dt="2023-03-31T10:29:12.570" v="597" actId="47"/>
        <pc:sldMkLst>
          <pc:docMk/>
          <pc:sldMk cId="0" sldId="291"/>
        </pc:sldMkLst>
      </pc:sldChg>
      <pc:sldChg chg="modSp mod">
        <pc:chgData name="Coimbra Patinador" userId="2fa46ea7b11bc78d" providerId="LiveId" clId="{DF48D567-8753-43D1-91DE-7BA14EC5A357}" dt="2023-03-31T09:29:52.493" v="30" actId="20577"/>
        <pc:sldMkLst>
          <pc:docMk/>
          <pc:sldMk cId="3319954854" sldId="292"/>
        </pc:sldMkLst>
        <pc:spChg chg="mod">
          <ac:chgData name="Coimbra Patinador" userId="2fa46ea7b11bc78d" providerId="LiveId" clId="{DF48D567-8753-43D1-91DE-7BA14EC5A357}" dt="2023-03-31T09:29:52.493" v="30" actId="20577"/>
          <ac:spMkLst>
            <pc:docMk/>
            <pc:sldMk cId="3319954854" sldId="292"/>
            <ac:spMk id="10" creationId="{35689573-B393-0EF7-48B3-C55A7FD78156}"/>
          </ac:spMkLst>
        </pc:spChg>
      </pc:sldChg>
      <pc:sldChg chg="modSp mod">
        <pc:chgData name="Coimbra Patinador" userId="2fa46ea7b11bc78d" providerId="LiveId" clId="{DF48D567-8753-43D1-91DE-7BA14EC5A357}" dt="2023-03-31T09:56:58.410" v="202" actId="1076"/>
        <pc:sldMkLst>
          <pc:docMk/>
          <pc:sldMk cId="661814845" sldId="296"/>
        </pc:sldMkLst>
        <pc:spChg chg="mod">
          <ac:chgData name="Coimbra Patinador" userId="2fa46ea7b11bc78d" providerId="LiveId" clId="{DF48D567-8753-43D1-91DE-7BA14EC5A357}" dt="2023-03-31T09:56:58.410" v="202" actId="1076"/>
          <ac:spMkLst>
            <pc:docMk/>
            <pc:sldMk cId="661814845" sldId="296"/>
            <ac:spMk id="3" creationId="{A5842FF8-9309-231A-2419-0E0AAAB4234E}"/>
          </ac:spMkLst>
        </pc:spChg>
      </pc:sldChg>
      <pc:sldChg chg="addSp delSp modSp mod">
        <pc:chgData name="Coimbra Patinador" userId="2fa46ea7b11bc78d" providerId="LiveId" clId="{DF48D567-8753-43D1-91DE-7BA14EC5A357}" dt="2023-03-31T11:18:40.674" v="606" actId="20577"/>
        <pc:sldMkLst>
          <pc:docMk/>
          <pc:sldMk cId="3114213201" sldId="297"/>
        </pc:sldMkLst>
        <pc:spChg chg="del">
          <ac:chgData name="Coimbra Patinador" userId="2fa46ea7b11bc78d" providerId="LiveId" clId="{DF48D567-8753-43D1-91DE-7BA14EC5A357}" dt="2023-03-31T09:56:03.742" v="166" actId="478"/>
          <ac:spMkLst>
            <pc:docMk/>
            <pc:sldMk cId="3114213201" sldId="297"/>
            <ac:spMk id="2" creationId="{160D88B9-D571-2288-8A3A-042724103AAB}"/>
          </ac:spMkLst>
        </pc:spChg>
        <pc:spChg chg="add mod">
          <ac:chgData name="Coimbra Patinador" userId="2fa46ea7b11bc78d" providerId="LiveId" clId="{DF48D567-8753-43D1-91DE-7BA14EC5A357}" dt="2023-03-31T09:56:13.087" v="168" actId="1076"/>
          <ac:spMkLst>
            <pc:docMk/>
            <pc:sldMk cId="3114213201" sldId="297"/>
            <ac:spMk id="3" creationId="{889A4D9A-3058-E942-1EEB-B0BD44A03A3C}"/>
          </ac:spMkLst>
        </pc:spChg>
        <pc:spChg chg="add mod">
          <ac:chgData name="Coimbra Patinador" userId="2fa46ea7b11bc78d" providerId="LiveId" clId="{DF48D567-8753-43D1-91DE-7BA14EC5A357}" dt="2023-03-31T11:18:40.674" v="606" actId="20577"/>
          <ac:spMkLst>
            <pc:docMk/>
            <pc:sldMk cId="3114213201" sldId="297"/>
            <ac:spMk id="4" creationId="{2898FAFE-B58C-8866-75D6-709C622A3A25}"/>
          </ac:spMkLst>
        </pc:spChg>
      </pc:sldChg>
      <pc:sldChg chg="del">
        <pc:chgData name="Coimbra Patinador" userId="2fa46ea7b11bc78d" providerId="LiveId" clId="{DF48D567-8753-43D1-91DE-7BA14EC5A357}" dt="2023-03-31T09:59:48.685" v="203" actId="47"/>
        <pc:sldMkLst>
          <pc:docMk/>
          <pc:sldMk cId="3311979196" sldId="298"/>
        </pc:sldMkLst>
      </pc:sldChg>
      <pc:sldChg chg="add del">
        <pc:chgData name="Coimbra Patinador" userId="2fa46ea7b11bc78d" providerId="LiveId" clId="{DF48D567-8753-43D1-91DE-7BA14EC5A357}" dt="2023-03-31T10:29:49.766" v="602" actId="2696"/>
        <pc:sldMkLst>
          <pc:docMk/>
          <pc:sldMk cId="2790540057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d6a09c8c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d6a09c8c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d6a3cd83e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d6a3cd83e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1d8a47a89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1d8a47a891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050" y="1238925"/>
            <a:ext cx="4829700" cy="23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07150" y="3668325"/>
            <a:ext cx="4057500" cy="4410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634298"/>
            <a:ext cx="9144000" cy="939717"/>
            <a:chOff x="0" y="4634298"/>
            <a:chExt cx="9144000" cy="939717"/>
          </a:xfrm>
        </p:grpSpPr>
        <p:sp>
          <p:nvSpPr>
            <p:cNvPr id="12" name="Google Shape;12;p2"/>
            <p:cNvSpPr/>
            <p:nvPr/>
          </p:nvSpPr>
          <p:spPr>
            <a:xfrm>
              <a:off x="0" y="4634300"/>
              <a:ext cx="9144000" cy="753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81680" y="4634298"/>
              <a:ext cx="5780640" cy="939717"/>
            </a:xfrm>
            <a:custGeom>
              <a:avLst/>
              <a:gdLst/>
              <a:ahLst/>
              <a:cxnLst/>
              <a:rect l="l" t="t" r="r" b="b"/>
              <a:pathLst>
                <a:path w="183965" h="55075" extrusionOk="0">
                  <a:moveTo>
                    <a:pt x="85364" y="7483"/>
                  </a:moveTo>
                  <a:cubicBezTo>
                    <a:pt x="86844" y="7483"/>
                    <a:pt x="88084" y="7509"/>
                    <a:pt x="89022" y="7561"/>
                  </a:cubicBezTo>
                  <a:lnTo>
                    <a:pt x="88811" y="20926"/>
                  </a:lnTo>
                  <a:cubicBezTo>
                    <a:pt x="73372" y="20890"/>
                    <a:pt x="58882" y="20152"/>
                    <a:pt x="47944" y="18851"/>
                  </a:cubicBezTo>
                  <a:cubicBezTo>
                    <a:pt x="0" y="12296"/>
                    <a:pt x="65133" y="7483"/>
                    <a:pt x="85364" y="7483"/>
                  </a:cubicBezTo>
                  <a:close/>
                  <a:moveTo>
                    <a:pt x="93685" y="7462"/>
                  </a:moveTo>
                  <a:cubicBezTo>
                    <a:pt x="114596" y="7462"/>
                    <a:pt x="179624" y="12285"/>
                    <a:pt x="131717" y="18851"/>
                  </a:cubicBezTo>
                  <a:cubicBezTo>
                    <a:pt x="120498" y="20187"/>
                    <a:pt x="105622" y="20926"/>
                    <a:pt x="89796" y="20926"/>
                  </a:cubicBezTo>
                  <a:lnTo>
                    <a:pt x="89514" y="7561"/>
                  </a:lnTo>
                  <a:cubicBezTo>
                    <a:pt x="90549" y="7495"/>
                    <a:pt x="91968" y="7462"/>
                    <a:pt x="93685" y="7462"/>
                  </a:cubicBezTo>
                  <a:close/>
                  <a:moveTo>
                    <a:pt x="89127" y="0"/>
                  </a:moveTo>
                  <a:lnTo>
                    <a:pt x="89022" y="6788"/>
                  </a:lnTo>
                  <a:cubicBezTo>
                    <a:pt x="8449" y="6823"/>
                    <a:pt x="7781" y="21594"/>
                    <a:pt x="88811" y="21699"/>
                  </a:cubicBezTo>
                  <a:lnTo>
                    <a:pt x="88248" y="55075"/>
                  </a:lnTo>
                  <a:lnTo>
                    <a:pt x="90464" y="55075"/>
                  </a:lnTo>
                  <a:lnTo>
                    <a:pt x="89796" y="21699"/>
                  </a:lnTo>
                  <a:lnTo>
                    <a:pt x="89796" y="21699"/>
                  </a:lnTo>
                  <a:cubicBezTo>
                    <a:pt x="91149" y="21810"/>
                    <a:pt x="93058" y="21863"/>
                    <a:pt x="95372" y="21863"/>
                  </a:cubicBezTo>
                  <a:cubicBezTo>
                    <a:pt x="118844" y="21863"/>
                    <a:pt x="183964" y="16354"/>
                    <a:pt x="133511" y="8863"/>
                  </a:cubicBezTo>
                  <a:cubicBezTo>
                    <a:pt x="121800" y="7526"/>
                    <a:pt x="106009" y="6788"/>
                    <a:pt x="89514" y="6788"/>
                  </a:cubicBezTo>
                  <a:lnTo>
                    <a:pt x="89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67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355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643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931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219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rot="-3091724">
            <a:off x="4301096" y="-1602519"/>
            <a:ext cx="1736958" cy="9210289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696678">
            <a:off x="967285" y="536191"/>
            <a:ext cx="1736994" cy="6153884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2700000">
            <a:off x="2617151" y="-1158264"/>
            <a:ext cx="1736937" cy="9210349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3779012">
            <a:off x="5622143" y="-2364247"/>
            <a:ext cx="1736942" cy="9210125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21100" y="457625"/>
            <a:ext cx="7901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0" y="4718280"/>
            <a:ext cx="9144000" cy="771696"/>
            <a:chOff x="0" y="4634298"/>
            <a:chExt cx="9144000" cy="939717"/>
          </a:xfrm>
        </p:grpSpPr>
        <p:sp>
          <p:nvSpPr>
            <p:cNvPr id="59" name="Google Shape;59;p6"/>
            <p:cNvSpPr/>
            <p:nvPr/>
          </p:nvSpPr>
          <p:spPr>
            <a:xfrm>
              <a:off x="0" y="4634300"/>
              <a:ext cx="9144000" cy="753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681680" y="4634298"/>
              <a:ext cx="5780640" cy="939717"/>
            </a:xfrm>
            <a:custGeom>
              <a:avLst/>
              <a:gdLst/>
              <a:ahLst/>
              <a:cxnLst/>
              <a:rect l="l" t="t" r="r" b="b"/>
              <a:pathLst>
                <a:path w="183965" h="55075" extrusionOk="0">
                  <a:moveTo>
                    <a:pt x="85364" y="7483"/>
                  </a:moveTo>
                  <a:cubicBezTo>
                    <a:pt x="86844" y="7483"/>
                    <a:pt x="88084" y="7509"/>
                    <a:pt x="89022" y="7561"/>
                  </a:cubicBezTo>
                  <a:lnTo>
                    <a:pt x="88811" y="20926"/>
                  </a:lnTo>
                  <a:cubicBezTo>
                    <a:pt x="73372" y="20890"/>
                    <a:pt x="58882" y="20152"/>
                    <a:pt x="47944" y="18851"/>
                  </a:cubicBezTo>
                  <a:cubicBezTo>
                    <a:pt x="0" y="12296"/>
                    <a:pt x="65133" y="7483"/>
                    <a:pt x="85364" y="7483"/>
                  </a:cubicBezTo>
                  <a:close/>
                  <a:moveTo>
                    <a:pt x="93685" y="7462"/>
                  </a:moveTo>
                  <a:cubicBezTo>
                    <a:pt x="114596" y="7462"/>
                    <a:pt x="179624" y="12285"/>
                    <a:pt x="131717" y="18851"/>
                  </a:cubicBezTo>
                  <a:cubicBezTo>
                    <a:pt x="120498" y="20187"/>
                    <a:pt x="105622" y="20926"/>
                    <a:pt x="89796" y="20926"/>
                  </a:cubicBezTo>
                  <a:lnTo>
                    <a:pt x="89514" y="7561"/>
                  </a:lnTo>
                  <a:cubicBezTo>
                    <a:pt x="90549" y="7495"/>
                    <a:pt x="91968" y="7462"/>
                    <a:pt x="93685" y="7462"/>
                  </a:cubicBezTo>
                  <a:close/>
                  <a:moveTo>
                    <a:pt x="89127" y="0"/>
                  </a:moveTo>
                  <a:lnTo>
                    <a:pt x="89022" y="6788"/>
                  </a:lnTo>
                  <a:cubicBezTo>
                    <a:pt x="8449" y="6823"/>
                    <a:pt x="7781" y="21594"/>
                    <a:pt x="88811" y="21699"/>
                  </a:cubicBezTo>
                  <a:lnTo>
                    <a:pt x="88248" y="55075"/>
                  </a:lnTo>
                  <a:lnTo>
                    <a:pt x="90464" y="55075"/>
                  </a:lnTo>
                  <a:lnTo>
                    <a:pt x="89796" y="21699"/>
                  </a:lnTo>
                  <a:lnTo>
                    <a:pt x="89796" y="21699"/>
                  </a:lnTo>
                  <a:cubicBezTo>
                    <a:pt x="91149" y="21810"/>
                    <a:pt x="93058" y="21863"/>
                    <a:pt x="95372" y="21863"/>
                  </a:cubicBezTo>
                  <a:cubicBezTo>
                    <a:pt x="118844" y="21863"/>
                    <a:pt x="183964" y="16354"/>
                    <a:pt x="133511" y="8863"/>
                  </a:cubicBezTo>
                  <a:cubicBezTo>
                    <a:pt x="121800" y="7526"/>
                    <a:pt x="106009" y="6788"/>
                    <a:pt x="89514" y="6788"/>
                  </a:cubicBezTo>
                  <a:lnTo>
                    <a:pt x="89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067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3355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41643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59931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78219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621100" y="457625"/>
            <a:ext cx="7901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5737080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000">
                <a:latin typeface="Koulen"/>
                <a:ea typeface="Koulen"/>
                <a:cs typeface="Koulen"/>
                <a:sym typeface="Koul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2"/>
          </p:nvPr>
        </p:nvSpPr>
        <p:spPr>
          <a:xfrm>
            <a:off x="573706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1914725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000">
                <a:latin typeface="Koulen"/>
                <a:ea typeface="Koulen"/>
                <a:cs typeface="Koulen"/>
                <a:sym typeface="Koul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4"/>
          </p:nvPr>
        </p:nvSpPr>
        <p:spPr>
          <a:xfrm>
            <a:off x="191471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5737080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000">
                <a:latin typeface="Koulen"/>
                <a:ea typeface="Koulen"/>
                <a:cs typeface="Koulen"/>
                <a:sym typeface="Koul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573706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7"/>
          </p:nvPr>
        </p:nvSpPr>
        <p:spPr>
          <a:xfrm>
            <a:off x="1914725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000">
                <a:latin typeface="Koulen"/>
                <a:ea typeface="Koulen"/>
                <a:cs typeface="Koulen"/>
                <a:sym typeface="Koul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191471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9" hasCustomPrompt="1"/>
          </p:nvPr>
        </p:nvSpPr>
        <p:spPr>
          <a:xfrm>
            <a:off x="875513" y="16143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863" y="16143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4" hasCustomPrompt="1"/>
          </p:nvPr>
        </p:nvSpPr>
        <p:spPr>
          <a:xfrm>
            <a:off x="875513" y="29824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7863" y="29824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4634298"/>
            <a:ext cx="9144000" cy="939717"/>
            <a:chOff x="0" y="4634298"/>
            <a:chExt cx="9144000" cy="939717"/>
          </a:xfrm>
        </p:grpSpPr>
        <p:sp>
          <p:nvSpPr>
            <p:cNvPr id="131" name="Google Shape;131;p13"/>
            <p:cNvSpPr/>
            <p:nvPr/>
          </p:nvSpPr>
          <p:spPr>
            <a:xfrm>
              <a:off x="0" y="4634300"/>
              <a:ext cx="9144000" cy="753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681680" y="4634298"/>
              <a:ext cx="5780640" cy="939717"/>
            </a:xfrm>
            <a:custGeom>
              <a:avLst/>
              <a:gdLst/>
              <a:ahLst/>
              <a:cxnLst/>
              <a:rect l="l" t="t" r="r" b="b"/>
              <a:pathLst>
                <a:path w="183965" h="55075" extrusionOk="0">
                  <a:moveTo>
                    <a:pt x="85364" y="7483"/>
                  </a:moveTo>
                  <a:cubicBezTo>
                    <a:pt x="86844" y="7483"/>
                    <a:pt x="88084" y="7509"/>
                    <a:pt x="89022" y="7561"/>
                  </a:cubicBezTo>
                  <a:lnTo>
                    <a:pt x="88811" y="20926"/>
                  </a:lnTo>
                  <a:cubicBezTo>
                    <a:pt x="73372" y="20890"/>
                    <a:pt x="58882" y="20152"/>
                    <a:pt x="47944" y="18851"/>
                  </a:cubicBezTo>
                  <a:cubicBezTo>
                    <a:pt x="0" y="12296"/>
                    <a:pt x="65133" y="7483"/>
                    <a:pt x="85364" y="7483"/>
                  </a:cubicBezTo>
                  <a:close/>
                  <a:moveTo>
                    <a:pt x="93685" y="7462"/>
                  </a:moveTo>
                  <a:cubicBezTo>
                    <a:pt x="114596" y="7462"/>
                    <a:pt x="179624" y="12285"/>
                    <a:pt x="131717" y="18851"/>
                  </a:cubicBezTo>
                  <a:cubicBezTo>
                    <a:pt x="120498" y="20187"/>
                    <a:pt x="105622" y="20926"/>
                    <a:pt x="89796" y="20926"/>
                  </a:cubicBezTo>
                  <a:lnTo>
                    <a:pt x="89514" y="7561"/>
                  </a:lnTo>
                  <a:cubicBezTo>
                    <a:pt x="90549" y="7495"/>
                    <a:pt x="91968" y="7462"/>
                    <a:pt x="93685" y="7462"/>
                  </a:cubicBezTo>
                  <a:close/>
                  <a:moveTo>
                    <a:pt x="89127" y="0"/>
                  </a:moveTo>
                  <a:lnTo>
                    <a:pt x="89022" y="6788"/>
                  </a:lnTo>
                  <a:cubicBezTo>
                    <a:pt x="8449" y="6823"/>
                    <a:pt x="7781" y="21594"/>
                    <a:pt x="88811" y="21699"/>
                  </a:cubicBezTo>
                  <a:lnTo>
                    <a:pt x="88248" y="55075"/>
                  </a:lnTo>
                  <a:lnTo>
                    <a:pt x="90464" y="55075"/>
                  </a:lnTo>
                  <a:lnTo>
                    <a:pt x="89796" y="21699"/>
                  </a:lnTo>
                  <a:lnTo>
                    <a:pt x="89796" y="21699"/>
                  </a:lnTo>
                  <a:cubicBezTo>
                    <a:pt x="91149" y="21810"/>
                    <a:pt x="93058" y="21863"/>
                    <a:pt x="95372" y="21863"/>
                  </a:cubicBezTo>
                  <a:cubicBezTo>
                    <a:pt x="118844" y="21863"/>
                    <a:pt x="183964" y="16354"/>
                    <a:pt x="133511" y="8863"/>
                  </a:cubicBezTo>
                  <a:cubicBezTo>
                    <a:pt x="121800" y="7526"/>
                    <a:pt x="106009" y="6788"/>
                    <a:pt x="89514" y="6788"/>
                  </a:cubicBezTo>
                  <a:lnTo>
                    <a:pt x="89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67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3355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1643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9931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8219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1875325" y="1698575"/>
            <a:ext cx="34683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subTitle" idx="1"/>
          </p:nvPr>
        </p:nvSpPr>
        <p:spPr>
          <a:xfrm>
            <a:off x="1875325" y="2299175"/>
            <a:ext cx="34683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0" y="4634298"/>
            <a:ext cx="9144000" cy="939717"/>
            <a:chOff x="0" y="4634298"/>
            <a:chExt cx="9144000" cy="939717"/>
          </a:xfrm>
        </p:grpSpPr>
        <p:sp>
          <p:nvSpPr>
            <p:cNvPr id="268" name="Google Shape;268;p20"/>
            <p:cNvSpPr/>
            <p:nvPr/>
          </p:nvSpPr>
          <p:spPr>
            <a:xfrm>
              <a:off x="0" y="4634300"/>
              <a:ext cx="9144000" cy="753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681680" y="4634298"/>
              <a:ext cx="5780640" cy="939717"/>
            </a:xfrm>
            <a:custGeom>
              <a:avLst/>
              <a:gdLst/>
              <a:ahLst/>
              <a:cxnLst/>
              <a:rect l="l" t="t" r="r" b="b"/>
              <a:pathLst>
                <a:path w="183965" h="55075" extrusionOk="0">
                  <a:moveTo>
                    <a:pt x="85364" y="7483"/>
                  </a:moveTo>
                  <a:cubicBezTo>
                    <a:pt x="86844" y="7483"/>
                    <a:pt x="88084" y="7509"/>
                    <a:pt x="89022" y="7561"/>
                  </a:cubicBezTo>
                  <a:lnTo>
                    <a:pt x="88811" y="20926"/>
                  </a:lnTo>
                  <a:cubicBezTo>
                    <a:pt x="73372" y="20890"/>
                    <a:pt x="58882" y="20152"/>
                    <a:pt x="47944" y="18851"/>
                  </a:cubicBezTo>
                  <a:cubicBezTo>
                    <a:pt x="0" y="12296"/>
                    <a:pt x="65133" y="7483"/>
                    <a:pt x="85364" y="7483"/>
                  </a:cubicBezTo>
                  <a:close/>
                  <a:moveTo>
                    <a:pt x="93685" y="7462"/>
                  </a:moveTo>
                  <a:cubicBezTo>
                    <a:pt x="114596" y="7462"/>
                    <a:pt x="179624" y="12285"/>
                    <a:pt x="131717" y="18851"/>
                  </a:cubicBezTo>
                  <a:cubicBezTo>
                    <a:pt x="120498" y="20187"/>
                    <a:pt x="105622" y="20926"/>
                    <a:pt x="89796" y="20926"/>
                  </a:cubicBezTo>
                  <a:lnTo>
                    <a:pt x="89514" y="7561"/>
                  </a:lnTo>
                  <a:cubicBezTo>
                    <a:pt x="90549" y="7495"/>
                    <a:pt x="91968" y="7462"/>
                    <a:pt x="93685" y="7462"/>
                  </a:cubicBezTo>
                  <a:close/>
                  <a:moveTo>
                    <a:pt x="89127" y="0"/>
                  </a:moveTo>
                  <a:lnTo>
                    <a:pt x="89022" y="6788"/>
                  </a:lnTo>
                  <a:cubicBezTo>
                    <a:pt x="8449" y="6823"/>
                    <a:pt x="7781" y="21594"/>
                    <a:pt x="88811" y="21699"/>
                  </a:cubicBezTo>
                  <a:lnTo>
                    <a:pt x="88248" y="55075"/>
                  </a:lnTo>
                  <a:lnTo>
                    <a:pt x="90464" y="55075"/>
                  </a:lnTo>
                  <a:lnTo>
                    <a:pt x="89796" y="21699"/>
                  </a:lnTo>
                  <a:lnTo>
                    <a:pt x="89796" y="21699"/>
                  </a:lnTo>
                  <a:cubicBezTo>
                    <a:pt x="91149" y="21810"/>
                    <a:pt x="93058" y="21863"/>
                    <a:pt x="95372" y="21863"/>
                  </a:cubicBezTo>
                  <a:cubicBezTo>
                    <a:pt x="118844" y="21863"/>
                    <a:pt x="183964" y="16354"/>
                    <a:pt x="133511" y="8863"/>
                  </a:cubicBezTo>
                  <a:cubicBezTo>
                    <a:pt x="121800" y="7526"/>
                    <a:pt x="106009" y="6788"/>
                    <a:pt x="89514" y="6788"/>
                  </a:cubicBezTo>
                  <a:lnTo>
                    <a:pt x="89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067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3355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1643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9931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78219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0"/>
          <p:cNvSpPr/>
          <p:nvPr/>
        </p:nvSpPr>
        <p:spPr>
          <a:xfrm rot="-3091724">
            <a:off x="4301096" y="-1602519"/>
            <a:ext cx="1736958" cy="9210289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 rot="-1696678">
            <a:off x="967285" y="536191"/>
            <a:ext cx="1736994" cy="6153884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 rot="-2700000">
            <a:off x="2617151" y="-1158264"/>
            <a:ext cx="1736937" cy="9210349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 rot="-3779012">
            <a:off x="5622143" y="-2364247"/>
            <a:ext cx="1736942" cy="9210125"/>
          </a:xfrm>
          <a:prstGeom prst="trapezoid">
            <a:avLst>
              <a:gd name="adj" fmla="val 41968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058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4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621100" y="457625"/>
            <a:ext cx="7901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1"/>
          </p:nvPr>
        </p:nvSpPr>
        <p:spPr>
          <a:xfrm>
            <a:off x="4617187" y="1630272"/>
            <a:ext cx="38049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2"/>
          </p:nvPr>
        </p:nvSpPr>
        <p:spPr>
          <a:xfrm>
            <a:off x="721925" y="1630225"/>
            <a:ext cx="38049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0" y="4634298"/>
            <a:ext cx="9144000" cy="939717"/>
            <a:chOff x="0" y="4634298"/>
            <a:chExt cx="9144000" cy="939717"/>
          </a:xfrm>
        </p:grpSpPr>
        <p:sp>
          <p:nvSpPr>
            <p:cNvPr id="295" name="Google Shape;295;p22"/>
            <p:cNvSpPr/>
            <p:nvPr/>
          </p:nvSpPr>
          <p:spPr>
            <a:xfrm>
              <a:off x="0" y="4634300"/>
              <a:ext cx="9144000" cy="753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681680" y="4634298"/>
              <a:ext cx="5780640" cy="939717"/>
            </a:xfrm>
            <a:custGeom>
              <a:avLst/>
              <a:gdLst/>
              <a:ahLst/>
              <a:cxnLst/>
              <a:rect l="l" t="t" r="r" b="b"/>
              <a:pathLst>
                <a:path w="183965" h="55075" extrusionOk="0">
                  <a:moveTo>
                    <a:pt x="85364" y="7483"/>
                  </a:moveTo>
                  <a:cubicBezTo>
                    <a:pt x="86844" y="7483"/>
                    <a:pt x="88084" y="7509"/>
                    <a:pt x="89022" y="7561"/>
                  </a:cubicBezTo>
                  <a:lnTo>
                    <a:pt x="88811" y="20926"/>
                  </a:lnTo>
                  <a:cubicBezTo>
                    <a:pt x="73372" y="20890"/>
                    <a:pt x="58882" y="20152"/>
                    <a:pt x="47944" y="18851"/>
                  </a:cubicBezTo>
                  <a:cubicBezTo>
                    <a:pt x="0" y="12296"/>
                    <a:pt x="65133" y="7483"/>
                    <a:pt x="85364" y="7483"/>
                  </a:cubicBezTo>
                  <a:close/>
                  <a:moveTo>
                    <a:pt x="93685" y="7462"/>
                  </a:moveTo>
                  <a:cubicBezTo>
                    <a:pt x="114596" y="7462"/>
                    <a:pt x="179624" y="12285"/>
                    <a:pt x="131717" y="18851"/>
                  </a:cubicBezTo>
                  <a:cubicBezTo>
                    <a:pt x="120498" y="20187"/>
                    <a:pt x="105622" y="20926"/>
                    <a:pt x="89796" y="20926"/>
                  </a:cubicBezTo>
                  <a:lnTo>
                    <a:pt x="89514" y="7561"/>
                  </a:lnTo>
                  <a:cubicBezTo>
                    <a:pt x="90549" y="7495"/>
                    <a:pt x="91968" y="7462"/>
                    <a:pt x="93685" y="7462"/>
                  </a:cubicBezTo>
                  <a:close/>
                  <a:moveTo>
                    <a:pt x="89127" y="0"/>
                  </a:moveTo>
                  <a:lnTo>
                    <a:pt x="89022" y="6788"/>
                  </a:lnTo>
                  <a:cubicBezTo>
                    <a:pt x="8449" y="6823"/>
                    <a:pt x="7781" y="21594"/>
                    <a:pt x="88811" y="21699"/>
                  </a:cubicBezTo>
                  <a:lnTo>
                    <a:pt x="88248" y="55075"/>
                  </a:lnTo>
                  <a:lnTo>
                    <a:pt x="90464" y="55075"/>
                  </a:lnTo>
                  <a:lnTo>
                    <a:pt x="89796" y="21699"/>
                  </a:lnTo>
                  <a:lnTo>
                    <a:pt x="89796" y="21699"/>
                  </a:lnTo>
                  <a:cubicBezTo>
                    <a:pt x="91149" y="21810"/>
                    <a:pt x="93058" y="21863"/>
                    <a:pt x="95372" y="21863"/>
                  </a:cubicBezTo>
                  <a:cubicBezTo>
                    <a:pt x="118844" y="21863"/>
                    <a:pt x="183964" y="16354"/>
                    <a:pt x="133511" y="8863"/>
                  </a:cubicBezTo>
                  <a:cubicBezTo>
                    <a:pt x="121800" y="7526"/>
                    <a:pt x="106009" y="6788"/>
                    <a:pt x="89514" y="6788"/>
                  </a:cubicBezTo>
                  <a:lnTo>
                    <a:pt x="89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067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3355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41643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9931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7821925" y="4644400"/>
              <a:ext cx="904800" cy="752400"/>
            </a:xfrm>
            <a:prstGeom prst="rect">
              <a:avLst/>
            </a:prstGeom>
            <a:solidFill>
              <a:srgbClr val="FFFFFF">
                <a:alpha val="1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57625"/>
            <a:ext cx="7901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Koulen"/>
              <a:buNone/>
              <a:defRPr sz="4000">
                <a:solidFill>
                  <a:schemeClr val="accent5"/>
                </a:solidFill>
                <a:latin typeface="Koulen"/>
                <a:ea typeface="Koulen"/>
                <a:cs typeface="Koulen"/>
                <a:sym typeface="Koul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●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○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■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●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○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■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●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○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exend Medium"/>
              <a:buChar char="■"/>
              <a:defRPr>
                <a:solidFill>
                  <a:schemeClr val="accent5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4"/>
          <p:cNvGrpSpPr/>
          <p:nvPr/>
        </p:nvGrpSpPr>
        <p:grpSpPr>
          <a:xfrm>
            <a:off x="2189774" y="-268781"/>
            <a:ext cx="6940812" cy="2860814"/>
            <a:chOff x="2189774" y="-268781"/>
            <a:chExt cx="6940812" cy="2860814"/>
          </a:xfrm>
        </p:grpSpPr>
        <p:pic>
          <p:nvPicPr>
            <p:cNvPr id="468" name="Google Shape;46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85030" y="348261"/>
              <a:ext cx="220258" cy="227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6005499" y="1340746"/>
              <a:ext cx="378925" cy="367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8551286" y="-6"/>
              <a:ext cx="579299" cy="535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534444" y="364142"/>
              <a:ext cx="838460" cy="369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8463605" y="1090475"/>
              <a:ext cx="485925" cy="36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7390260" y="1176257"/>
              <a:ext cx="723956" cy="47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8013298" y="819618"/>
              <a:ext cx="302444" cy="270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7055710" y="-91924"/>
              <a:ext cx="723954" cy="44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7534451" y="1752866"/>
              <a:ext cx="102902" cy="13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flipH="1">
              <a:off x="8432541" y="309072"/>
              <a:ext cx="59073" cy="80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412593" flipH="1">
              <a:off x="8596458" y="1564279"/>
              <a:ext cx="220257" cy="227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3412598" flipH="1">
              <a:off x="8272644" y="2148986"/>
              <a:ext cx="378925" cy="367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5067637" y="-220969"/>
              <a:ext cx="579299" cy="535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971976" flipH="1">
              <a:off x="8042867" y="707112"/>
              <a:ext cx="838460" cy="369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3412599" flipH="1">
              <a:off x="6791576" y="472961"/>
              <a:ext cx="485926" cy="36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3412601" flipH="1">
              <a:off x="5775625" y="-73519"/>
              <a:ext cx="723957" cy="47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-3412598" flipH="1">
              <a:off x="6808216" y="1523484"/>
              <a:ext cx="302444" cy="270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1424746" flipH="1">
              <a:off x="5317223" y="516236"/>
              <a:ext cx="723954" cy="44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-3412599" flipH="1">
              <a:off x="7315146" y="2016809"/>
              <a:ext cx="102902" cy="135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-3412599" flipH="1">
              <a:off x="6309627" y="770920"/>
              <a:ext cx="59073" cy="80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7092340" flipH="1">
              <a:off x="4231275" y="193556"/>
              <a:ext cx="723957" cy="47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412527" flipH="1">
              <a:off x="2252725" y="804569"/>
              <a:ext cx="392697" cy="36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792844" y="276979"/>
              <a:ext cx="838460" cy="369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-3412599" flipH="1">
              <a:off x="3490502" y="910945"/>
              <a:ext cx="59073" cy="80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3412599" flipH="1">
              <a:off x="3932051" y="-55726"/>
              <a:ext cx="485926" cy="36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3412599" flipH="1">
              <a:off x="5281726" y="1295474"/>
              <a:ext cx="485926" cy="36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412593" flipH="1">
              <a:off x="6429583" y="985591"/>
              <a:ext cx="220257" cy="227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412593" flipH="1">
              <a:off x="4677470" y="985591"/>
              <a:ext cx="220257" cy="227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5646923" y="1965726"/>
              <a:ext cx="723954" cy="4401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34"/>
          <p:cNvSpPr txBox="1">
            <a:spLocks noGrp="1"/>
          </p:cNvSpPr>
          <p:nvPr>
            <p:ph type="ctrTitle"/>
          </p:nvPr>
        </p:nvSpPr>
        <p:spPr>
          <a:xfrm>
            <a:off x="621050" y="1238925"/>
            <a:ext cx="4829700" cy="23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exend Medium" panose="020B0604020202020204" charset="0"/>
                <a:cs typeface="Lucida Sans Unicode" panose="020B0602030504020204" pitchFamily="34" charset="0"/>
              </a:rPr>
              <a:t>Mineração de dados </a:t>
            </a:r>
            <a:br>
              <a:rPr lang="en" sz="3600" dirty="0">
                <a:latin typeface="Lexend Medium" panose="020B0604020202020204" charset="0"/>
                <a:cs typeface="Lucida Sans Unicode" panose="020B0602030504020204" pitchFamily="34" charset="0"/>
              </a:rPr>
            </a:br>
            <a:r>
              <a:rPr lang="en" sz="3600" dirty="0">
                <a:solidFill>
                  <a:schemeClr val="accent3"/>
                </a:solidFill>
                <a:latin typeface="Lexend Medium" panose="020B0604020202020204" charset="0"/>
                <a:cs typeface="Lucida Sans Unicode" panose="020B0602030504020204" pitchFamily="34" charset="0"/>
              </a:rPr>
              <a:t>Trabalho prático</a:t>
            </a:r>
            <a:endParaRPr sz="3600" dirty="0">
              <a:latin typeface="Lexend Medium" panose="020B0604020202020204" charset="0"/>
              <a:cs typeface="Lucida Sans Unicode" panose="020B0602030504020204" pitchFamily="34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1"/>
          </p:nvPr>
        </p:nvSpPr>
        <p:spPr>
          <a:xfrm>
            <a:off x="730097" y="3523580"/>
            <a:ext cx="4529145" cy="786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António Fernandes pg 50229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Mário Jorge Correia pg51246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Silva Torres pg50499</a:t>
            </a:r>
            <a:endParaRPr dirty="0"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9350" y="957374"/>
            <a:ext cx="2999776" cy="387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52896" y="2838838"/>
            <a:ext cx="2098480" cy="2099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34"/>
          <p:cNvGrpSpPr/>
          <p:nvPr/>
        </p:nvGrpSpPr>
        <p:grpSpPr>
          <a:xfrm rot="-2906426" flipH="1">
            <a:off x="-278905" y="-358129"/>
            <a:ext cx="2216376" cy="1487895"/>
            <a:chOff x="7132236" y="-241819"/>
            <a:chExt cx="2327961" cy="1562681"/>
          </a:xfrm>
        </p:grpSpPr>
        <p:sp>
          <p:nvSpPr>
            <p:cNvPr id="502" name="Google Shape;502;p34"/>
            <p:cNvSpPr/>
            <p:nvPr/>
          </p:nvSpPr>
          <p:spPr>
            <a:xfrm rot="-1170440">
              <a:off x="7173529" y="374615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-1170440">
              <a:off x="7927783" y="107622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 rot="-1170440">
              <a:off x="8682037" y="-159371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 rot="-1170440">
              <a:off x="7357881" y="895410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 rot="-1170440">
              <a:off x="8112136" y="628417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 rot="-1170440">
              <a:off x="8866390" y="361423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7"/>
          <p:cNvSpPr txBox="1">
            <a:spLocks noGrp="1"/>
          </p:cNvSpPr>
          <p:nvPr>
            <p:ph type="title"/>
          </p:nvPr>
        </p:nvSpPr>
        <p:spPr>
          <a:xfrm>
            <a:off x="2693278" y="1698575"/>
            <a:ext cx="34683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  <p:sp>
        <p:nvSpPr>
          <p:cNvPr id="1826" name="Google Shape;1826;p67"/>
          <p:cNvSpPr txBox="1">
            <a:spLocks noGrp="1"/>
          </p:cNvSpPr>
          <p:nvPr>
            <p:ph type="subTitle" idx="1"/>
          </p:nvPr>
        </p:nvSpPr>
        <p:spPr>
          <a:xfrm>
            <a:off x="2693278" y="2161671"/>
            <a:ext cx="34683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27" name="Google Shape;18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91750" y="659450"/>
            <a:ext cx="4080292" cy="483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8" name="Google Shape;1828;p67"/>
          <p:cNvGrpSpPr/>
          <p:nvPr/>
        </p:nvGrpSpPr>
        <p:grpSpPr>
          <a:xfrm rot="-2906399" flipH="1">
            <a:off x="-123558" y="-43488"/>
            <a:ext cx="1868252" cy="1254211"/>
            <a:chOff x="7132236" y="-241819"/>
            <a:chExt cx="2327961" cy="1562681"/>
          </a:xfrm>
        </p:grpSpPr>
        <p:sp>
          <p:nvSpPr>
            <p:cNvPr id="1829" name="Google Shape;1829;p67"/>
            <p:cNvSpPr/>
            <p:nvPr/>
          </p:nvSpPr>
          <p:spPr>
            <a:xfrm rot="-1170440">
              <a:off x="7173529" y="374615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7"/>
            <p:cNvSpPr/>
            <p:nvPr/>
          </p:nvSpPr>
          <p:spPr>
            <a:xfrm rot="-1170440">
              <a:off x="7927783" y="107622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7"/>
            <p:cNvSpPr/>
            <p:nvPr/>
          </p:nvSpPr>
          <p:spPr>
            <a:xfrm rot="-1170440">
              <a:off x="8682037" y="-159371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7"/>
            <p:cNvSpPr/>
            <p:nvPr/>
          </p:nvSpPr>
          <p:spPr>
            <a:xfrm rot="-1170440">
              <a:off x="7357881" y="895410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7"/>
            <p:cNvSpPr/>
            <p:nvPr/>
          </p:nvSpPr>
          <p:spPr>
            <a:xfrm rot="-1170440">
              <a:off x="8112136" y="628417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7"/>
            <p:cNvSpPr/>
            <p:nvPr/>
          </p:nvSpPr>
          <p:spPr>
            <a:xfrm rot="-1170440">
              <a:off x="8866390" y="361423"/>
              <a:ext cx="552515" cy="3430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485775" dist="104775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ED825906-28B2-ACE2-6FB1-279FD4D6F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08" y="2013384"/>
            <a:ext cx="2334970" cy="3017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621100" y="457625"/>
            <a:ext cx="7901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exend Medium" panose="020B0604020202020204" charset="0"/>
              </a:rPr>
              <a:t>ÍNDICE</a:t>
            </a:r>
            <a:endParaRPr dirty="0">
              <a:latin typeface="Lexend Medium" panose="020B0604020202020204" charset="0"/>
            </a:endParaRPr>
          </a:p>
        </p:txBody>
      </p:sp>
      <p:sp>
        <p:nvSpPr>
          <p:cNvPr id="522" name="Google Shape;522;p36"/>
          <p:cNvSpPr txBox="1">
            <a:spLocks noGrp="1"/>
          </p:cNvSpPr>
          <p:nvPr>
            <p:ph type="subTitle" idx="3"/>
          </p:nvPr>
        </p:nvSpPr>
        <p:spPr>
          <a:xfrm>
            <a:off x="1914729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ubTitle" idx="1"/>
          </p:nvPr>
        </p:nvSpPr>
        <p:spPr>
          <a:xfrm>
            <a:off x="5737084" y="1695950"/>
            <a:ext cx="2783132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Fontes</a:t>
            </a:r>
            <a:r>
              <a:rPr lang="en" dirty="0"/>
              <a:t> de dados</a:t>
            </a:r>
            <a:endParaRPr dirty="0"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5"/>
          </p:nvPr>
        </p:nvSpPr>
        <p:spPr>
          <a:xfrm>
            <a:off x="5737066" y="29824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Tarefas a desenvolver</a:t>
            </a:r>
            <a:endParaRPr sz="2000"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subTitle" idx="7"/>
          </p:nvPr>
        </p:nvSpPr>
        <p:spPr>
          <a:xfrm>
            <a:off x="1914729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Metodologias</a:t>
            </a:r>
            <a:endParaRPr dirty="0"/>
          </a:p>
        </p:txBody>
      </p:sp>
      <p:sp>
        <p:nvSpPr>
          <p:cNvPr id="530" name="Google Shape;530;p36"/>
          <p:cNvSpPr txBox="1">
            <a:spLocks noGrp="1"/>
          </p:cNvSpPr>
          <p:nvPr>
            <p:ph type="title" idx="9"/>
          </p:nvPr>
        </p:nvSpPr>
        <p:spPr>
          <a:xfrm>
            <a:off x="875516" y="16143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1" name="Google Shape;531;p36"/>
          <p:cNvSpPr txBox="1">
            <a:spLocks noGrp="1"/>
          </p:cNvSpPr>
          <p:nvPr>
            <p:ph type="title" idx="13"/>
          </p:nvPr>
        </p:nvSpPr>
        <p:spPr>
          <a:xfrm>
            <a:off x="4697866" y="16143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2" name="Google Shape;532;p36"/>
          <p:cNvSpPr txBox="1">
            <a:spLocks noGrp="1"/>
          </p:cNvSpPr>
          <p:nvPr>
            <p:ph type="title" idx="14"/>
          </p:nvPr>
        </p:nvSpPr>
        <p:spPr>
          <a:xfrm>
            <a:off x="875516" y="29824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3" name="Google Shape;533;p36"/>
          <p:cNvSpPr txBox="1">
            <a:spLocks noGrp="1"/>
          </p:cNvSpPr>
          <p:nvPr>
            <p:ph type="title" idx="15"/>
          </p:nvPr>
        </p:nvSpPr>
        <p:spPr>
          <a:xfrm>
            <a:off x="4697866" y="29824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"/>
          <p:cNvSpPr txBox="1">
            <a:spLocks noGrp="1"/>
          </p:cNvSpPr>
          <p:nvPr>
            <p:ph type="title"/>
          </p:nvPr>
        </p:nvSpPr>
        <p:spPr>
          <a:xfrm>
            <a:off x="621099" y="535404"/>
            <a:ext cx="7901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Lexend Medium" panose="020B0604020202020204" charset="0"/>
                <a:cs typeface="Koulen" panose="020B0604020202020204" charset="0"/>
              </a:rPr>
              <a:t>CONTEXTUALIZAÇÃO</a:t>
            </a:r>
            <a:endParaRPr dirty="0">
              <a:latin typeface="Lexend Medium" panose="020B0604020202020204" charset="0"/>
              <a:cs typeface="Koulen" panose="020B0604020202020204" charset="0"/>
            </a:endParaRPr>
          </a:p>
        </p:txBody>
      </p:sp>
      <p:sp>
        <p:nvSpPr>
          <p:cNvPr id="634" name="Google Shape;634;p40"/>
          <p:cNvSpPr txBox="1">
            <a:spLocks noGrp="1"/>
          </p:cNvSpPr>
          <p:nvPr>
            <p:ph type="subTitle" idx="2"/>
          </p:nvPr>
        </p:nvSpPr>
        <p:spPr>
          <a:xfrm>
            <a:off x="1087052" y="1515925"/>
            <a:ext cx="6969793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b="0" strike="noStrike" spc="-1" dirty="0">
                <a:latin typeface="Bahnschrift Light" panose="020B0502040204020203" pitchFamily="34" charset="0"/>
              </a:rPr>
              <a:t>O futebol é um desporto globalmente popular e altamente competitivo, com muitos clubes e jogadores em todo o mundo. </a:t>
            </a:r>
          </a:p>
          <a:p>
            <a:pPr>
              <a:buFont typeface="Arial" panose="020B0604020202020204" pitchFamily="34" charset="0"/>
              <a:buChar char="•"/>
            </a:pPr>
            <a:endParaRPr lang="pt-PT" b="0" strike="noStrike" spc="-1" dirty="0"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400" b="0" strike="noStrike" spc="-1" dirty="0">
                <a:latin typeface="Bahnschrift Light" panose="020B0502040204020203" pitchFamily="34" charset="0"/>
              </a:rPr>
              <a:t>Com a grande quantidade de dados disponíveis sobre jogadores é possível aplicar técnicas de mineração de dados para prever o valor de mercado dos jogadores com base nas suas características individuais.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1400" b="0" strike="noStrike" spc="-1" dirty="0"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1400" b="0" strike="noStrike" spc="-1" dirty="0">
                <a:latin typeface="Bahnschrift Light" panose="020B0502040204020203" pitchFamily="34" charset="0"/>
              </a:rPr>
              <a:t>A utilização de algoritmos de </a:t>
            </a:r>
            <a:r>
              <a:rPr lang="pt-PT" spc="-1" dirty="0" err="1">
                <a:latin typeface="Bahnschrift Light" panose="020B0502040204020203" pitchFamily="34" charset="0"/>
              </a:rPr>
              <a:t>Machine</a:t>
            </a:r>
            <a:r>
              <a:rPr lang="pt-PT" spc="-1" dirty="0">
                <a:latin typeface="Bahnschrift Light" panose="020B0502040204020203" pitchFamily="34" charset="0"/>
              </a:rPr>
              <a:t> </a:t>
            </a:r>
            <a:r>
              <a:rPr lang="pt-PT" spc="-1" dirty="0" err="1">
                <a:latin typeface="Bahnschrift Light" panose="020B0502040204020203" pitchFamily="34" charset="0"/>
              </a:rPr>
              <a:t>Learning</a:t>
            </a:r>
            <a:r>
              <a:rPr lang="pt-PT" spc="-1" dirty="0">
                <a:latin typeface="Bahnschrift Light" panose="020B0502040204020203" pitchFamily="34" charset="0"/>
              </a:rPr>
              <a:t> </a:t>
            </a:r>
            <a:r>
              <a:rPr lang="pt-PT" sz="1400" b="0" strike="noStrike" spc="-1" dirty="0">
                <a:latin typeface="Bahnschrift Light" panose="020B0502040204020203" pitchFamily="34" charset="0"/>
              </a:rPr>
              <a:t>para prever o valor de mercado dos jogadores de futebol é uma aplicação prática e relevante da mineração de dados no mundo desportivo.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D9B6-CE71-907A-0232-A777A524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34" y="204511"/>
            <a:ext cx="7901700" cy="636300"/>
          </a:xfrm>
        </p:spPr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OBJETIVOS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689573-B393-0EF7-48B3-C55A7FD78156}"/>
              </a:ext>
            </a:extLst>
          </p:cNvPr>
          <p:cNvSpPr txBox="1"/>
          <p:nvPr/>
        </p:nvSpPr>
        <p:spPr>
          <a:xfrm>
            <a:off x="956603" y="1349801"/>
            <a:ext cx="72307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O principal objetivo deste trabalho prático é,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atrav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és de técnicas de data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mining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, prever o valor de mercado de acordo com as características dos diferentes jogadores e suas performances.</a:t>
            </a: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Familiarização de utilização de diferentes algoritmos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Machine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Learning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Integração de dados de várias fontes de dados;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Extração de conhecimento útil para o tema do trabalho;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995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A698F-CD20-E4D7-60EE-21E23571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0" y="84661"/>
            <a:ext cx="7901700" cy="636300"/>
          </a:xfrm>
        </p:spPr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FONTES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44EAAA-FFC8-0B27-026F-982025B868AB}"/>
              </a:ext>
            </a:extLst>
          </p:cNvPr>
          <p:cNvSpPr txBox="1"/>
          <p:nvPr/>
        </p:nvSpPr>
        <p:spPr>
          <a:xfrm>
            <a:off x="684404" y="875707"/>
            <a:ext cx="79016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A primeira fonte de dados que iremos utilizar é o conjunto de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datasets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Football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Data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from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Transfermarkt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. 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Constituído por: 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apperances.csv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club_games.csv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clubs.csv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competitions.csv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game_events.csv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games.csv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player_valuations.csv 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players.csv</a:t>
            </a:r>
          </a:p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Fonte: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Kaggle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Contém informações sobre os vários jogadores das diferentes ligas de futebol assim como dos vários eventos desportivos.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Foco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principal é a previsão do valor de mercado dos jogadores.</a:t>
            </a: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31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BF7417D-4255-A650-680E-4DC1CE0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0" y="204237"/>
            <a:ext cx="7901700" cy="636300"/>
          </a:xfrm>
        </p:spPr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FONTES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D8B054-4068-C1C3-3467-D4BF8FD4B59E}"/>
              </a:ext>
            </a:extLst>
          </p:cNvPr>
          <p:cNvSpPr txBox="1"/>
          <p:nvPr/>
        </p:nvSpPr>
        <p:spPr>
          <a:xfrm>
            <a:off x="621100" y="1722292"/>
            <a:ext cx="7901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A segunda fonte de dados que iremos utilizar é o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dataset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European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Football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Market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 </a:t>
            </a:r>
            <a:r>
              <a:rPr kumimoji="0" lang="pt-PT" sz="1400" b="0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Values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.</a:t>
            </a:r>
          </a:p>
          <a:p>
            <a:pPr marL="139700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35 colunas, 4270 entradas.</a:t>
            </a: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Fonte: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Kaggle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Contém informações 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adicionais </a:t>
            </a: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sobre vários jogadores a atuar nas principais ligas europeias.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Light" panose="020B0502040204020203" pitchFamily="34" charset="0"/>
                <a:sym typeface="Lexend Medium"/>
              </a:rPr>
              <a:t>Foco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principal é complementar a fonte de dados principal.</a:t>
            </a: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47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CC36F-6B54-317D-7860-2E23E5BD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7E8E75-447B-F04A-3E69-896FF4088CF9}"/>
              </a:ext>
            </a:extLst>
          </p:cNvPr>
          <p:cNvSpPr txBox="1"/>
          <p:nvPr/>
        </p:nvSpPr>
        <p:spPr>
          <a:xfrm>
            <a:off x="621100" y="1211303"/>
            <a:ext cx="79016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Linguagem de programação: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Python</a:t>
            </a: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Ambiente de Desenvolvimento: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Jupyter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Notebook.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Uso das librarias, Pandas,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Numpy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,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Matplotlib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,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Scikit-learn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Seaborn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CRISP-DM.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Business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Understanding</a:t>
            </a: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Data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Understanding</a:t>
            </a: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Data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Preparation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Modeling</a:t>
            </a: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Evaluation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Deployment</a:t>
            </a: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8479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F0A8B-F5DB-7541-CC2F-35968667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04" y="105932"/>
            <a:ext cx="7901700" cy="636300"/>
          </a:xfrm>
        </p:spPr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TAREFAS A DESENVOLVER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842FF8-9309-231A-2419-0E0AAAB4234E}"/>
              </a:ext>
            </a:extLst>
          </p:cNvPr>
          <p:cNvSpPr txBox="1"/>
          <p:nvPr/>
        </p:nvSpPr>
        <p:spPr>
          <a:xfrm>
            <a:off x="621150" y="1017478"/>
            <a:ext cx="79016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Análise exploratória de Dados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Importação de Dados;</a:t>
            </a:r>
          </a:p>
          <a:p>
            <a:pPr marL="139700" lvl="2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Análise e compreensão;</a:t>
            </a:r>
          </a:p>
          <a:p>
            <a:pPr marL="139700" lvl="2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Deteção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Missing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values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outliers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lvl="2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Correlação entre as variáveis;</a:t>
            </a:r>
          </a:p>
          <a:p>
            <a:pPr marL="139700" lvl="2">
              <a:buClr>
                <a:srgbClr val="FFFFFF"/>
              </a:buClr>
              <a:buSzPts val="1400"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139700" lvl="2">
              <a:buClr>
                <a:srgbClr val="FFFFFF"/>
              </a:buClr>
              <a:buSzPts val="1400"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Tratamento/Preparação de Dados (Pré-Processamento)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Tratamento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Missing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values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Remoção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Outliers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Feature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Selection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Feature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Engineering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lvl="1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Normalização de Dados;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618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89A4D9A-3058-E942-1EEB-B0BD44A0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0" y="152996"/>
            <a:ext cx="7901700" cy="636300"/>
          </a:xfrm>
        </p:spPr>
        <p:txBody>
          <a:bodyPr/>
          <a:lstStyle/>
          <a:p>
            <a:pPr algn="ctr"/>
            <a:r>
              <a:rPr lang="pt-PT" dirty="0">
                <a:latin typeface="Lexend Medium" panose="020B0604020202020204" charset="0"/>
              </a:rPr>
              <a:t>TAREFAS A DESENVOLVER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98FAFE-B58C-8866-75D6-709C622A3A25}"/>
              </a:ext>
            </a:extLst>
          </p:cNvPr>
          <p:cNvSpPr txBox="1"/>
          <p:nvPr/>
        </p:nvSpPr>
        <p:spPr>
          <a:xfrm>
            <a:off x="621150" y="963545"/>
            <a:ext cx="79016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17500"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PT" sz="14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Modelação</a:t>
            </a:r>
          </a:p>
          <a:p>
            <a:pPr marL="139700" lvl="3">
              <a:buClr>
                <a:srgbClr val="FFFFFF"/>
              </a:buClr>
              <a:buSzPts val="1400"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Separação de dados de treino e dados de teste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Treino de algoritmos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Machine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Learning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para problemas de Regressão, como: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	- Regressão Logística;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Decision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Trees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	-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Random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Forest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;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	- (entre outros…)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Avaliação de Modelos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Cálculo de </a:t>
            </a:r>
            <a:r>
              <a:rPr lang="pt-PT" spc="-1" dirty="0" err="1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Accuracy</a:t>
            </a: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 Score;</a:t>
            </a: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	- Cálculo de métricas de avaliação, MSE, RMSE, entre outras;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pt-PT" spc="-1" dirty="0">
                <a:solidFill>
                  <a:srgbClr val="FFFFFF"/>
                </a:solidFill>
                <a:latin typeface="Bahnschrift Light" panose="020B0502040204020203" pitchFamily="34" charset="0"/>
                <a:sym typeface="Lexend Medium"/>
              </a:rPr>
              <a:t>Resultados e Conclusões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pt-PT" spc="-1" dirty="0">
              <a:solidFill>
                <a:srgbClr val="FFFFFF"/>
              </a:solidFill>
              <a:latin typeface="Bahnschrift Light" panose="020B0502040204020203" pitchFamily="34" charset="0"/>
              <a:sym typeface="Lexe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14213201"/>
      </p:ext>
    </p:extLst>
  </p:cSld>
  <p:clrMapOvr>
    <a:masterClrMapping/>
  </p:clrMapOvr>
</p:sld>
</file>

<file path=ppt/theme/theme1.xml><?xml version="1.0" encoding="utf-8"?>
<a:theme xmlns:a="http://schemas.openxmlformats.org/drawingml/2006/main" name="Football Global Cup by Slidesgo">
  <a:themeElements>
    <a:clrScheme name="Simple Light">
      <a:dk1>
        <a:srgbClr val="6BBCFF"/>
      </a:dk1>
      <a:lt1>
        <a:srgbClr val="043C7A"/>
      </a:lt1>
      <a:dk2>
        <a:srgbClr val="020B36"/>
      </a:dk2>
      <a:lt2>
        <a:srgbClr val="83C850"/>
      </a:lt2>
      <a:accent1>
        <a:srgbClr val="36571D"/>
      </a:accent1>
      <a:accent2>
        <a:srgbClr val="E28806"/>
      </a:accent2>
      <a:accent3>
        <a:srgbClr val="F8D52A"/>
      </a:accent3>
      <a:accent4>
        <a:srgbClr val="FEF57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538</Words>
  <Application>Microsoft Office PowerPoint</Application>
  <PresentationFormat>Apresentação no Ecrã (16:9)</PresentationFormat>
  <Paragraphs>96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Lexend Medium</vt:lpstr>
      <vt:lpstr>Koulen</vt:lpstr>
      <vt:lpstr>Bahnschrift Light</vt:lpstr>
      <vt:lpstr>Arial</vt:lpstr>
      <vt:lpstr>Football Global Cup by Slidesgo</vt:lpstr>
      <vt:lpstr>Mineração de dados  Trabalho prático</vt:lpstr>
      <vt:lpstr>ÍNDICE</vt:lpstr>
      <vt:lpstr>CONTEXTUALIZAÇÃO</vt:lpstr>
      <vt:lpstr>OBJETIVOS</vt:lpstr>
      <vt:lpstr>FONTES DE DADOS</vt:lpstr>
      <vt:lpstr>FONTES DE DADOS</vt:lpstr>
      <vt:lpstr>METODOLOGIA</vt:lpstr>
      <vt:lpstr>TAREFAS A DESENVOLVER</vt:lpstr>
      <vt:lpstr>TAREFAS A DESENVOLVER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 Trabalho prático</dc:title>
  <dc:creator>António Fernandes</dc:creator>
  <cp:lastModifiedBy>Coimbra Patinador</cp:lastModifiedBy>
  <cp:revision>3</cp:revision>
  <dcterms:modified xsi:type="dcterms:W3CDTF">2023-04-03T21:49:50Z</dcterms:modified>
</cp:coreProperties>
</file>