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28B4-9982-4E2B-8BBF-67C821424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82E7E-E0BC-4E3D-A330-3465ADBAC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3D7A-0940-48EB-AA27-EC1FB75E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9D4-B33A-4C6A-9BED-ABBF86B2829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C1281-4288-4C31-BF54-EA0CA70A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6F203-2260-4146-A85F-62BD9E29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4250-1687-414C-A278-EA862359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5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E263-6873-4D54-BEC6-1066C0CE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9FB20-7567-4C28-96EB-23D47C1A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C647D-E4B6-4ACB-89A9-2E0E66DF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9D4-B33A-4C6A-9BED-ABBF86B2829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D393C-F910-47B7-A224-484D28E6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A64A-BC14-43CB-8B19-0060FDF8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4250-1687-414C-A278-EA862359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6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70978-631D-4982-B762-152BD154E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8919D-2D14-4085-95E9-F50339B71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CF1D-0C64-4C39-B2E6-3937A18E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9D4-B33A-4C6A-9BED-ABBF86B2829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F15B-080A-4E8F-8D33-FAF89AF2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2116E-6979-46BE-B78A-808F75CD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4250-1687-414C-A278-EA862359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D21F-784B-44B5-8463-743FF16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F745-1955-46BE-8779-2BA1DAC6D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E9870-3291-4823-8C3E-411A2AF2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9D4-B33A-4C6A-9BED-ABBF86B2829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DB89-276A-4DF5-B64A-07CF8B86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900D2-89D1-4A07-8E30-30D22B82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4250-1687-414C-A278-EA862359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F7EE-0531-4689-993F-F1251E4C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2E91E-D042-4490-A142-DB49CD18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7D50-2A01-460E-B4D3-27779614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9D4-B33A-4C6A-9BED-ABBF86B2829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A96F5-60D3-42C8-92B4-3166AAFB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54AF-BDA6-4114-9800-BCA9B3FC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4250-1687-414C-A278-EA862359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3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7FA5-B2B8-4613-9590-29B5DEAC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F3B4-4DB4-4307-AF74-941B9D7C6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861DD-6A19-4F47-97F2-3F3DE6D8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7BDB8-6E35-4671-BC4E-9D6A72EB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9D4-B33A-4C6A-9BED-ABBF86B2829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B28FA-DF89-4B90-933C-E871FB19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9DBCD-7571-4AD7-8FAE-852DBF22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4250-1687-414C-A278-EA862359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560E-6B3A-4B11-80C6-01A04695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47A76-1C61-4CA4-A48C-5BCD67FA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9286E-334B-4B06-B6A0-43ABFDCAF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78354-8C97-4199-A448-36A3AF4CF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B8009-1D61-4011-858B-EE389E349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4BC0B-6FF5-443D-B677-37AB93C2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9D4-B33A-4C6A-9BED-ABBF86B2829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080B8-0A76-4B03-A173-DADCA9E1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E2CF8-DEC5-4C4F-ADC5-6856B228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4250-1687-414C-A278-EA862359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362F-2A02-4ED8-A06E-EAF172D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1D96E-3C33-4CEA-98D8-0ECD6CA2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9D4-B33A-4C6A-9BED-ABBF86B2829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80C5-AD63-415A-9292-6AC1DFED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31026-2CBD-41B5-8DEE-CB0836F4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4250-1687-414C-A278-EA862359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69440-DD72-40AA-A8B6-F6D5A243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9D4-B33A-4C6A-9BED-ABBF86B2829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E7F9F-835A-43D6-AE73-E8DACC8B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0954B-3D97-4B0A-86B9-B1221DEA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4250-1687-414C-A278-EA862359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5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9192-740C-4DDD-9889-260FD98C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7D37-00ED-46CB-A892-A9023EEF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BD0EC-63D0-4B7B-9F07-42413F688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F50AA-6726-45B2-A79C-48F4BFC7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9D4-B33A-4C6A-9BED-ABBF86B2829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EF6F9-0937-40D4-AAFB-D1C1651E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6F9E3-C3F0-4900-9599-F718BBB5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4250-1687-414C-A278-EA862359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4B40-1851-4B25-92B8-0D67AEF2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3B652-31B9-4ABF-AE0E-6BF4B3344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6AC8A-ABDB-4220-8081-58973DB0F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F556-9DF7-437E-BC16-3F7BDAC2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9D4-B33A-4C6A-9BED-ABBF86B2829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B9AFA-4966-468B-905F-9987C129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315FB-4BBE-4D08-A5A0-09C64EE4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4250-1687-414C-A278-EA862359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203C7-043A-45FC-93F4-3D6741D2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608B0-BCFB-4EE5-A43B-F6D8D4AB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01758-7DB2-4FFF-8888-DBDE494A2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49D4-B33A-4C6A-9BED-ABBF86B2829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281C8-0E77-44FB-9AA1-942CF9DD6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717BE-DDCA-45CB-889D-1187541FC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B4250-1687-414C-A278-EA862359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4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7721-5A3F-44A5-AFF4-BA25D459B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54808-5BC0-42B8-AD21-33AD621FE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5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D494-0ABE-4751-B1E3-CFE433BF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2BAF-3FF7-4E29-8AFF-0DF2E9D1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x[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j, k]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D(x[I, j, k])={0,1}</a:t>
            </a:r>
          </a:p>
          <a:p>
            <a:pPr lv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X[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j, k]=1: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Y[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k]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</a:p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k]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4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392-1EB7-488E-BA0E-A2468C9D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16DA-5942-4DC5-A30E-3B2E621E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930053"/>
          </a:xfrm>
        </p:spPr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k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0: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luồng</a:t>
            </a:r>
            <a:r>
              <a:rPr lang="en-US" dirty="0"/>
              <a:t> ra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Xe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i+n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k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={1,..,n} , k={0,..,k-1}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D60130C-0949-4923-A072-903C4D815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746697"/>
              </p:ext>
            </p:extLst>
          </p:nvPr>
        </p:nvGraphicFramePr>
        <p:xfrm>
          <a:off x="1992313" y="1806575"/>
          <a:ext cx="40354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444240" progId="Equation.DSMT4">
                  <p:embed/>
                </p:oleObj>
              </mc:Choice>
              <mc:Fallback>
                <p:oleObj name="Equation" r:id="rId2" imgW="1942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92313" y="1806575"/>
                        <a:ext cx="4035425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A33808E-78EF-4DF5-BBB9-DAC1A65DE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245487"/>
              </p:ext>
            </p:extLst>
          </p:nvPr>
        </p:nvGraphicFramePr>
        <p:xfrm>
          <a:off x="1972540" y="3287840"/>
          <a:ext cx="4453015" cy="917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200" imgH="431640" progId="Equation.DSMT4">
                  <p:embed/>
                </p:oleObj>
              </mc:Choice>
              <mc:Fallback>
                <p:oleObj name="Equation" r:id="rId4" imgW="2095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2540" y="3287840"/>
                        <a:ext cx="4453015" cy="917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3AD9B2A-8C21-43B7-8AC9-CB5C4244C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765156"/>
              </p:ext>
            </p:extLst>
          </p:nvPr>
        </p:nvGraphicFramePr>
        <p:xfrm>
          <a:off x="3797300" y="5030788"/>
          <a:ext cx="21272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7300" y="5030788"/>
                        <a:ext cx="212725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7FE0E53-DF1D-4A1D-A466-629F4847F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931787"/>
              </p:ext>
            </p:extLst>
          </p:nvPr>
        </p:nvGraphicFramePr>
        <p:xfrm>
          <a:off x="2125184" y="4847642"/>
          <a:ext cx="3769681" cy="879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760" imgH="444240" progId="Equation.DSMT4">
                  <p:embed/>
                </p:oleObj>
              </mc:Choice>
              <mc:Fallback>
                <p:oleObj name="Equation" r:id="rId8" imgW="1904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25184" y="4847642"/>
                        <a:ext cx="3769681" cy="879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10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3D00-5F45-47B1-BFB8-A07E45EB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0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42B8-446A-4381-A8A2-4C0B3D69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927"/>
            <a:ext cx="10515600" cy="4940155"/>
          </a:xfrm>
        </p:spPr>
        <p:txBody>
          <a:bodyPr/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Y[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]+c[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][j]-y[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j,k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]+M(1-x[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i,j,k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])&gt;=0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Y[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]+c[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][j]-y[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j,k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]-M(1-x[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i,j,k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])&lt;=0</a:t>
            </a:r>
          </a:p>
          <a:p>
            <a:pPr lvl="1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Y[0,k]=0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</a:p>
          <a:p>
            <a:pPr lvl="1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Y[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]&gt;0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I =1,.., 2n (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Y[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]&lt;y[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i+n,k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 (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i+n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j=1,..,n</a:t>
            </a:r>
          </a:p>
          <a:p>
            <a:pPr lvl="1"/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]+1-sl[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j,k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]+M(1-x[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i,j,k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])&gt;=0</a:t>
            </a:r>
          </a:p>
          <a:p>
            <a:pPr lvl="1"/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]+1-sl[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j,k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]+M(1-x[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i,j,k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])&gt;=0</a:t>
            </a:r>
          </a:p>
          <a:p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j=n+1,..,2n</a:t>
            </a:r>
          </a:p>
          <a:p>
            <a:pPr lvl="1"/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]-1-sl[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j,k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]+M(1-x[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i,j,k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])&gt;=0</a:t>
            </a:r>
          </a:p>
          <a:p>
            <a:pPr lvl="1"/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]-1-sl[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j,k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]+M(1-x[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i,j,k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])&gt;=0</a:t>
            </a:r>
          </a:p>
          <a:p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i,k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]&lt;q[k]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24AD-D7D3-4851-9CA7-536CF1C9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D3EF-3C1B-468B-8453-912AE30E6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4F8DE6B-FC6D-4226-B4F1-2457CD612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024055"/>
              </p:ext>
            </p:extLst>
          </p:nvPr>
        </p:nvGraphicFramePr>
        <p:xfrm>
          <a:off x="1238558" y="2219742"/>
          <a:ext cx="6365638" cy="144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444240" progId="Equation.DSMT4">
                  <p:embed/>
                </p:oleObj>
              </mc:Choice>
              <mc:Fallback>
                <p:oleObj name="Equation" r:id="rId2" imgW="1955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8558" y="2219742"/>
                        <a:ext cx="6365638" cy="1446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87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0FAA-3C33-4DCD-9C74-7F2B5226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3250-A77E-43E4-86B2-FC36C4AA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 K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(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chở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khách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i="1" dirty="0"/>
              <a:t>For k=0 to K-1 do:</a:t>
            </a:r>
          </a:p>
          <a:p>
            <a:pPr marL="914400" lvl="2" indent="0">
              <a:buNone/>
            </a:pPr>
            <a:r>
              <a:rPr lang="en-US" i="1" dirty="0" err="1"/>
              <a:t>i</a:t>
            </a:r>
            <a:r>
              <a:rPr lang="en-US" i="1" dirty="0"/>
              <a:t>=</a:t>
            </a:r>
            <a:r>
              <a:rPr lang="en-US" i="1" dirty="0" err="1"/>
              <a:t>nearestCustomer</a:t>
            </a:r>
            <a:r>
              <a:rPr lang="en-US" i="1" dirty="0"/>
              <a:t>()</a:t>
            </a:r>
          </a:p>
          <a:p>
            <a:pPr marL="914400" lvl="2" indent="0">
              <a:buNone/>
            </a:pPr>
            <a:r>
              <a:rPr lang="en-US" i="1" dirty="0" err="1"/>
              <a:t>Top_k.append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)</a:t>
            </a:r>
          </a:p>
          <a:p>
            <a:pPr marL="914400" lvl="2" indent="0">
              <a:buNone/>
            </a:pPr>
            <a:r>
              <a:rPr lang="en-US" i="1" dirty="0" err="1"/>
              <a:t>ListCustomer</a:t>
            </a:r>
            <a:r>
              <a:rPr lang="en-US" i="1" dirty="0"/>
              <a:t>[k].append(</a:t>
            </a:r>
            <a:r>
              <a:rPr lang="en-US" i="1" dirty="0" err="1"/>
              <a:t>i</a:t>
            </a:r>
            <a:r>
              <a:rPr lang="en-US" i="1" dirty="0"/>
              <a:t>)</a:t>
            </a:r>
          </a:p>
          <a:p>
            <a:pPr marL="914400" lvl="2" indent="0">
              <a:buNone/>
            </a:pPr>
            <a:r>
              <a:rPr lang="en-US" i="1" dirty="0" err="1"/>
              <a:t>busLocation</a:t>
            </a:r>
            <a:r>
              <a:rPr lang="en-US" i="1" dirty="0"/>
              <a:t>[k]=I</a:t>
            </a:r>
          </a:p>
          <a:p>
            <a:pPr marL="914400" lvl="2" indent="0">
              <a:buNone/>
            </a:pPr>
            <a:r>
              <a:rPr lang="en-US" i="1" dirty="0"/>
              <a:t>Cost+=c[0][</a:t>
            </a:r>
            <a:r>
              <a:rPr lang="en-US" i="1" dirty="0" err="1"/>
              <a:t>i</a:t>
            </a:r>
            <a:r>
              <a:rPr lang="en-US" i="1" dirty="0"/>
              <a:t>]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i="1" dirty="0"/>
              <a:t>For </a:t>
            </a:r>
            <a:r>
              <a:rPr lang="en-US" i="1" dirty="0" err="1"/>
              <a:t>i</a:t>
            </a:r>
            <a:r>
              <a:rPr lang="en-US" i="1" dirty="0"/>
              <a:t>=1 to n do:</a:t>
            </a:r>
          </a:p>
          <a:p>
            <a:pPr marL="914400" lvl="2" indent="0">
              <a:buNone/>
            </a:pPr>
            <a:r>
              <a:rPr lang="en-US" i="1" dirty="0"/>
              <a:t>If </a:t>
            </a:r>
            <a:r>
              <a:rPr lang="en-US" i="1" dirty="0" err="1"/>
              <a:t>i</a:t>
            </a:r>
            <a:r>
              <a:rPr lang="en-US" i="1" dirty="0"/>
              <a:t> not in </a:t>
            </a:r>
            <a:r>
              <a:rPr lang="en-US" i="1" dirty="0" err="1"/>
              <a:t>Top_k</a:t>
            </a:r>
            <a:r>
              <a:rPr lang="en-US" i="1" dirty="0"/>
              <a:t>:</a:t>
            </a:r>
          </a:p>
          <a:p>
            <a:pPr marL="1371600" lvl="3" indent="0">
              <a:buNone/>
            </a:pPr>
            <a:r>
              <a:rPr lang="en-US" i="1" dirty="0"/>
              <a:t>k = </a:t>
            </a:r>
            <a:r>
              <a:rPr lang="en-US" i="1" dirty="0" err="1"/>
              <a:t>chooseBus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)</a:t>
            </a:r>
          </a:p>
          <a:p>
            <a:pPr marL="1371600" lvl="3" indent="0">
              <a:buNone/>
            </a:pPr>
            <a:r>
              <a:rPr lang="en-US" i="1" dirty="0" err="1"/>
              <a:t>ListCustomer</a:t>
            </a:r>
            <a:r>
              <a:rPr lang="en-US" i="1" dirty="0"/>
              <a:t>[k].append(</a:t>
            </a:r>
            <a:r>
              <a:rPr lang="en-US" i="1" dirty="0" err="1"/>
              <a:t>i</a:t>
            </a:r>
            <a:r>
              <a:rPr lang="en-US" i="1" dirty="0"/>
              <a:t>)</a:t>
            </a:r>
          </a:p>
          <a:p>
            <a:pPr marL="1371600" lvl="3" indent="0">
              <a:buNone/>
            </a:pPr>
            <a:r>
              <a:rPr lang="en-US" i="1" dirty="0"/>
              <a:t>Cost+=c[</a:t>
            </a:r>
            <a:r>
              <a:rPr lang="en-US" i="1" dirty="0" err="1"/>
              <a:t>busLocation</a:t>
            </a:r>
            <a:r>
              <a:rPr lang="en-US" i="1" dirty="0"/>
              <a:t>[k]][</a:t>
            </a:r>
            <a:r>
              <a:rPr lang="en-US" i="1" dirty="0" err="1"/>
              <a:t>i</a:t>
            </a:r>
            <a:r>
              <a:rPr lang="en-US" i="1" dirty="0"/>
              <a:t>]</a:t>
            </a:r>
          </a:p>
          <a:p>
            <a:pPr marL="1371600" lvl="3" indent="0">
              <a:buNone/>
            </a:pPr>
            <a:r>
              <a:rPr lang="en-US" i="1" dirty="0" err="1"/>
              <a:t>busLocation</a:t>
            </a:r>
            <a:r>
              <a:rPr lang="en-US" i="1" dirty="0"/>
              <a:t>[k]=</a:t>
            </a:r>
            <a:r>
              <a:rPr lang="en-US" i="1" dirty="0" err="1"/>
              <a:t>i</a:t>
            </a:r>
            <a:endParaRPr lang="en-US" i="1" dirty="0"/>
          </a:p>
          <a:p>
            <a:pPr marL="1371600" lvl="3" indent="0">
              <a:buNone/>
            </a:pPr>
            <a:r>
              <a:rPr lang="en-US" i="1" dirty="0" err="1"/>
              <a:t>checkBus</a:t>
            </a:r>
            <a:r>
              <a:rPr lang="en-US" i="1" dirty="0"/>
              <a:t>(k)</a:t>
            </a:r>
          </a:p>
        </p:txBody>
      </p:sp>
    </p:spTree>
    <p:extLst>
      <p:ext uri="{BB962C8B-B14F-4D97-AF65-F5344CB8AC3E}">
        <p14:creationId xmlns:p14="http://schemas.microsoft.com/office/powerpoint/2010/main" val="427448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AFE3-4590-4BD7-976D-4CEEC465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8A6B-DA56-4132-82F0-609EF34A3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,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  <a:p>
            <a:pPr marL="457200" lvl="1" indent="0">
              <a:buNone/>
            </a:pPr>
            <a:r>
              <a:rPr lang="en-US" i="1" dirty="0"/>
              <a:t>For k=0 to K-1 do:</a:t>
            </a:r>
          </a:p>
          <a:p>
            <a:pPr marL="914400" lvl="2" indent="0">
              <a:buNone/>
            </a:pPr>
            <a:r>
              <a:rPr lang="en-US" i="1" dirty="0"/>
              <a:t>While </a:t>
            </a:r>
            <a:r>
              <a:rPr lang="en-US" i="1" dirty="0" err="1"/>
              <a:t>len</a:t>
            </a:r>
            <a:r>
              <a:rPr lang="en-US" i="1" dirty="0"/>
              <a:t>(</a:t>
            </a:r>
            <a:r>
              <a:rPr lang="en-US" i="1" dirty="0" err="1"/>
              <a:t>ListCustomer</a:t>
            </a:r>
            <a:r>
              <a:rPr lang="en-US" i="1" dirty="0"/>
              <a:t>[k])!=0 do:</a:t>
            </a:r>
          </a:p>
          <a:p>
            <a:pPr marL="1371600" lvl="3" indent="0">
              <a:buNone/>
            </a:pPr>
            <a:r>
              <a:rPr lang="en-US" i="1" dirty="0" err="1"/>
              <a:t>i</a:t>
            </a:r>
            <a:r>
              <a:rPr lang="en-US" i="1" dirty="0"/>
              <a:t>=</a:t>
            </a:r>
            <a:r>
              <a:rPr lang="en-US" i="1" dirty="0" err="1"/>
              <a:t>nearestDestination</a:t>
            </a:r>
            <a:r>
              <a:rPr lang="en-US" i="1" dirty="0"/>
              <a:t>(k)</a:t>
            </a:r>
          </a:p>
          <a:p>
            <a:pPr marL="1371600" lvl="3" indent="0">
              <a:buNone/>
            </a:pPr>
            <a:r>
              <a:rPr lang="en-US" i="1" dirty="0"/>
              <a:t>Cost+=c[</a:t>
            </a:r>
            <a:r>
              <a:rPr lang="en-US" i="1" dirty="0" err="1"/>
              <a:t>busLocation</a:t>
            </a:r>
            <a:r>
              <a:rPr lang="en-US" i="1" dirty="0"/>
              <a:t>[k]][</a:t>
            </a:r>
            <a:r>
              <a:rPr lang="en-US" i="1" dirty="0" err="1"/>
              <a:t>i</a:t>
            </a:r>
            <a:r>
              <a:rPr lang="en-US" i="1" dirty="0"/>
              <a:t>]</a:t>
            </a:r>
          </a:p>
          <a:p>
            <a:pPr marL="1371600" lvl="3" indent="0">
              <a:buNone/>
            </a:pPr>
            <a:r>
              <a:rPr lang="en-US" i="1" dirty="0" err="1"/>
              <a:t>busLocation</a:t>
            </a:r>
            <a:r>
              <a:rPr lang="en-US" i="1" dirty="0"/>
              <a:t>[k]=</a:t>
            </a:r>
            <a:r>
              <a:rPr lang="en-US" i="1" dirty="0" err="1"/>
              <a:t>i</a:t>
            </a:r>
            <a:endParaRPr lang="en-US" i="1" dirty="0"/>
          </a:p>
          <a:p>
            <a:pPr marL="1371600" lvl="3" indent="0">
              <a:buNone/>
            </a:pPr>
            <a:r>
              <a:rPr lang="en-US" i="1" dirty="0" err="1"/>
              <a:t>ListCustomer</a:t>
            </a:r>
            <a:r>
              <a:rPr lang="en-US" i="1" dirty="0"/>
              <a:t>[k].remove(</a:t>
            </a:r>
            <a:r>
              <a:rPr lang="en-US" i="1" dirty="0" err="1"/>
              <a:t>i</a:t>
            </a:r>
            <a:r>
              <a:rPr lang="en-US" i="1" dirty="0"/>
              <a:t>-n)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8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592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Equation</vt:lpstr>
      <vt:lpstr>MathType 7.0 Equation</vt:lpstr>
      <vt:lpstr>MIP</vt:lpstr>
      <vt:lpstr>Biến:</vt:lpstr>
      <vt:lpstr>Ràng buộc:</vt:lpstr>
      <vt:lpstr>Ràng buộc:</vt:lpstr>
      <vt:lpstr>Hàm mục tiêu:</vt:lpstr>
      <vt:lpstr>Heuristic 2</vt:lpstr>
      <vt:lpstr>Heuristic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NAM HAN 20183522</dc:creator>
  <cp:lastModifiedBy>NGUYEN NAM HAN 20183522</cp:lastModifiedBy>
  <cp:revision>11</cp:revision>
  <dcterms:created xsi:type="dcterms:W3CDTF">2021-05-15T08:27:12Z</dcterms:created>
  <dcterms:modified xsi:type="dcterms:W3CDTF">2021-05-19T03:27:58Z</dcterms:modified>
</cp:coreProperties>
</file>