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ld Standard Team"/>
          <p:cNvSpPr txBox="1"/>
          <p:nvPr>
            <p:ph type="body" idx="21"/>
          </p:nvPr>
        </p:nvSpPr>
        <p:spPr>
          <a:xfrm>
            <a:off x="1201340" y="11576129"/>
            <a:ext cx="21162593" cy="908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4800"/>
            </a:lvl1pPr>
          </a:lstStyle>
          <a:p>
            <a:pPr/>
            <a:r>
              <a:t>Gold Standard Team</a:t>
            </a:r>
          </a:p>
        </p:txBody>
      </p:sp>
      <p:sp>
        <p:nvSpPr>
          <p:cNvPr id="152" name="Predicting the Persistency of a Drug (Healthcare)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  <a:defRPr spc="-154" sz="7700"/>
            </a:pPr>
            <a:r>
              <a:t>Predicting the Persistency of a Drug (Healthcare)</a:t>
            </a:r>
          </a:p>
          <a:p>
            <a:pPr>
              <a:defRPr spc="-154" sz="7700"/>
            </a:pPr>
            <a:r>
              <a:t>EDA Presentation</a:t>
            </a:r>
          </a:p>
        </p:txBody>
      </p:sp>
      <p:sp>
        <p:nvSpPr>
          <p:cNvPr id="153" name="Data Science Internshi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 Internship</a:t>
            </a:r>
          </a:p>
        </p:txBody>
      </p:sp>
      <p:pic>
        <p:nvPicPr>
          <p:cNvPr id="15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040" y="288728"/>
            <a:ext cx="7526677" cy="1584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Number of Registers: 3424…"/>
          <p:cNvSpPr txBox="1"/>
          <p:nvPr/>
        </p:nvSpPr>
        <p:spPr>
          <a:xfrm>
            <a:off x="2909021" y="2711880"/>
            <a:ext cx="6757375" cy="13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200"/>
              </a:spcBef>
              <a:defRPr sz="3600">
                <a:solidFill>
                  <a:srgbClr val="FFFFFF"/>
                </a:solidFill>
              </a:defRPr>
            </a:pPr>
            <a:r>
              <a:t>Number of Registers: 3424</a:t>
            </a:r>
          </a:p>
          <a:p>
            <a:pPr algn="l">
              <a:defRPr sz="3600">
                <a:solidFill>
                  <a:srgbClr val="FFFFFF"/>
                </a:solidFill>
              </a:defRPr>
            </a:pPr>
            <a:r>
              <a:t>Number of Features: 69</a:t>
            </a:r>
          </a:p>
        </p:txBody>
      </p:sp>
      <p:sp>
        <p:nvSpPr>
          <p:cNvPr id="157" name="Summary of Dataset"/>
          <p:cNvSpPr txBox="1"/>
          <p:nvPr/>
        </p:nvSpPr>
        <p:spPr>
          <a:xfrm>
            <a:off x="65315" y="1159192"/>
            <a:ext cx="24253369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Summary of Dataset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470" y="4251050"/>
            <a:ext cx="8331201" cy="835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Distribution of target classes."/>
          <p:cNvSpPr txBox="1"/>
          <p:nvPr/>
        </p:nvSpPr>
        <p:spPr>
          <a:xfrm>
            <a:off x="13193683" y="3061130"/>
            <a:ext cx="8378775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Distribution of target classes.</a:t>
            </a:r>
          </a:p>
        </p:txBody>
      </p:sp>
      <p:sp>
        <p:nvSpPr>
          <p:cNvPr id="160" name="46 out of 66 categorical variables presents significant correlation with the target."/>
          <p:cNvSpPr txBox="1"/>
          <p:nvPr/>
        </p:nvSpPr>
        <p:spPr>
          <a:xfrm>
            <a:off x="1667573" y="4390655"/>
            <a:ext cx="9240271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800" indent="-304800" algn="l">
              <a:buSzPct val="123000"/>
              <a:buChar char="•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46 out of 66 categorical variables presents significant correlation with the target.</a:t>
            </a:r>
          </a:p>
        </p:txBody>
      </p:sp>
      <p:sp>
        <p:nvSpPr>
          <p:cNvPr id="161" name="Top 10 predictors with higher correlation significance with the target:"/>
          <p:cNvSpPr txBox="1"/>
          <p:nvPr/>
        </p:nvSpPr>
        <p:spPr>
          <a:xfrm>
            <a:off x="715457" y="6267500"/>
            <a:ext cx="11144503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Top 10 predictors with higher correlation significance with the target:</a:t>
            </a:r>
          </a:p>
        </p:txBody>
      </p:sp>
      <p:sp>
        <p:nvSpPr>
          <p:cNvPr id="162" name="Dexa_During_Rx…"/>
          <p:cNvSpPr txBox="1"/>
          <p:nvPr/>
        </p:nvSpPr>
        <p:spPr>
          <a:xfrm>
            <a:off x="249529" y="7711700"/>
            <a:ext cx="12823163" cy="4409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Dexa_During_Rx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Comorb_Long_Term_Current_Drug_Therapy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Comorb_Encounter_For_Screening_For_Malignant_Neoplasms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Comorb_Encounter_For_Immunization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Comorb_Encntr_For_General_Exam_W_O_Complaint,_Susp_Or_Reprtd_Dx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Comorb_Other_Disorders_Of_Bone_Density_And_Structure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Concom_Systemic_Corticosteroids_Plain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Comorb_Other_Joint_Disorder_Not_Elsewhere_Classified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Concom_Anaesthetics_General</a:t>
            </a:r>
          </a:p>
          <a:p>
            <a:pPr marL="457200" indent="-457200" algn="l">
              <a:buSzPct val="123000"/>
              <a:buChar char="•"/>
              <a:defRPr sz="2800">
                <a:solidFill>
                  <a:srgbClr val="FFFFFF"/>
                </a:solidFill>
              </a:defRPr>
            </a:pPr>
            <a:r>
              <a:t>Concom_Viral_Vaccines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ost Important Categorical Variables"/>
          <p:cNvSpPr txBox="1"/>
          <p:nvPr/>
        </p:nvSpPr>
        <p:spPr>
          <a:xfrm>
            <a:off x="65316" y="345457"/>
            <a:ext cx="24253369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Most Important Categorical Variables</a:t>
            </a:r>
          </a:p>
        </p:txBody>
      </p:sp>
      <p:graphicFrame>
        <p:nvGraphicFramePr>
          <p:cNvPr id="165" name="Table 1"/>
          <p:cNvGraphicFramePr/>
          <p:nvPr/>
        </p:nvGraphicFramePr>
        <p:xfrm>
          <a:off x="1653526" y="1664226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7087991"/>
                <a:gridCol w="7004471"/>
                <a:gridCol w="6984485"/>
              </a:tblGrid>
              <a:tr h="38754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38614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6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7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38723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8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9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10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tegorical Variables"/>
          <p:cNvSpPr txBox="1"/>
          <p:nvPr/>
        </p:nvSpPr>
        <p:spPr>
          <a:xfrm>
            <a:off x="65316" y="401576"/>
            <a:ext cx="24253369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Categorical Variables</a:t>
            </a:r>
          </a:p>
        </p:txBody>
      </p:sp>
      <p:sp>
        <p:nvSpPr>
          <p:cNvPr id="168" name="Most of patients that were receiving Dexa during Rx were persistent to the new drug, whereas most patients that were not receiving Dexa during Rx were classified as non-persistent.…"/>
          <p:cNvSpPr txBox="1"/>
          <p:nvPr/>
        </p:nvSpPr>
        <p:spPr>
          <a:xfrm>
            <a:off x="560919" y="1553370"/>
            <a:ext cx="23262161" cy="469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spcBef>
                <a:spcPts val="1200"/>
              </a:spcBef>
              <a:buSzPct val="123000"/>
              <a:buChar char="•"/>
              <a:defRPr sz="3600">
                <a:solidFill>
                  <a:srgbClr val="FFFFFF"/>
                </a:solidFill>
              </a:defRPr>
            </a:pPr>
            <a:r>
              <a:t>Most of patients that were receiving Dexa during Rx were persistent to the new drug, whereas most patients that were not receiving Dexa during Rx were classified as non-persistent.</a:t>
            </a:r>
          </a:p>
          <a:p>
            <a:pPr marL="304800" indent="-304800" algn="l">
              <a:spcBef>
                <a:spcPts val="1200"/>
              </a:spcBef>
              <a:buSzPct val="123000"/>
              <a:buChar char="•"/>
              <a:defRPr sz="3600">
                <a:solidFill>
                  <a:srgbClr val="FFFFFF"/>
                </a:solidFill>
              </a:defRPr>
            </a:pPr>
            <a:r>
              <a:t>A similar behavior was observed for the variables </a:t>
            </a:r>
            <a:r>
              <a:rPr i="1" sz="3200"/>
              <a:t>Comorb_Encounter_For_Screening_For_Malignant_Neoplasms, Comorb_Encounter_For_Immunization, </a:t>
            </a:r>
            <a:r>
              <a:rPr i="1"/>
              <a:t>and</a:t>
            </a:r>
            <a:r>
              <a:rPr i="1" sz="3200"/>
              <a:t> Comorb_Encntr_For_General_Exam_W_O_Complaint,_Susp_Or_Reprtd_Dx.</a:t>
            </a:r>
            <a:endParaRPr i="1" sz="3200"/>
          </a:p>
          <a:p>
            <a:pPr marL="430237" indent="-430237" algn="l">
              <a:spcBef>
                <a:spcPts val="1200"/>
              </a:spcBef>
              <a:buSzPct val="123000"/>
              <a:buChar char="•"/>
              <a:defRPr sz="3600">
                <a:solidFill>
                  <a:srgbClr val="FFFFFF"/>
                </a:solidFill>
              </a:defRPr>
            </a:pPr>
            <a:r>
              <a:t>The other 5 variables, including </a:t>
            </a:r>
            <a:r>
              <a:rPr sz="3200"/>
              <a:t>Comorb_Long_Term_Current_Drug_Therapy, Comorb_Other_Disorders_Of_Bone_Density _And_Structure, Concom_Systemic_Corticosteroids_Plain, Comorb_Other_Joint_Disorder_Not_Elsewhere_Classified, Concom_Anaesthetics_General</a:t>
            </a:r>
            <a:r>
              <a:t>, presented higher number of negative values compared to positive (‘yes’) for both target classes, however in a higher proportion for the non-persistent patients.</a:t>
            </a:r>
          </a:p>
        </p:txBody>
      </p:sp>
      <p:sp>
        <p:nvSpPr>
          <p:cNvPr id="169" name="NTM_Speciality Variables"/>
          <p:cNvSpPr txBox="1"/>
          <p:nvPr/>
        </p:nvSpPr>
        <p:spPr>
          <a:xfrm>
            <a:off x="4180639" y="6589587"/>
            <a:ext cx="5675491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1200"/>
              </a:spcBef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NTM_Speciality Variables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6316" y="6776308"/>
            <a:ext cx="9150449" cy="6409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4055" y="7575054"/>
            <a:ext cx="7502379" cy="545785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All the Ntm_Speciality variables were correlated to each other, of which the Ntm_Specialist_Flag seems to better represent this category of variables in a simpler manner with only 2 categories. Similar correlation was observed for many other pairs of var"/>
          <p:cNvSpPr txBox="1"/>
          <p:nvPr/>
        </p:nvSpPr>
        <p:spPr>
          <a:xfrm>
            <a:off x="580579" y="8328469"/>
            <a:ext cx="6103593" cy="395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120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All the Ntm_Speciality variables were correlated to each other, of which the Ntm_Specialist_Flag seems to better represent this category of variables in a simpler manner with only 2 categories. Similar correlation was observed for many other pairs of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Numerical Variables"/>
          <p:cNvSpPr txBox="1"/>
          <p:nvPr/>
        </p:nvSpPr>
        <p:spPr>
          <a:xfrm>
            <a:off x="65316" y="401576"/>
            <a:ext cx="24253369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Numerical Variables</a:t>
            </a:r>
          </a:p>
        </p:txBody>
      </p:sp>
      <p:graphicFrame>
        <p:nvGraphicFramePr>
          <p:cNvPr id="175" name="Table 1"/>
          <p:cNvGraphicFramePr/>
          <p:nvPr/>
        </p:nvGraphicFramePr>
        <p:xfrm>
          <a:off x="2637548" y="2730500"/>
          <a:ext cx="21971004" cy="8255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963061"/>
                <a:gridCol w="8576351"/>
                <a:gridCol w="8662445"/>
              </a:tblGrid>
              <a:tr h="7689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Dataset Before Transformation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Dataset After Transformation (approach 2)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47458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63500">
                      <a:solidFill>
                        <a:schemeClr val="accent1"/>
                      </a:solidFill>
                      <a:miter lim="400000"/>
                    </a:lnR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B w="63500">
                      <a:solidFill>
                        <a:schemeClr val="accent1"/>
                      </a:solidFill>
                      <a:miter lim="400000"/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490894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63500">
                      <a:solidFill>
                        <a:schemeClr val="accent1"/>
                      </a:solidFill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chemeClr val="accent1"/>
                      </a:solidFill>
                      <a:miter lim="400000"/>
                    </a:lnL>
                    <a:lnR w="0">
                      <a:miter lim="400000"/>
                    </a:lnR>
                    <a:lnT w="63500">
                      <a:solidFill>
                        <a:schemeClr val="accent1"/>
                      </a:solidFill>
                      <a:miter lim="400000"/>
                    </a:lnT>
                    <a:lnB w="0">
                      <a:miter lim="400000"/>
                    </a:lnB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76" name="Dexa_Freq_During_Rx"/>
          <p:cNvSpPr txBox="1"/>
          <p:nvPr/>
        </p:nvSpPr>
        <p:spPr>
          <a:xfrm rot="16200000">
            <a:off x="767689" y="5611409"/>
            <a:ext cx="438922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tabLst>
                <a:tab pos="1663700" algn="l"/>
              </a:tabLst>
              <a:defRPr b="1" sz="3200">
                <a:solidFill>
                  <a:srgbClr val="FFFFFF"/>
                </a:solidFill>
              </a:defRPr>
            </a:lvl1pPr>
          </a:lstStyle>
          <a:p>
            <a:pPr defTabSz="914400"/>
            <a:r>
              <a:t>Dexa_Freq_During_Rx</a:t>
            </a:r>
          </a:p>
        </p:txBody>
      </p:sp>
      <p:sp>
        <p:nvSpPr>
          <p:cNvPr id="177" name="Count_Of_Risks"/>
          <p:cNvSpPr txBox="1"/>
          <p:nvPr/>
        </p:nvSpPr>
        <p:spPr>
          <a:xfrm rot="16200000">
            <a:off x="1354937" y="10381582"/>
            <a:ext cx="321472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tabLst>
                <a:tab pos="1663700" algn="l"/>
              </a:tabLst>
              <a:defRPr b="1" sz="3200">
                <a:solidFill>
                  <a:srgbClr val="FFFFFF"/>
                </a:solidFill>
              </a:defRPr>
            </a:lvl1pPr>
          </a:lstStyle>
          <a:p>
            <a:pPr defTabSz="914400"/>
            <a:r>
              <a:t>Count_Of_Risks</a:t>
            </a:r>
          </a:p>
        </p:txBody>
      </p:sp>
      <p:sp>
        <p:nvSpPr>
          <p:cNvPr id="178" name="Dexa_Freq_During_Rx and Count_Of_Risks"/>
          <p:cNvSpPr txBox="1"/>
          <p:nvPr/>
        </p:nvSpPr>
        <p:spPr>
          <a:xfrm>
            <a:off x="3537577" y="1649706"/>
            <a:ext cx="1730884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l">
              <a:spcBef>
                <a:spcPts val="1200"/>
              </a:spcBef>
              <a:buSzPct val="123000"/>
              <a:buChar char="•"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Dexa_Freq_During_Rx and Count_Of_Risks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Numerical Variables"/>
          <p:cNvSpPr txBox="1"/>
          <p:nvPr/>
        </p:nvSpPr>
        <p:spPr>
          <a:xfrm>
            <a:off x="65316" y="1131132"/>
            <a:ext cx="24253369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Numerical Variables</a:t>
            </a:r>
          </a:p>
        </p:txBody>
      </p:sp>
      <p:sp>
        <p:nvSpPr>
          <p:cNvPr id="181" name="Correlation (t-test) of Target with Dexa_Freq_During_Rx"/>
          <p:cNvSpPr txBox="1"/>
          <p:nvPr/>
        </p:nvSpPr>
        <p:spPr>
          <a:xfrm>
            <a:off x="471795" y="5709223"/>
            <a:ext cx="8199506" cy="12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l">
              <a:spcBef>
                <a:spcPts val="1200"/>
              </a:spcBef>
              <a:buSzPct val="123000"/>
              <a:buChar char="•"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Correlation (t-test) of Target with Dexa_Freq_During_Rx</a:t>
            </a:r>
          </a:p>
        </p:txBody>
      </p:sp>
      <p:sp>
        <p:nvSpPr>
          <p:cNvPr id="182" name="p-value = 1.054 e-90"/>
          <p:cNvSpPr txBox="1"/>
          <p:nvPr/>
        </p:nvSpPr>
        <p:spPr>
          <a:xfrm>
            <a:off x="-2025699" y="7371877"/>
            <a:ext cx="11342544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200"/>
              </a:spcBef>
              <a:defRPr sz="3600">
                <a:solidFill>
                  <a:srgbClr val="FFFFFF"/>
                </a:solidFill>
              </a:defRPr>
            </a:lvl1pPr>
          </a:lstStyle>
          <a:p>
            <a:pPr>
              <a:defRPr b="1"/>
            </a:pPr>
            <a:r>
              <a:rPr b="0"/>
              <a:t>p-value = 1.054 e-90</a:t>
            </a:r>
          </a:p>
        </p:txBody>
      </p:sp>
      <p:sp>
        <p:nvSpPr>
          <p:cNvPr id="183" name="Correlation of Dexa_Freq_During_Rx and Dexa_During_Rx"/>
          <p:cNvSpPr txBox="1"/>
          <p:nvPr/>
        </p:nvSpPr>
        <p:spPr>
          <a:xfrm>
            <a:off x="9261185" y="2963596"/>
            <a:ext cx="1730884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l">
              <a:spcBef>
                <a:spcPts val="1200"/>
              </a:spcBef>
              <a:buSzPct val="123000"/>
              <a:buChar char="•"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Correlation of Dexa_Freq_During_Rx and Dexa_During_Rx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6770" y="3865065"/>
            <a:ext cx="14057648" cy="8955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umerical Variables"/>
          <p:cNvSpPr txBox="1"/>
          <p:nvPr/>
        </p:nvSpPr>
        <p:spPr>
          <a:xfrm>
            <a:off x="65316" y="1075012"/>
            <a:ext cx="24253369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Numerical Variables</a:t>
            </a:r>
          </a:p>
        </p:txBody>
      </p:sp>
      <p:sp>
        <p:nvSpPr>
          <p:cNvPr id="187" name="Correlation of Count_Of_Risks and other Risk Related Variables"/>
          <p:cNvSpPr txBox="1"/>
          <p:nvPr/>
        </p:nvSpPr>
        <p:spPr>
          <a:xfrm>
            <a:off x="731593" y="2914711"/>
            <a:ext cx="1730884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l">
              <a:spcBef>
                <a:spcPts val="1200"/>
              </a:spcBef>
              <a:buSzPct val="123000"/>
              <a:buChar char="•"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Correlation of Count_Of_Risks and other Risk Related Variables</a:t>
            </a:r>
          </a:p>
        </p:txBody>
      </p:sp>
      <p:sp>
        <p:nvSpPr>
          <p:cNvPr id="188" name="With exception to the variables Risk_Osteogenesis_Imperfecta and Risk_Untreated_Chronic_Hyperthyroidism (figure below), all the other risk-related variables presented a significant correlation with the Count_Of_Risks. However, these variables are correla"/>
          <p:cNvSpPr txBox="1"/>
          <p:nvPr/>
        </p:nvSpPr>
        <p:spPr>
          <a:xfrm>
            <a:off x="731593" y="3676273"/>
            <a:ext cx="20950521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200"/>
              </a:spcBef>
              <a:defRPr sz="3600">
                <a:solidFill>
                  <a:srgbClr val="FFFFFF"/>
                </a:solidFill>
              </a:defRPr>
            </a:pPr>
            <a:r>
              <a:t>With exception to the variables </a:t>
            </a:r>
            <a:r>
              <a:rPr i="1" sz="3200"/>
              <a:t>Risk_Osteogenesis_Imperfecta</a:t>
            </a:r>
            <a:r>
              <a:t> and </a:t>
            </a:r>
            <a:r>
              <a:rPr i="1" sz="3200"/>
              <a:t>Risk_Untreated_Chronic_Hyperthyroidism </a:t>
            </a:r>
            <a:r>
              <a:t>(figure below), all the other risk-related variables presented a significant correlation with the Count_Of_Risks. However, these variables are correlated with other risk-related variables.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2902" y="6157002"/>
            <a:ext cx="9416048" cy="684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54623" y="6157002"/>
            <a:ext cx="9423334" cy="6844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ommendations"/>
          <p:cNvSpPr txBox="1"/>
          <p:nvPr/>
        </p:nvSpPr>
        <p:spPr>
          <a:xfrm>
            <a:off x="65316" y="1411730"/>
            <a:ext cx="24253369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Recommendations</a:t>
            </a:r>
          </a:p>
        </p:txBody>
      </p:sp>
      <p:sp>
        <p:nvSpPr>
          <p:cNvPr id="193" name="There is a strong correlation between most of the variables and the target variables, however a considerable number of predictors are correlated. A definitive list of variables to be used will only be precisely defined during the feature selection and mo"/>
          <p:cNvSpPr txBox="1"/>
          <p:nvPr/>
        </p:nvSpPr>
        <p:spPr>
          <a:xfrm>
            <a:off x="560919" y="3096398"/>
            <a:ext cx="23262161" cy="5765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spcBef>
                <a:spcPts val="2000"/>
              </a:spcBef>
              <a:buSzPct val="123000"/>
              <a:buChar char="•"/>
              <a:defRPr sz="3600">
                <a:solidFill>
                  <a:srgbClr val="FFFFFF"/>
                </a:solidFill>
              </a:defRPr>
            </a:pPr>
            <a:r>
              <a:t>There is a strong correlation between most of the variables and the target variables, however a considerable number of predictors are correlated. A definitive list of variables to be used will only be precisely defined during the feature selection and modeling steps, where different group of variables will be tested.</a:t>
            </a:r>
          </a:p>
          <a:p>
            <a:pPr marL="304800" indent="-304800" algn="l">
              <a:spcBef>
                <a:spcPts val="2000"/>
              </a:spcBef>
              <a:buSzPct val="123000"/>
              <a:buChar char="•"/>
              <a:defRPr sz="3600">
                <a:solidFill>
                  <a:srgbClr val="FFFFFF"/>
                </a:solidFill>
              </a:defRPr>
            </a:pPr>
            <a:r>
              <a:t>The numerical variables may not be used in the modeling steps because they are correlated with other categorical predictors.</a:t>
            </a:r>
          </a:p>
          <a:p>
            <a:pPr marL="304800" indent="-304800" algn="l">
              <a:spcBef>
                <a:spcPts val="2000"/>
              </a:spcBef>
              <a:buSzPct val="123000"/>
              <a:buChar char="•"/>
              <a:defRPr sz="3600">
                <a:solidFill>
                  <a:srgbClr val="FFFFFF"/>
                </a:solidFill>
              </a:defRPr>
            </a:pPr>
            <a:r>
              <a:t>Features will be selected based on the correlation, but a technique for dimensionality reduction to diminish the number of variables will also be tested.</a:t>
            </a:r>
          </a:p>
          <a:p>
            <a:pPr marL="304800" indent="-304800" algn="l">
              <a:spcBef>
                <a:spcPts val="2000"/>
              </a:spcBef>
              <a:buSzPct val="123000"/>
              <a:buChar char="•"/>
              <a:defRPr sz="3600">
                <a:solidFill>
                  <a:srgbClr val="FFFFFF"/>
                </a:solidFill>
              </a:defRPr>
            </a:pPr>
            <a:r>
              <a:t>At least three algorithms will be tested to create the model with highest performance, and these include the Random Forest, Support Vector Machines (SVM) and Adaboost.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