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4.tif"/><Relationship Id="rId4" Type="http://schemas.openxmlformats.org/officeDocument/2006/relationships/image" Target="../media/image1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6.tif"/><Relationship Id="rId4" Type="http://schemas.openxmlformats.org/officeDocument/2006/relationships/image" Target="../media/image17.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8.tif"/><Relationship Id="rId4" Type="http://schemas.openxmlformats.org/officeDocument/2006/relationships/image" Target="../media/image19.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tif"/><Relationship Id="rId4" Type="http://schemas.openxmlformats.org/officeDocument/2006/relationships/image" Target="../media/image6.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tif"/><Relationship Id="rId4" Type="http://schemas.openxmlformats.org/officeDocument/2006/relationships/image" Target="../media/image8.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tif"/><Relationship Id="rId4" Type="http://schemas.openxmlformats.org/officeDocument/2006/relationships/image" Target="../media/image10.tif"/><Relationship Id="rId5" Type="http://schemas.openxmlformats.org/officeDocument/2006/relationships/image" Target="../media/image1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2.tif"/><Relationship Id="rId4" Type="http://schemas.openxmlformats.org/officeDocument/2006/relationships/image" Target="../media/image1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7" y="2380343"/>
            <a:ext cx="8709606" cy="2730759"/>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Exploratory Data Analysis</a:t>
            </a:r>
          </a:p>
          <a:p>
            <a:pPr>
              <a:defRPr sz="4000">
                <a:solidFill>
                  <a:schemeClr val="accent2">
                    <a:lumOff val="21960"/>
                  </a:schemeClr>
                </a:solidFill>
              </a:defRPr>
            </a:pPr>
            <a:r>
              <a:t>GM2 Investing Analysis Case Study</a:t>
            </a:r>
          </a:p>
          <a:p>
            <a:pPr>
              <a:defRPr sz="4000"/>
            </a:pPr>
          </a:p>
          <a:p>
            <a:pPr>
              <a:defRPr b="1" sz="2800">
                <a:solidFill>
                  <a:schemeClr val="accent2">
                    <a:lumOff val="21960"/>
                  </a:schemeClr>
                </a:solidFill>
              </a:defRPr>
            </a:pPr>
            <a:r>
              <a:t>16/03/2023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56"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57" name="TextBox 10"/>
          <p:cNvSpPr txBox="1"/>
          <p:nvPr/>
        </p:nvSpPr>
        <p:spPr>
          <a:xfrm>
            <a:off x="4156789" y="344796"/>
            <a:ext cx="5279887"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Profit per Period Analysis</a:t>
            </a:r>
          </a:p>
        </p:txBody>
      </p:sp>
      <p:sp>
        <p:nvSpPr>
          <p:cNvPr id="158" name="TextBox 10"/>
          <p:cNvSpPr txBox="1"/>
          <p:nvPr/>
        </p:nvSpPr>
        <p:spPr>
          <a:xfrm>
            <a:off x="247543" y="1178002"/>
            <a:ext cx="404719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13. Total Profit per Company per Year</a:t>
            </a:r>
          </a:p>
        </p:txBody>
      </p:sp>
      <p:sp>
        <p:nvSpPr>
          <p:cNvPr id="159" name="TextBox 10"/>
          <p:cNvSpPr txBox="1"/>
          <p:nvPr/>
        </p:nvSpPr>
        <p:spPr>
          <a:xfrm>
            <a:off x="6239049" y="1178002"/>
            <a:ext cx="404719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14. Total Profit per Company per Month</a:t>
            </a:r>
          </a:p>
        </p:txBody>
      </p:sp>
      <p:sp>
        <p:nvSpPr>
          <p:cNvPr id="160" name="TextBox 10"/>
          <p:cNvSpPr txBox="1"/>
          <p:nvPr/>
        </p:nvSpPr>
        <p:spPr>
          <a:xfrm>
            <a:off x="336088" y="4904592"/>
            <a:ext cx="11469024" cy="1790786"/>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Both companies presente an increase in the total profit between 2016 and 2017, however a significant decrease happened in 2018. </a:t>
            </a:r>
          </a:p>
          <a:p>
            <a:pPr marL="200526" indent="-200526" algn="just">
              <a:buSzPct val="100000"/>
              <a:buChar char="•"/>
              <a:defRPr sz="1900">
                <a:solidFill>
                  <a:srgbClr val="F6DDC7"/>
                </a:solidFill>
              </a:defRPr>
            </a:pPr>
            <a:r>
              <a:t>The last months of the year presented higher number of rides compared to the first months of the year, especially from September to December.</a:t>
            </a:r>
          </a:p>
          <a:p>
            <a:pPr marL="200526" indent="-200526" algn="just">
              <a:buSzPct val="100000"/>
              <a:buChar char="•"/>
              <a:defRPr sz="1900">
                <a:solidFill>
                  <a:srgbClr val="F6DDC7"/>
                </a:solidFill>
              </a:defRPr>
            </a:pPr>
            <a:r>
              <a:t>Both companies shown higher profits from September to December. However, the Yellow cab presented a high profit in May although the number or rides was much lower compared to the last months of the year.</a:t>
            </a:r>
          </a:p>
        </p:txBody>
      </p:sp>
      <p:pic>
        <p:nvPicPr>
          <p:cNvPr id="161" name="Image" descr="Image"/>
          <p:cNvPicPr>
            <a:picLocks noChangeAspect="1"/>
          </p:cNvPicPr>
          <p:nvPr/>
        </p:nvPicPr>
        <p:blipFill>
          <a:blip r:embed="rId3">
            <a:extLst/>
          </a:blip>
          <a:stretch>
            <a:fillRect/>
          </a:stretch>
        </p:blipFill>
        <p:spPr>
          <a:xfrm>
            <a:off x="235163" y="1551367"/>
            <a:ext cx="5744929" cy="3175001"/>
          </a:xfrm>
          <a:prstGeom prst="rect">
            <a:avLst/>
          </a:prstGeom>
          <a:ln w="12700">
            <a:miter lim="400000"/>
          </a:ln>
        </p:spPr>
      </p:pic>
      <p:pic>
        <p:nvPicPr>
          <p:cNvPr id="162" name="Image" descr="Image"/>
          <p:cNvPicPr>
            <a:picLocks noChangeAspect="1"/>
          </p:cNvPicPr>
          <p:nvPr/>
        </p:nvPicPr>
        <p:blipFill>
          <a:blip r:embed="rId4">
            <a:extLst/>
          </a:blip>
          <a:stretch>
            <a:fillRect/>
          </a:stretch>
        </p:blipFill>
        <p:spPr>
          <a:xfrm>
            <a:off x="6247442" y="1551367"/>
            <a:ext cx="5722841" cy="3175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64"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65" name="TextBox 10"/>
          <p:cNvSpPr txBox="1"/>
          <p:nvPr/>
        </p:nvSpPr>
        <p:spPr>
          <a:xfrm>
            <a:off x="2143516" y="674980"/>
            <a:ext cx="7904968"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Customer and Distance Profit Analysis</a:t>
            </a:r>
          </a:p>
        </p:txBody>
      </p:sp>
      <p:sp>
        <p:nvSpPr>
          <p:cNvPr id="166" name="TextBox 10"/>
          <p:cNvSpPr txBox="1"/>
          <p:nvPr/>
        </p:nvSpPr>
        <p:spPr>
          <a:xfrm>
            <a:off x="586529" y="1602628"/>
            <a:ext cx="10850040" cy="1498686"/>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The mean profit per customer for the Yellow Cab company (USD 129.37) was higher compared to the Pink Cab (USD 58.51).</a:t>
            </a:r>
          </a:p>
          <a:p>
            <a:pPr marL="200526" indent="-200526" algn="just">
              <a:buSzPct val="100000"/>
              <a:buChar char="•"/>
              <a:defRPr sz="1900">
                <a:solidFill>
                  <a:srgbClr val="F6DDC7"/>
                </a:solidFill>
              </a:defRPr>
            </a:pPr>
            <a:r>
              <a:t>The Yellow Cab presented a higher profit per Km (USD 7.11) compared to the Pink Cab company (USD 2.77).</a:t>
            </a:r>
          </a:p>
          <a:p>
            <a:pPr marL="200526" indent="-200526" algn="just">
              <a:buSzPct val="100000"/>
              <a:buChar char="•"/>
              <a:defRPr sz="1900">
                <a:solidFill>
                  <a:srgbClr val="F6DDC7"/>
                </a:solidFill>
              </a:defRPr>
            </a:pPr>
            <a:r>
              <a:t>The mean profit per Km was significantly lower in 2018 compared to the previous years for both cab companies.</a:t>
            </a:r>
          </a:p>
        </p:txBody>
      </p:sp>
      <p:sp>
        <p:nvSpPr>
          <p:cNvPr id="167" name="TextBox 10"/>
          <p:cNvSpPr txBox="1"/>
          <p:nvPr/>
        </p:nvSpPr>
        <p:spPr>
          <a:xfrm>
            <a:off x="584261" y="3595697"/>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Profit per Km and per Customer for both cab companies</a:t>
            </a:r>
          </a:p>
        </p:txBody>
      </p:sp>
      <p:pic>
        <p:nvPicPr>
          <p:cNvPr id="168" name="Image" descr="Image"/>
          <p:cNvPicPr>
            <a:picLocks noChangeAspect="1"/>
          </p:cNvPicPr>
          <p:nvPr/>
        </p:nvPicPr>
        <p:blipFill>
          <a:blip r:embed="rId3">
            <a:extLst/>
          </a:blip>
          <a:stretch>
            <a:fillRect/>
          </a:stretch>
        </p:blipFill>
        <p:spPr>
          <a:xfrm>
            <a:off x="616622" y="3996030"/>
            <a:ext cx="4556694" cy="1797880"/>
          </a:xfrm>
          <a:prstGeom prst="rect">
            <a:avLst/>
          </a:prstGeom>
          <a:ln w="12700">
            <a:miter lim="400000"/>
          </a:ln>
        </p:spPr>
      </p:pic>
      <p:sp>
        <p:nvSpPr>
          <p:cNvPr id="169" name="TextBox 10"/>
          <p:cNvSpPr txBox="1"/>
          <p:nvPr/>
        </p:nvSpPr>
        <p:spPr>
          <a:xfrm>
            <a:off x="6267109" y="2993141"/>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15. Profit per Km for both cab companies per year</a:t>
            </a:r>
          </a:p>
        </p:txBody>
      </p:sp>
      <p:pic>
        <p:nvPicPr>
          <p:cNvPr id="170" name="Image" descr="Image"/>
          <p:cNvPicPr>
            <a:picLocks noChangeAspect="1"/>
          </p:cNvPicPr>
          <p:nvPr/>
        </p:nvPicPr>
        <p:blipFill>
          <a:blip r:embed="rId4">
            <a:extLst/>
          </a:blip>
          <a:stretch>
            <a:fillRect/>
          </a:stretch>
        </p:blipFill>
        <p:spPr>
          <a:xfrm>
            <a:off x="6216836" y="3327460"/>
            <a:ext cx="5438717" cy="335447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72"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73" name="TextBox 10"/>
          <p:cNvSpPr txBox="1"/>
          <p:nvPr/>
        </p:nvSpPr>
        <p:spPr>
          <a:xfrm>
            <a:off x="4156789" y="344796"/>
            <a:ext cx="4194682"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Correlation Analysis</a:t>
            </a:r>
          </a:p>
        </p:txBody>
      </p:sp>
      <p:sp>
        <p:nvSpPr>
          <p:cNvPr id="174" name="TextBox 10"/>
          <p:cNvSpPr txBox="1"/>
          <p:nvPr/>
        </p:nvSpPr>
        <p:spPr>
          <a:xfrm>
            <a:off x="296972" y="5215871"/>
            <a:ext cx="11389432" cy="1206586"/>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The daily profit is higher when the number of customers using the service in the same period is higher. There is a strong correlation between these variables (0.94).</a:t>
            </a:r>
          </a:p>
          <a:p>
            <a:pPr marL="200526" indent="-200526" algn="just">
              <a:buSzPct val="100000"/>
              <a:buChar char="•"/>
              <a:defRPr sz="1900">
                <a:solidFill>
                  <a:srgbClr val="F6DDC7"/>
                </a:solidFill>
              </a:defRPr>
            </a:pPr>
            <a:r>
              <a:t>The distance of the trip was also strongly correlated with the cost of trip (0.98), although the correlation between the distance and the profit was much lower (0.46).</a:t>
            </a:r>
          </a:p>
        </p:txBody>
      </p:sp>
      <p:sp>
        <p:nvSpPr>
          <p:cNvPr id="175" name="TextBox 10"/>
          <p:cNvSpPr txBox="1"/>
          <p:nvPr/>
        </p:nvSpPr>
        <p:spPr>
          <a:xfrm>
            <a:off x="358453" y="1228802"/>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16. Daily profit increases with the number of customers</a:t>
            </a:r>
          </a:p>
        </p:txBody>
      </p:sp>
      <p:sp>
        <p:nvSpPr>
          <p:cNvPr id="176" name="TextBox 10"/>
          <p:cNvSpPr txBox="1"/>
          <p:nvPr/>
        </p:nvSpPr>
        <p:spPr>
          <a:xfrm>
            <a:off x="6435468" y="1228802"/>
            <a:ext cx="7260133"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17. Cost of Trip increases with trip distance</a:t>
            </a:r>
          </a:p>
        </p:txBody>
      </p:sp>
      <p:pic>
        <p:nvPicPr>
          <p:cNvPr id="177" name="Image" descr="Image"/>
          <p:cNvPicPr>
            <a:picLocks noChangeAspect="1"/>
          </p:cNvPicPr>
          <p:nvPr/>
        </p:nvPicPr>
        <p:blipFill>
          <a:blip r:embed="rId3">
            <a:extLst/>
          </a:blip>
          <a:stretch>
            <a:fillRect/>
          </a:stretch>
        </p:blipFill>
        <p:spPr>
          <a:xfrm>
            <a:off x="348286" y="1574800"/>
            <a:ext cx="5499101" cy="3256832"/>
          </a:xfrm>
          <a:prstGeom prst="rect">
            <a:avLst/>
          </a:prstGeom>
          <a:ln w="12700">
            <a:miter lim="400000"/>
          </a:ln>
        </p:spPr>
      </p:pic>
      <p:pic>
        <p:nvPicPr>
          <p:cNvPr id="178" name="Image" descr="Image"/>
          <p:cNvPicPr>
            <a:picLocks noChangeAspect="1"/>
          </p:cNvPicPr>
          <p:nvPr/>
        </p:nvPicPr>
        <p:blipFill>
          <a:blip r:embed="rId4">
            <a:extLst/>
          </a:blip>
          <a:stretch>
            <a:fillRect/>
          </a:stretch>
        </p:blipFill>
        <p:spPr>
          <a:xfrm>
            <a:off x="6420284" y="1577615"/>
            <a:ext cx="5372674" cy="32512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80"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81" name="TextBox 10"/>
          <p:cNvSpPr txBox="1"/>
          <p:nvPr/>
        </p:nvSpPr>
        <p:spPr>
          <a:xfrm>
            <a:off x="2320528" y="597335"/>
            <a:ext cx="9243428" cy="601623"/>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Summary of Analysis and Recommendations</a:t>
            </a:r>
          </a:p>
        </p:txBody>
      </p:sp>
      <p:sp>
        <p:nvSpPr>
          <p:cNvPr id="182" name="TextBox 10"/>
          <p:cNvSpPr txBox="1"/>
          <p:nvPr/>
        </p:nvSpPr>
        <p:spPr>
          <a:xfrm>
            <a:off x="510453" y="1353357"/>
            <a:ext cx="11171094" cy="4572085"/>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Although most of customers had low number of rides in the 3-year period evaluated, the users of cab services was significant in a few cities, and these included customers from various class of age and income.</a:t>
            </a:r>
          </a:p>
          <a:p>
            <a:pPr marL="200526" indent="-200526" algn="just">
              <a:buSzPct val="100000"/>
              <a:buChar char="•"/>
              <a:defRPr sz="1900">
                <a:solidFill>
                  <a:srgbClr val="F6DDC7"/>
                </a:solidFill>
              </a:defRPr>
            </a:pPr>
            <a:r>
              <a:t>The Yellow cab presented at about 3 times more rides compared to the Pink cab. Moreover, the Yellow cab presented a higher number of rides in 15 out of 19 cities.</a:t>
            </a:r>
          </a:p>
          <a:p>
            <a:pPr marL="200526" indent="-200526" algn="just">
              <a:buSzPct val="100000"/>
              <a:buChar char="•"/>
              <a:defRPr sz="1900">
                <a:solidFill>
                  <a:srgbClr val="F6DDC7"/>
                </a:solidFill>
              </a:defRPr>
            </a:pPr>
            <a:r>
              <a:t>The Yellow cab presented a higher proportion of profitable rides (95%) compared to the Pink cab (87%). It is relevant to mention that the proportion of profitable rides for the Yellow cab was higher in most of cities (18).</a:t>
            </a:r>
          </a:p>
          <a:p>
            <a:pPr marL="200526" indent="-200526" algn="just">
              <a:buSzPct val="100000"/>
              <a:buChar char="•"/>
              <a:defRPr sz="1900">
                <a:solidFill>
                  <a:srgbClr val="F6DDC7"/>
                </a:solidFill>
              </a:defRPr>
            </a:pPr>
            <a:r>
              <a:t>The last months of the year and the weekends (Friday, Saturday and Sunday) were the most profitable periods.</a:t>
            </a:r>
          </a:p>
          <a:p>
            <a:pPr marL="200526" indent="-200526" algn="just">
              <a:buSzPct val="100000"/>
              <a:buChar char="•"/>
              <a:defRPr sz="1900">
                <a:solidFill>
                  <a:srgbClr val="F6DDC7"/>
                </a:solidFill>
              </a:defRPr>
            </a:pPr>
            <a:r>
              <a:t>The yearly total profit for the Yellow cab was much higher than the profit for the Pink cab, although it was observed a decrease in the total profit in 2018.</a:t>
            </a:r>
          </a:p>
          <a:p>
            <a:pPr marL="200526" indent="-200526" algn="just">
              <a:buSzPct val="100000"/>
              <a:buChar char="•"/>
              <a:defRPr sz="1900">
                <a:solidFill>
                  <a:srgbClr val="F6DDC7"/>
                </a:solidFill>
              </a:defRPr>
            </a:pPr>
            <a:r>
              <a:t>One of the reasons for this decrease in the total profit could have been associated to the decrease in the profit per km observed for the year 2018.</a:t>
            </a:r>
          </a:p>
          <a:p>
            <a:pPr marL="200526" indent="-200526" algn="just">
              <a:buSzPct val="100000"/>
              <a:buChar char="•"/>
              <a:defRPr sz="1900">
                <a:solidFill>
                  <a:srgbClr val="F6DDC7"/>
                </a:solidFill>
              </a:defRPr>
            </a:pPr>
            <a:r>
              <a:t>The mean profit per customer for the Yellow Cab company (USD 129.37) was higher compared to the Pink Cab (USD 58.51).</a:t>
            </a:r>
          </a:p>
          <a:p>
            <a:pPr marL="200526" indent="-200526" algn="just">
              <a:spcBef>
                <a:spcPts val="1200"/>
              </a:spcBef>
              <a:buSzPct val="100000"/>
              <a:buChar char="•"/>
              <a:defRPr sz="1900">
                <a:solidFill>
                  <a:srgbClr val="F6DDC7"/>
                </a:solidFill>
              </a:defRPr>
            </a:pPr>
            <a:r>
              <a:t>The Yellow Cab presented a higher profit per Km (USD 7.11) compared to the Pink Cab company (USD 2.77).</a:t>
            </a:r>
          </a:p>
          <a:p>
            <a:pPr marL="190500" indent="-190500" algn="just">
              <a:buSzPct val="100000"/>
              <a:buChar char="•"/>
              <a:defRPr b="1" sz="1900">
                <a:solidFill>
                  <a:srgbClr val="F6F371"/>
                </a:solidFill>
              </a:defRPr>
            </a:pPr>
            <a:r>
              <a:t>Based on the information provided above, we suggest that the company XYZ should invest in the Yellow cab.</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1"/>
          <p:cNvSpPr txBox="1"/>
          <p:nvPr>
            <p:ph type="ctrTitle"/>
          </p:nvPr>
        </p:nvSpPr>
        <p:spPr>
          <a:xfrm>
            <a:off x="-1" y="-1"/>
            <a:ext cx="5733143" cy="6858003"/>
          </a:xfrm>
          <a:prstGeom prst="rect">
            <a:avLst/>
          </a:prstGeom>
          <a:solidFill>
            <a:srgbClr val="3B3B3B"/>
          </a:solidFill>
        </p:spPr>
        <p:txBody>
          <a:bodyPr anchor="t"/>
          <a:lstStyle/>
          <a:p>
            <a:pPr>
              <a:defRPr>
                <a:solidFill>
                  <a:srgbClr val="FF6600"/>
                </a:solidFill>
              </a:defRPr>
            </a:pPr>
          </a:p>
        </p:txBody>
      </p:sp>
      <p:pic>
        <p:nvPicPr>
          <p:cNvPr id="185"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86" name="Subtitle 5"/>
          <p:cNvSpPr txBox="1"/>
          <p:nvPr>
            <p:ph type="subTitle" sz="quarter" idx="1"/>
          </p:nvPr>
        </p:nvSpPr>
        <p:spPr>
          <a:xfrm>
            <a:off x="5152569" y="2481943"/>
            <a:ext cx="5558975" cy="1655762"/>
          </a:xfrm>
          <a:prstGeom prst="rect">
            <a:avLst/>
          </a:prstGeom>
        </p:spPr>
        <p:txBody>
          <a:bodyPr/>
          <a:lstStyle>
            <a:lvl1pPr>
              <a:defRPr sz="6600">
                <a:solidFill>
                  <a:srgbClr val="FF6600"/>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97"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98" name="TextBox 10"/>
          <p:cNvSpPr txBox="1"/>
          <p:nvPr/>
        </p:nvSpPr>
        <p:spPr>
          <a:xfrm>
            <a:off x="3611334" y="414946"/>
            <a:ext cx="4969332" cy="601623"/>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Summary of Case Study</a:t>
            </a:r>
          </a:p>
        </p:txBody>
      </p:sp>
      <p:sp>
        <p:nvSpPr>
          <p:cNvPr id="99" name="TextBox 10"/>
          <p:cNvSpPr txBox="1"/>
          <p:nvPr/>
        </p:nvSpPr>
        <p:spPr>
          <a:xfrm>
            <a:off x="469362" y="1489643"/>
            <a:ext cx="11253276" cy="444377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solidFill>
                  <a:srgbClr val="F6DDC7"/>
                </a:solidFill>
              </a:defRPr>
            </a:pPr>
            <a:r>
              <a:t>Due to remarkable growth in the Cab Industry in the last few years and multiple key players in the market, the private firm XYZ has requested our support to investigate which cab company they should invest in.</a:t>
            </a:r>
          </a:p>
          <a:p>
            <a:pPr algn="just">
              <a:defRPr sz="2400">
                <a:solidFill>
                  <a:srgbClr val="F6DDC7"/>
                </a:solidFill>
              </a:defRPr>
            </a:pPr>
          </a:p>
          <a:p>
            <a:pPr algn="just">
              <a:defRPr sz="2400">
                <a:solidFill>
                  <a:srgbClr val="F6DDC7"/>
                </a:solidFill>
              </a:defRPr>
            </a:pPr>
            <a:r>
              <a:t>Aim: Develop data analysis to support the XYZ company to select the most profitable cab company, so that to support their investment decision.</a:t>
            </a:r>
          </a:p>
          <a:p>
            <a:pPr algn="just">
              <a:defRPr sz="2400">
                <a:solidFill>
                  <a:srgbClr val="F6DDC7"/>
                </a:solidFill>
              </a:defRPr>
            </a:pPr>
          </a:p>
          <a:p>
            <a:pPr algn="just">
              <a:defRPr sz="2400">
                <a:solidFill>
                  <a:srgbClr val="F6DDC7"/>
                </a:solidFill>
              </a:defRPr>
            </a:pPr>
            <a:r>
              <a:t>Approach: Five datasets containing historical data related to two cab companies, customers, transactions, cities and holidays were used to evaluate which of the companies was more profitable. An exploratory analysis was performed and a some insights are presented in the following slides.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01"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02" name="TextBox 10"/>
          <p:cNvSpPr txBox="1"/>
          <p:nvPr/>
        </p:nvSpPr>
        <p:spPr>
          <a:xfrm>
            <a:off x="3611334" y="414946"/>
            <a:ext cx="4969332" cy="601623"/>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Summary of Case Study</a:t>
            </a:r>
          </a:p>
        </p:txBody>
      </p:sp>
      <p:sp>
        <p:nvSpPr>
          <p:cNvPr id="103" name="TextBox 10"/>
          <p:cNvSpPr txBox="1"/>
          <p:nvPr/>
        </p:nvSpPr>
        <p:spPr>
          <a:xfrm>
            <a:off x="469362" y="1391434"/>
            <a:ext cx="11253276" cy="481207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solidFill>
                  <a:srgbClr val="F6DDC7"/>
                </a:solidFill>
              </a:defRPr>
            </a:pPr>
            <a:r>
              <a:rPr b="1"/>
              <a:t>Dataset Remarks</a:t>
            </a:r>
            <a:r>
              <a:t>:</a:t>
            </a:r>
          </a:p>
          <a:p>
            <a:pPr algn="just">
              <a:defRPr sz="2400">
                <a:solidFill>
                  <a:srgbClr val="F6DDC7"/>
                </a:solidFill>
              </a:defRPr>
            </a:pPr>
          </a:p>
          <a:p>
            <a:pPr marL="240631" indent="-240631" algn="just">
              <a:buSzPct val="100000"/>
              <a:buChar char="•"/>
              <a:defRPr sz="2400">
                <a:solidFill>
                  <a:srgbClr val="F6DDC7"/>
                </a:solidFill>
              </a:defRPr>
            </a:pPr>
            <a:r>
              <a:t>A master dataset with 359392 registers and 15 features was created by joining all the tables. Some new features were created while performing the analysis.</a:t>
            </a:r>
          </a:p>
          <a:p>
            <a:pPr marL="240631" indent="-240631" algn="just">
              <a:buSzPct val="100000"/>
              <a:buChar char="•"/>
              <a:defRPr sz="2400">
                <a:solidFill>
                  <a:srgbClr val="F6DDC7"/>
                </a:solidFill>
              </a:defRPr>
            </a:pPr>
            <a:r>
              <a:t>The dataset comprises a period from 2016/01/02 to 2018/12/31.</a:t>
            </a:r>
          </a:p>
          <a:p>
            <a:pPr marL="240631" indent="-240631" algn="just">
              <a:buSzPct val="100000"/>
              <a:buChar char="•"/>
              <a:defRPr sz="2400">
                <a:solidFill>
                  <a:srgbClr val="F6DDC7"/>
                </a:solidFill>
              </a:defRPr>
            </a:pPr>
            <a:r>
              <a:t>The transactions that were not related to the Yellow or Pink Cab companies from the transactions table were disregarded.</a:t>
            </a:r>
          </a:p>
          <a:p>
            <a:pPr marL="240631" indent="-240631" algn="just">
              <a:buSzPct val="100000"/>
              <a:buChar char="•"/>
              <a:defRPr sz="2400">
                <a:solidFill>
                  <a:srgbClr val="F6DDC7"/>
                </a:solidFill>
              </a:defRPr>
            </a:pPr>
            <a:r>
              <a:t>The outliers identified in the Price Charged variable were kept in the dataset.</a:t>
            </a:r>
          </a:p>
          <a:p>
            <a:pPr marL="240631" indent="-240631" algn="just">
              <a:buSzPct val="100000"/>
              <a:buChar char="•"/>
              <a:defRPr sz="2400">
                <a:solidFill>
                  <a:srgbClr val="F6DDC7"/>
                </a:solidFill>
              </a:defRPr>
            </a:pPr>
            <a:r>
              <a:t>The profit was calculated based on the difference between the price charged and the cost of the trip.</a:t>
            </a:r>
          </a:p>
          <a:p>
            <a:pPr marL="240631" indent="-240631" algn="just">
              <a:buSzPct val="100000"/>
              <a:buChar char="•"/>
              <a:defRPr sz="2400">
                <a:solidFill>
                  <a:srgbClr val="F6DDC7"/>
                </a:solidFill>
              </a:defRPr>
            </a:pPr>
            <a:r>
              <a:t>Weekends were assumed to be Friday, Saturday and Sunday in any analysis involving the weekdays and weekends.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05"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06" name="TextBox 10"/>
          <p:cNvSpPr txBox="1"/>
          <p:nvPr/>
        </p:nvSpPr>
        <p:spPr>
          <a:xfrm>
            <a:off x="4156789" y="414946"/>
            <a:ext cx="3878422" cy="601623"/>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Customer Analysis</a:t>
            </a:r>
          </a:p>
        </p:txBody>
      </p:sp>
      <p:sp>
        <p:nvSpPr>
          <p:cNvPr id="107" name="TextBox 10"/>
          <p:cNvSpPr txBox="1"/>
          <p:nvPr/>
        </p:nvSpPr>
        <p:spPr>
          <a:xfrm>
            <a:off x="212103" y="1022474"/>
            <a:ext cx="11253275"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 Customers’ age</a:t>
            </a:r>
          </a:p>
        </p:txBody>
      </p:sp>
      <p:sp>
        <p:nvSpPr>
          <p:cNvPr id="108" name="TextBox 10"/>
          <p:cNvSpPr txBox="1"/>
          <p:nvPr/>
        </p:nvSpPr>
        <p:spPr>
          <a:xfrm>
            <a:off x="4290148" y="1022474"/>
            <a:ext cx="11253275" cy="300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2. Customers’ income</a:t>
            </a:r>
          </a:p>
        </p:txBody>
      </p:sp>
      <p:sp>
        <p:nvSpPr>
          <p:cNvPr id="109" name="TextBox 10"/>
          <p:cNvSpPr txBox="1"/>
          <p:nvPr/>
        </p:nvSpPr>
        <p:spPr>
          <a:xfrm>
            <a:off x="7698556" y="1022474"/>
            <a:ext cx="11253275"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3. Customers x Number of Rides</a:t>
            </a:r>
          </a:p>
        </p:txBody>
      </p:sp>
      <p:sp>
        <p:nvSpPr>
          <p:cNvPr id="110" name="Most of customers were aged between 18 and 45 years old and presented a monthly income lower than USD 22,000.00 but higher than USD 2,000.00 (minimum customer’s income presented in the dataset).…"/>
          <p:cNvSpPr txBox="1"/>
          <p:nvPr/>
        </p:nvSpPr>
        <p:spPr>
          <a:xfrm>
            <a:off x="242088" y="4908325"/>
            <a:ext cx="11707824" cy="17907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Most of customers were aged between 18 and 45 years old and presented a monthly income lower than USD 22,000.00 but higher than USD 2,000.00 (minimum customer’s income presented in the dataset).</a:t>
            </a:r>
          </a:p>
          <a:p>
            <a:pPr marL="200526" indent="-200526" algn="just">
              <a:buSzPct val="100000"/>
              <a:buChar char="•"/>
              <a:defRPr sz="1900">
                <a:solidFill>
                  <a:srgbClr val="F6DDC7"/>
                </a:solidFill>
              </a:defRPr>
            </a:pPr>
            <a:r>
              <a:t>The majority of customers used the cab service only once (25%), but the sum of the number of customers that used the cab service from two to five times was also significant (37%).</a:t>
            </a:r>
          </a:p>
          <a:p>
            <a:pPr marL="200526" indent="-200526" algn="just">
              <a:buSzPct val="100000"/>
              <a:buChar char="•"/>
              <a:defRPr sz="1900">
                <a:solidFill>
                  <a:srgbClr val="F6DDC7"/>
                </a:solidFill>
              </a:defRPr>
            </a:pPr>
            <a:r>
              <a:t>From 34,706 customers that had at least 2 rides, 26,078 used the Pink and Yellow Cab services (approximately 75%), whereas the remaining 8,628 customers were loyal to one or another company.</a:t>
            </a:r>
          </a:p>
        </p:txBody>
      </p:sp>
      <p:pic>
        <p:nvPicPr>
          <p:cNvPr id="111" name="Image" descr="Image"/>
          <p:cNvPicPr>
            <a:picLocks noChangeAspect="1"/>
          </p:cNvPicPr>
          <p:nvPr/>
        </p:nvPicPr>
        <p:blipFill>
          <a:blip r:embed="rId3">
            <a:extLst/>
          </a:blip>
          <a:stretch>
            <a:fillRect/>
          </a:stretch>
        </p:blipFill>
        <p:spPr>
          <a:xfrm>
            <a:off x="190224" y="1338542"/>
            <a:ext cx="3970914" cy="3429001"/>
          </a:xfrm>
          <a:prstGeom prst="rect">
            <a:avLst/>
          </a:prstGeom>
          <a:ln w="12700">
            <a:miter lim="400000"/>
          </a:ln>
        </p:spPr>
      </p:pic>
      <p:pic>
        <p:nvPicPr>
          <p:cNvPr id="112" name="Image" descr="Image"/>
          <p:cNvPicPr>
            <a:picLocks noChangeAspect="1"/>
          </p:cNvPicPr>
          <p:nvPr/>
        </p:nvPicPr>
        <p:blipFill>
          <a:blip r:embed="rId4">
            <a:extLst/>
          </a:blip>
          <a:stretch>
            <a:fillRect/>
          </a:stretch>
        </p:blipFill>
        <p:spPr>
          <a:xfrm>
            <a:off x="4258388" y="1338542"/>
            <a:ext cx="3335695" cy="3429001"/>
          </a:xfrm>
          <a:prstGeom prst="rect">
            <a:avLst/>
          </a:prstGeom>
          <a:ln w="12700">
            <a:miter lim="400000"/>
          </a:ln>
        </p:spPr>
      </p:pic>
      <p:pic>
        <p:nvPicPr>
          <p:cNvPr id="113" name="Image" descr="Image"/>
          <p:cNvPicPr>
            <a:picLocks noChangeAspect="1"/>
          </p:cNvPicPr>
          <p:nvPr/>
        </p:nvPicPr>
        <p:blipFill>
          <a:blip r:embed="rId5">
            <a:extLst/>
          </a:blip>
          <a:stretch>
            <a:fillRect/>
          </a:stretch>
        </p:blipFill>
        <p:spPr>
          <a:xfrm>
            <a:off x="7691333" y="1338542"/>
            <a:ext cx="4311264" cy="3429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15"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16" name="TextBox 10"/>
          <p:cNvSpPr txBox="1"/>
          <p:nvPr/>
        </p:nvSpPr>
        <p:spPr>
          <a:xfrm>
            <a:off x="4136325" y="400916"/>
            <a:ext cx="3919350"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Cab Users Analysis</a:t>
            </a:r>
          </a:p>
        </p:txBody>
      </p:sp>
      <p:sp>
        <p:nvSpPr>
          <p:cNvPr id="117" name="TextBox 10"/>
          <p:cNvSpPr txBox="1"/>
          <p:nvPr/>
        </p:nvSpPr>
        <p:spPr>
          <a:xfrm>
            <a:off x="7974074" y="2073562"/>
            <a:ext cx="4047192" cy="3543385"/>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Considering all cities assessed, Boston MA and Washington DC were the cities with highest proportion of cab users with more than 30% of the population.</a:t>
            </a:r>
          </a:p>
          <a:p>
            <a:pPr algn="just">
              <a:defRPr sz="1900">
                <a:solidFill>
                  <a:srgbClr val="F6DDC7"/>
                </a:solidFill>
              </a:defRPr>
            </a:pPr>
          </a:p>
          <a:p>
            <a:pPr marL="200526" indent="-200526" algn="just">
              <a:buSzPct val="100000"/>
              <a:buChar char="•"/>
              <a:defRPr sz="1900">
                <a:solidFill>
                  <a:srgbClr val="F6DDC7"/>
                </a:solidFill>
              </a:defRPr>
            </a:pPr>
            <a:r>
              <a:t>With the exception to San Diego CA, the Yellow Cab presented higher number of rides in all top 5 cities, that presented higher proportion of cab users, compared to the Pink Cab company.</a:t>
            </a:r>
          </a:p>
        </p:txBody>
      </p:sp>
      <p:sp>
        <p:nvSpPr>
          <p:cNvPr id="118" name="TextBox 10"/>
          <p:cNvSpPr txBox="1"/>
          <p:nvPr/>
        </p:nvSpPr>
        <p:spPr>
          <a:xfrm>
            <a:off x="193353" y="1457402"/>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4. Proportion of Cab Users per City</a:t>
            </a:r>
          </a:p>
        </p:txBody>
      </p:sp>
      <p:pic>
        <p:nvPicPr>
          <p:cNvPr id="119" name="Image" descr="Image"/>
          <p:cNvPicPr>
            <a:picLocks noChangeAspect="1"/>
          </p:cNvPicPr>
          <p:nvPr/>
        </p:nvPicPr>
        <p:blipFill>
          <a:blip r:embed="rId3">
            <a:extLst/>
          </a:blip>
          <a:stretch>
            <a:fillRect/>
          </a:stretch>
        </p:blipFill>
        <p:spPr>
          <a:xfrm>
            <a:off x="171018" y="1800554"/>
            <a:ext cx="7764720" cy="4267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21"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22" name="TextBox 10"/>
          <p:cNvSpPr txBox="1"/>
          <p:nvPr/>
        </p:nvSpPr>
        <p:spPr>
          <a:xfrm>
            <a:off x="4373296" y="218527"/>
            <a:ext cx="2989670"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Rides Analysis</a:t>
            </a:r>
          </a:p>
        </p:txBody>
      </p:sp>
      <p:sp>
        <p:nvSpPr>
          <p:cNvPr id="123" name="TextBox 10"/>
          <p:cNvSpPr txBox="1"/>
          <p:nvPr/>
        </p:nvSpPr>
        <p:spPr>
          <a:xfrm>
            <a:off x="227914" y="1049340"/>
            <a:ext cx="3800961" cy="1790786"/>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marL="200526" indent="-200526" algn="just">
              <a:buSzPct val="100000"/>
              <a:buChar char="•"/>
              <a:defRPr sz="1900">
                <a:solidFill>
                  <a:srgbClr val="F6DDC7"/>
                </a:solidFill>
              </a:defRPr>
            </a:lvl1pPr>
          </a:lstStyle>
          <a:p>
            <a:pPr/>
            <a:r>
              <a:t>The Yellow Cab presented a higher number of rides compared to the Pink Cab for all years that were investigated. The number of rides increased from 2016 to 2017 but decreased in 2018.</a:t>
            </a:r>
          </a:p>
        </p:txBody>
      </p:sp>
      <p:sp>
        <p:nvSpPr>
          <p:cNvPr id="124" name="TextBox 10"/>
          <p:cNvSpPr txBox="1"/>
          <p:nvPr/>
        </p:nvSpPr>
        <p:spPr>
          <a:xfrm>
            <a:off x="241493" y="2983755"/>
            <a:ext cx="11253275"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5. Rides per Company per Year</a:t>
            </a:r>
          </a:p>
        </p:txBody>
      </p:sp>
      <p:sp>
        <p:nvSpPr>
          <p:cNvPr id="125" name="TextBox 10"/>
          <p:cNvSpPr txBox="1"/>
          <p:nvPr/>
        </p:nvSpPr>
        <p:spPr>
          <a:xfrm>
            <a:off x="4463899" y="938295"/>
            <a:ext cx="11253275"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6. Total Number of Rides per Company per City</a:t>
            </a:r>
          </a:p>
        </p:txBody>
      </p:sp>
      <p:sp>
        <p:nvSpPr>
          <p:cNvPr id="126" name="TextBox 10"/>
          <p:cNvSpPr txBox="1"/>
          <p:nvPr/>
        </p:nvSpPr>
        <p:spPr>
          <a:xfrm>
            <a:off x="4268600" y="5346486"/>
            <a:ext cx="7623598" cy="1498685"/>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marL="200526" indent="-200526" algn="just">
              <a:buSzPct val="100000"/>
              <a:buChar char="•"/>
              <a:defRPr sz="1900">
                <a:solidFill>
                  <a:srgbClr val="F6DDC7"/>
                </a:solidFill>
              </a:defRPr>
            </a:lvl1pPr>
          </a:lstStyle>
          <a:p>
            <a:pPr/>
            <a:r>
              <a:t>The Yellow Cab had about 3 times more rides compared to the Pink Cab in total. The top 5 cities with higher number of rides were responsible for about 74 and 85% of the total profit of the Pink and Yellow cab companies, respectively. The Yellow Cab presented higher number of rides in 15 out of 19 cities compared to the Pink Cab company.</a:t>
            </a:r>
          </a:p>
        </p:txBody>
      </p:sp>
      <p:pic>
        <p:nvPicPr>
          <p:cNvPr id="127" name="Image" descr="Image"/>
          <p:cNvPicPr>
            <a:picLocks noChangeAspect="1"/>
          </p:cNvPicPr>
          <p:nvPr/>
        </p:nvPicPr>
        <p:blipFill>
          <a:blip r:embed="rId3">
            <a:extLst/>
          </a:blip>
          <a:stretch>
            <a:fillRect/>
          </a:stretch>
        </p:blipFill>
        <p:spPr>
          <a:xfrm>
            <a:off x="4452536" y="1240794"/>
            <a:ext cx="7483623" cy="4008792"/>
          </a:xfrm>
          <a:prstGeom prst="rect">
            <a:avLst/>
          </a:prstGeom>
          <a:ln w="12700">
            <a:miter lim="400000"/>
          </a:ln>
        </p:spPr>
      </p:pic>
      <p:pic>
        <p:nvPicPr>
          <p:cNvPr id="128" name="Image" descr="Image"/>
          <p:cNvPicPr>
            <a:picLocks noChangeAspect="1"/>
          </p:cNvPicPr>
          <p:nvPr/>
        </p:nvPicPr>
        <p:blipFill>
          <a:blip r:embed="rId4">
            <a:extLst/>
          </a:blip>
          <a:stretch>
            <a:fillRect/>
          </a:stretch>
        </p:blipFill>
        <p:spPr>
          <a:xfrm>
            <a:off x="242444" y="3258930"/>
            <a:ext cx="3949701" cy="345835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30"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31" name="TextBox 10"/>
          <p:cNvSpPr txBox="1"/>
          <p:nvPr/>
        </p:nvSpPr>
        <p:spPr>
          <a:xfrm>
            <a:off x="3635890" y="288676"/>
            <a:ext cx="4920219"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Profitable Ride Analysis</a:t>
            </a:r>
          </a:p>
        </p:txBody>
      </p:sp>
      <p:sp>
        <p:nvSpPr>
          <p:cNvPr id="132" name="TextBox 10"/>
          <p:cNvSpPr txBox="1"/>
          <p:nvPr/>
        </p:nvSpPr>
        <p:spPr>
          <a:xfrm>
            <a:off x="234278" y="5598372"/>
            <a:ext cx="11555286" cy="914485"/>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Some rides were not profitable, and these accounted for about 5 and 13% of total rides for the Yellow and Pink Cab companies, respectively. This average was very steady along the 3 years evaluated.</a:t>
            </a:r>
          </a:p>
          <a:p>
            <a:pPr marL="200526" indent="-200526" algn="just">
              <a:buSzPct val="100000"/>
              <a:buChar char="•"/>
              <a:defRPr sz="1900">
                <a:solidFill>
                  <a:srgbClr val="F6DDC7"/>
                </a:solidFill>
              </a:defRPr>
            </a:pPr>
            <a:r>
              <a:t>The Yellow Cab presented higher proportion of profitable rides in 18 out of 19 cities, with exception to Tucson AZ.</a:t>
            </a:r>
          </a:p>
        </p:txBody>
      </p:sp>
      <p:sp>
        <p:nvSpPr>
          <p:cNvPr id="133" name="TextBox 10"/>
          <p:cNvSpPr txBox="1"/>
          <p:nvPr/>
        </p:nvSpPr>
        <p:spPr>
          <a:xfrm>
            <a:off x="290364" y="1081122"/>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7. Profitable rides per company per year</a:t>
            </a:r>
          </a:p>
        </p:txBody>
      </p:sp>
      <p:sp>
        <p:nvSpPr>
          <p:cNvPr id="134" name="TextBox 10"/>
          <p:cNvSpPr txBox="1"/>
          <p:nvPr/>
        </p:nvSpPr>
        <p:spPr>
          <a:xfrm>
            <a:off x="4645163" y="1081122"/>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8. Profitable rides per company per city</a:t>
            </a:r>
          </a:p>
        </p:txBody>
      </p:sp>
      <p:pic>
        <p:nvPicPr>
          <p:cNvPr id="135" name="Image" descr="Image"/>
          <p:cNvPicPr>
            <a:picLocks noChangeAspect="1"/>
          </p:cNvPicPr>
          <p:nvPr/>
        </p:nvPicPr>
        <p:blipFill>
          <a:blip r:embed="rId3">
            <a:extLst/>
          </a:blip>
          <a:stretch>
            <a:fillRect/>
          </a:stretch>
        </p:blipFill>
        <p:spPr>
          <a:xfrm>
            <a:off x="4608463" y="1401538"/>
            <a:ext cx="7366001" cy="3958214"/>
          </a:xfrm>
          <a:prstGeom prst="rect">
            <a:avLst/>
          </a:prstGeom>
          <a:ln w="12700">
            <a:miter lim="400000"/>
          </a:ln>
        </p:spPr>
      </p:pic>
      <p:pic>
        <p:nvPicPr>
          <p:cNvPr id="136" name="Image" descr="Image"/>
          <p:cNvPicPr>
            <a:picLocks noChangeAspect="1"/>
          </p:cNvPicPr>
          <p:nvPr/>
        </p:nvPicPr>
        <p:blipFill>
          <a:blip r:embed="rId4">
            <a:extLst/>
          </a:blip>
          <a:stretch>
            <a:fillRect/>
          </a:stretch>
        </p:blipFill>
        <p:spPr>
          <a:xfrm>
            <a:off x="251278" y="1397351"/>
            <a:ext cx="4127501" cy="3962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38"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39" name="TextBox 10"/>
          <p:cNvSpPr txBox="1"/>
          <p:nvPr/>
        </p:nvSpPr>
        <p:spPr>
          <a:xfrm>
            <a:off x="4247301" y="344796"/>
            <a:ext cx="3621198" cy="60162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Holidays Analysis</a:t>
            </a:r>
          </a:p>
        </p:txBody>
      </p:sp>
      <p:sp>
        <p:nvSpPr>
          <p:cNvPr id="140" name="TextBox 10"/>
          <p:cNvSpPr txBox="1"/>
          <p:nvPr/>
        </p:nvSpPr>
        <p:spPr>
          <a:xfrm>
            <a:off x="4162917" y="3435392"/>
            <a:ext cx="3789966" cy="2667085"/>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Both companies presented lower mean number of rides per day for holidays compared to non-holidays. </a:t>
            </a:r>
          </a:p>
          <a:p>
            <a:pPr marL="200526" indent="-200526" algn="just">
              <a:buSzPct val="100000"/>
              <a:buChar char="•"/>
              <a:defRPr sz="1900">
                <a:solidFill>
                  <a:srgbClr val="F6DDC7"/>
                </a:solidFill>
              </a:defRPr>
            </a:pPr>
            <a:r>
              <a:t>Although the number or rides were lower for Holidays, the Pink cab charged a mean lower price per day, whereas the Yellow cab, in fact, charged a mean higher price per day compared to non-Holidays.</a:t>
            </a:r>
          </a:p>
        </p:txBody>
      </p:sp>
      <p:sp>
        <p:nvSpPr>
          <p:cNvPr id="141" name="TextBox 10"/>
          <p:cNvSpPr txBox="1"/>
          <p:nvPr/>
        </p:nvSpPr>
        <p:spPr>
          <a:xfrm>
            <a:off x="336152" y="1317103"/>
            <a:ext cx="3643191" cy="808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9. Mean number of rides per Holidays and non-Holidays for Pink cab</a:t>
            </a:r>
          </a:p>
        </p:txBody>
      </p:sp>
      <p:sp>
        <p:nvSpPr>
          <p:cNvPr id="142" name="TextBox 10"/>
          <p:cNvSpPr txBox="1"/>
          <p:nvPr/>
        </p:nvSpPr>
        <p:spPr>
          <a:xfrm>
            <a:off x="8212656" y="1317103"/>
            <a:ext cx="3643191" cy="808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10. Mean number of rides per Holidays and non-Holidays for Yellow cab</a:t>
            </a:r>
          </a:p>
        </p:txBody>
      </p:sp>
      <p:sp>
        <p:nvSpPr>
          <p:cNvPr id="143" name="TextBox 10"/>
          <p:cNvSpPr txBox="1"/>
          <p:nvPr/>
        </p:nvSpPr>
        <p:spPr>
          <a:xfrm>
            <a:off x="4478769" y="1149474"/>
            <a:ext cx="3246001" cy="808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Mean charged price per Holidays and non-Holidays for both cab companies</a:t>
            </a:r>
          </a:p>
        </p:txBody>
      </p:sp>
      <p:pic>
        <p:nvPicPr>
          <p:cNvPr id="144" name="Image" descr="Image"/>
          <p:cNvPicPr>
            <a:picLocks noChangeAspect="1"/>
          </p:cNvPicPr>
          <p:nvPr/>
        </p:nvPicPr>
        <p:blipFill>
          <a:blip r:embed="rId3">
            <a:extLst/>
          </a:blip>
          <a:stretch>
            <a:fillRect/>
          </a:stretch>
        </p:blipFill>
        <p:spPr>
          <a:xfrm>
            <a:off x="4535403" y="1767041"/>
            <a:ext cx="3121194" cy="1476416"/>
          </a:xfrm>
          <a:prstGeom prst="rect">
            <a:avLst/>
          </a:prstGeom>
          <a:ln w="12700">
            <a:miter lim="400000"/>
          </a:ln>
        </p:spPr>
      </p:pic>
      <p:pic>
        <p:nvPicPr>
          <p:cNvPr id="145" name="Image" descr="Image"/>
          <p:cNvPicPr>
            <a:picLocks noChangeAspect="1"/>
          </p:cNvPicPr>
          <p:nvPr/>
        </p:nvPicPr>
        <p:blipFill>
          <a:blip r:embed="rId4">
            <a:extLst/>
          </a:blip>
          <a:stretch>
            <a:fillRect/>
          </a:stretch>
        </p:blipFill>
        <p:spPr>
          <a:xfrm>
            <a:off x="308547" y="1915474"/>
            <a:ext cx="3698402" cy="4102101"/>
          </a:xfrm>
          <a:prstGeom prst="rect">
            <a:avLst/>
          </a:prstGeom>
          <a:ln w="12700">
            <a:miter lim="400000"/>
          </a:ln>
        </p:spPr>
      </p:pic>
      <p:pic>
        <p:nvPicPr>
          <p:cNvPr id="146" name="Image" descr="Image"/>
          <p:cNvPicPr>
            <a:picLocks noChangeAspect="1"/>
          </p:cNvPicPr>
          <p:nvPr/>
        </p:nvPicPr>
        <p:blipFill>
          <a:blip r:embed="rId5">
            <a:extLst/>
          </a:blip>
          <a:stretch>
            <a:fillRect/>
          </a:stretch>
        </p:blipFill>
        <p:spPr>
          <a:xfrm>
            <a:off x="8173397" y="1915474"/>
            <a:ext cx="3747111" cy="41021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48" name="Picture 5" descr="Picture 5"/>
          <p:cNvPicPr>
            <a:picLocks noChangeAspect="1"/>
          </p:cNvPicPr>
          <p:nvPr/>
        </p:nvPicPr>
        <p:blipFill>
          <a:blip r:embed="rId2">
            <a:extLst/>
          </a:blip>
          <a:stretch>
            <a:fillRect/>
          </a:stretch>
        </p:blipFill>
        <p:spPr>
          <a:xfrm>
            <a:off x="115387" y="-673437"/>
            <a:ext cx="2046579" cy="2046580"/>
          </a:xfrm>
          <a:prstGeom prst="rect">
            <a:avLst/>
          </a:prstGeom>
          <a:ln w="12700">
            <a:miter lim="400000"/>
          </a:ln>
        </p:spPr>
      </p:pic>
      <p:sp>
        <p:nvSpPr>
          <p:cNvPr id="149" name="TextBox 10"/>
          <p:cNvSpPr txBox="1"/>
          <p:nvPr/>
        </p:nvSpPr>
        <p:spPr>
          <a:xfrm>
            <a:off x="2505293" y="260617"/>
            <a:ext cx="7181414" cy="601623"/>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chemeClr val="accent2">
                    <a:lumOff val="21960"/>
                  </a:schemeClr>
                </a:solidFill>
              </a:defRPr>
            </a:lvl1pPr>
          </a:lstStyle>
          <a:p>
            <a:pPr/>
            <a:r>
              <a:t>Days of Week Profitability Analysis</a:t>
            </a:r>
          </a:p>
        </p:txBody>
      </p:sp>
      <p:sp>
        <p:nvSpPr>
          <p:cNvPr id="150" name="TextBox 10"/>
          <p:cNvSpPr txBox="1"/>
          <p:nvPr/>
        </p:nvSpPr>
        <p:spPr>
          <a:xfrm>
            <a:off x="335739" y="859801"/>
            <a:ext cx="11520521" cy="1498686"/>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lgn="just">
              <a:buSzPct val="100000"/>
              <a:buChar char="•"/>
              <a:defRPr sz="1900">
                <a:solidFill>
                  <a:srgbClr val="F6DDC7"/>
                </a:solidFill>
              </a:defRPr>
            </a:pPr>
            <a:r>
              <a:t>The number of rides for the Yellow cab was higher for every day of the week compared to the Pink cab company.</a:t>
            </a:r>
          </a:p>
          <a:p>
            <a:pPr marL="200526" indent="-200526" algn="just">
              <a:buSzPct val="100000"/>
              <a:buChar char="•"/>
              <a:defRPr sz="1900">
                <a:solidFill>
                  <a:srgbClr val="F6DDC7"/>
                </a:solidFill>
              </a:defRPr>
            </a:pPr>
            <a:r>
              <a:t>The sum of profit per week days presented a very similar pattern to the number of rides.</a:t>
            </a:r>
          </a:p>
          <a:p>
            <a:pPr marL="200526" indent="-200526" algn="just">
              <a:buSzPct val="100000"/>
              <a:buChar char="•"/>
              <a:defRPr sz="1900">
                <a:solidFill>
                  <a:srgbClr val="F6DDC7"/>
                </a:solidFill>
              </a:defRPr>
            </a:pPr>
            <a:r>
              <a:t>Considering Friday, Saturday and Sunday as weekend, the total number of rides as well as the total profit for the 3-year period were much higher during the weekends.</a:t>
            </a:r>
          </a:p>
          <a:p>
            <a:pPr marL="200526" indent="-200526" algn="just">
              <a:buSzPct val="100000"/>
              <a:buChar char="•"/>
              <a:defRPr sz="1900">
                <a:solidFill>
                  <a:srgbClr val="F6DDC7"/>
                </a:solidFill>
              </a:defRPr>
            </a:pPr>
            <a:r>
              <a:t>In general, the mean profit per ride for the weekends was USD 148.73 compared to USD 116.87 for the other days.</a:t>
            </a:r>
          </a:p>
        </p:txBody>
      </p:sp>
      <p:sp>
        <p:nvSpPr>
          <p:cNvPr id="151" name="TextBox 10"/>
          <p:cNvSpPr txBox="1"/>
          <p:nvPr/>
        </p:nvSpPr>
        <p:spPr>
          <a:xfrm>
            <a:off x="454601" y="2532386"/>
            <a:ext cx="7260133"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11. Total Number of Rides per Company per Day of Week</a:t>
            </a:r>
          </a:p>
        </p:txBody>
      </p:sp>
      <p:sp>
        <p:nvSpPr>
          <p:cNvPr id="152" name="TextBox 10"/>
          <p:cNvSpPr txBox="1"/>
          <p:nvPr/>
        </p:nvSpPr>
        <p:spPr>
          <a:xfrm>
            <a:off x="6378019" y="2532386"/>
            <a:ext cx="7260132" cy="554594"/>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6DDC7"/>
                </a:solidFill>
              </a:defRPr>
            </a:lvl1pPr>
          </a:lstStyle>
          <a:p>
            <a:pPr/>
            <a:r>
              <a:t>Figure 12. Total Profit per Company per Day of Week</a:t>
            </a:r>
          </a:p>
        </p:txBody>
      </p:sp>
      <p:pic>
        <p:nvPicPr>
          <p:cNvPr id="153" name="Image" descr="Image"/>
          <p:cNvPicPr>
            <a:picLocks noChangeAspect="1"/>
          </p:cNvPicPr>
          <p:nvPr/>
        </p:nvPicPr>
        <p:blipFill>
          <a:blip r:embed="rId3">
            <a:extLst/>
          </a:blip>
          <a:stretch>
            <a:fillRect/>
          </a:stretch>
        </p:blipFill>
        <p:spPr>
          <a:xfrm>
            <a:off x="6414881" y="2875806"/>
            <a:ext cx="5179712" cy="3810001"/>
          </a:xfrm>
          <a:prstGeom prst="rect">
            <a:avLst/>
          </a:prstGeom>
          <a:ln w="12700">
            <a:miter lim="400000"/>
          </a:ln>
        </p:spPr>
      </p:pic>
      <p:pic>
        <p:nvPicPr>
          <p:cNvPr id="154" name="Image" descr="Image"/>
          <p:cNvPicPr>
            <a:picLocks noChangeAspect="1"/>
          </p:cNvPicPr>
          <p:nvPr/>
        </p:nvPicPr>
        <p:blipFill>
          <a:blip r:embed="rId4">
            <a:extLst/>
          </a:blip>
          <a:stretch>
            <a:fillRect/>
          </a:stretch>
        </p:blipFill>
        <p:spPr>
          <a:xfrm>
            <a:off x="521226" y="2875806"/>
            <a:ext cx="5009445" cy="381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