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60" r:id="rId4"/>
    <p:sldId id="282" r:id="rId5"/>
    <p:sldId id="291" r:id="rId6"/>
    <p:sldId id="284" r:id="rId7"/>
    <p:sldId id="285" r:id="rId8"/>
    <p:sldId id="297" r:id="rId9"/>
    <p:sldId id="286" r:id="rId10"/>
    <p:sldId id="287" r:id="rId11"/>
    <p:sldId id="288" r:id="rId12"/>
    <p:sldId id="289" r:id="rId13"/>
    <p:sldId id="290" r:id="rId14"/>
    <p:sldId id="294" r:id="rId15"/>
    <p:sldId id="293" r:id="rId16"/>
    <p:sldId id="296" r:id="rId17"/>
    <p:sldId id="295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78A5E2-87C7-4E4F-BC1E-CFE80696E00C}">
          <p14:sldIdLst>
            <p14:sldId id="256"/>
            <p14:sldId id="266"/>
            <p14:sldId id="260"/>
            <p14:sldId id="282"/>
            <p14:sldId id="291"/>
            <p14:sldId id="284"/>
            <p14:sldId id="285"/>
            <p14:sldId id="297"/>
            <p14:sldId id="286"/>
            <p14:sldId id="287"/>
            <p14:sldId id="288"/>
            <p14:sldId id="289"/>
            <p14:sldId id="290"/>
            <p14:sldId id="294"/>
            <p14:sldId id="293"/>
            <p14:sldId id="296"/>
            <p14:sldId id="295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5622"/>
    <a:srgbClr val="0D65DB"/>
    <a:srgbClr val="0000CC"/>
    <a:srgbClr val="F1E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4660"/>
  </p:normalViewPr>
  <p:slideViewPr>
    <p:cSldViewPr>
      <p:cViewPr varScale="1">
        <p:scale>
          <a:sx n="70" d="100"/>
          <a:sy n="70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FAE64-95F1-4CA3-BE47-27A053B7A9BD}" type="datetimeFigureOut">
              <a:rPr lang="es-ES" smtClean="0"/>
              <a:pPr/>
              <a:t>06/07/2016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A937C-3C3F-4B0D-BC73-6F1CEDF729E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297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6000" b="1">
                <a:solidFill>
                  <a:srgbClr val="7C562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err="1" smtClean="0"/>
              <a:t>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5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D2EB-8DFE-4C40-851F-775FAAD3216E}" type="datetimeFigureOut">
              <a:rPr lang="en-US" smtClean="0"/>
              <a:pPr/>
              <a:t>06/07/16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2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D2EB-8DFE-4C40-851F-775FAAD3216E}" type="datetimeFigureOut">
              <a:rPr lang="en-US" smtClean="0"/>
              <a:pPr/>
              <a:t>06/07/16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71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98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D2EB-8DFE-4C40-851F-775FAAD3216E}" type="datetimeFigureOut">
              <a:rPr lang="en-US" smtClean="0"/>
              <a:pPr/>
              <a:t>06/07/16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2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D2EB-8DFE-4C40-851F-775FAAD3216E}" type="datetimeFigureOut">
              <a:rPr lang="en-US" smtClean="0"/>
              <a:pPr/>
              <a:t>06/07/16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D2EB-8DFE-4C40-851F-775FAAD3216E}" type="datetimeFigureOut">
              <a:rPr lang="en-US" smtClean="0"/>
              <a:pPr/>
              <a:t>06/07/16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7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D2EB-8DFE-4C40-851F-775FAAD3216E}" type="datetimeFigureOut">
              <a:rPr lang="en-US" smtClean="0"/>
              <a:pPr/>
              <a:t>06/07/16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9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D2EB-8DFE-4C40-851F-775FAAD3216E}" type="datetimeFigureOut">
              <a:rPr lang="en-US" smtClean="0"/>
              <a:pPr/>
              <a:t>06/07/16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2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D2EB-8DFE-4C40-851F-775FAAD3216E}" type="datetimeFigureOut">
              <a:rPr lang="en-US" smtClean="0"/>
              <a:pPr/>
              <a:t>06/07/16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9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D2EB-8DFE-4C40-851F-775FAAD3216E}" type="datetimeFigureOut">
              <a:rPr lang="en-US" smtClean="0"/>
              <a:pPr/>
              <a:t>06/07/16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5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D2EB-8DFE-4C40-851F-775FAAD3216E}" type="datetimeFigureOut">
              <a:rPr lang="en-US" smtClean="0"/>
              <a:pPr/>
              <a:t>06/07/16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2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676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D2EB-8DFE-4C40-851F-775FAAD3216E}" type="datetimeFigureOut">
              <a:rPr lang="en-US" smtClean="0"/>
              <a:pPr/>
              <a:t>06/07/16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rgbClr val="7C5622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57174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Ciclo de vida</a:t>
            </a:r>
            <a:br>
              <a:rPr lang="es-CO" dirty="0" smtClean="0"/>
            </a:br>
            <a:r>
              <a:rPr lang="es-CO" dirty="0" smtClean="0"/>
              <a:t>Proyecto </a:t>
            </a:r>
            <a:r>
              <a:rPr lang="es-CO" dirty="0" err="1" smtClean="0"/>
              <a:t>Intraweb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8710" y="4149080"/>
            <a:ext cx="6400800" cy="90012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dirty="0" smtClean="0">
                <a:solidFill>
                  <a:schemeClr val="bg1"/>
                </a:solidFill>
              </a:rPr>
              <a:t>Excelencia y Mejora</a:t>
            </a:r>
          </a:p>
        </p:txBody>
      </p:sp>
    </p:spTree>
    <p:extLst>
      <p:ext uri="{BB962C8B-B14F-4D97-AF65-F5344CB8AC3E}">
        <p14:creationId xmlns:p14="http://schemas.microsoft.com/office/powerpoint/2010/main" val="37228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28600"/>
            <a:ext cx="6912768" cy="639762"/>
          </a:xfrm>
        </p:spPr>
        <p:txBody>
          <a:bodyPr>
            <a:normAutofit/>
          </a:bodyPr>
          <a:lstStyle/>
          <a:p>
            <a:r>
              <a:rPr lang="es-ES" sz="2800" dirty="0" smtClean="0"/>
              <a:t>Análisis del proyecto.</a:t>
            </a:r>
            <a:endParaRPr lang="es-CO" sz="2800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95537" y="1268760"/>
            <a:ext cx="8291264" cy="4857403"/>
          </a:xfrm>
        </p:spPr>
        <p:txBody>
          <a:bodyPr>
            <a:normAutofit fontScale="92500"/>
          </a:bodyPr>
          <a:lstStyle/>
          <a:p>
            <a:pPr>
              <a:buClr>
                <a:srgbClr val="7C5622"/>
              </a:buClr>
            </a:pPr>
            <a:r>
              <a:rPr lang="es-CO" sz="2200" dirty="0" smtClean="0"/>
              <a:t>Se realiza con la intención de conocer las problemáticas y la situación actual dentro de la Joyería Intercontinental.</a:t>
            </a:r>
          </a:p>
          <a:p>
            <a:pPr marL="0" indent="0">
              <a:buClr>
                <a:srgbClr val="7C5622"/>
              </a:buClr>
              <a:buNone/>
            </a:pPr>
            <a:r>
              <a:rPr lang="es-CO" sz="2200" dirty="0" smtClean="0"/>
              <a:t> </a:t>
            </a:r>
            <a:endParaRPr lang="es-CO" sz="2200" dirty="0"/>
          </a:p>
          <a:p>
            <a:pPr>
              <a:buClr>
                <a:srgbClr val="7C5622"/>
              </a:buClr>
            </a:pPr>
            <a:r>
              <a:rPr lang="es-CO" sz="2200" dirty="0" smtClean="0"/>
              <a:t>El problema que se ha detectado es falta de comunicación asertiva y/o falta de comunicación total.</a:t>
            </a:r>
          </a:p>
          <a:p>
            <a:pPr>
              <a:buClr>
                <a:srgbClr val="7C5622"/>
              </a:buClr>
            </a:pPr>
            <a:endParaRPr lang="es-CO" sz="2200" dirty="0"/>
          </a:p>
          <a:p>
            <a:pPr>
              <a:buClr>
                <a:srgbClr val="7C5622"/>
              </a:buClr>
            </a:pPr>
            <a:r>
              <a:rPr lang="es-CO" sz="2200" dirty="0" smtClean="0"/>
              <a:t>Los empleados indican que muchas veces desconocen lo que sucede al interior de la joyería, de las noticias y eventos de esta como de lo que ocurre externamente a la empresa.</a:t>
            </a:r>
          </a:p>
          <a:p>
            <a:pPr>
              <a:buClr>
                <a:srgbClr val="7C5622"/>
              </a:buClr>
            </a:pPr>
            <a:endParaRPr lang="es-CO" sz="2200" dirty="0"/>
          </a:p>
          <a:p>
            <a:pPr>
              <a:buClr>
                <a:srgbClr val="7C5622"/>
              </a:buClr>
            </a:pPr>
            <a:r>
              <a:rPr lang="es-CO" sz="2200" dirty="0" smtClean="0"/>
              <a:t>Otra problemática es que en ocasiones los mensajes no son bien recibidos o comprendidos, por lo que se genera reprocesos en cuanto a dar mensajes claros y directos.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24938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28600"/>
            <a:ext cx="6912768" cy="639762"/>
          </a:xfrm>
        </p:spPr>
        <p:txBody>
          <a:bodyPr>
            <a:normAutofit/>
          </a:bodyPr>
          <a:lstStyle/>
          <a:p>
            <a:r>
              <a:rPr lang="es-ES" sz="2800" dirty="0" smtClean="0"/>
              <a:t>Situación de la Joyería.</a:t>
            </a:r>
            <a:endParaRPr lang="es-CO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268759"/>
            <a:ext cx="8219256" cy="48574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sz="2200" dirty="0" smtClean="0"/>
              <a:t>El manejo de los sistemas ha ido progresando en los últimos años en la Joyería Intercontinental, mejorando y aumentando las herramientas disponibles.</a:t>
            </a:r>
          </a:p>
          <a:p>
            <a:pPr marL="0" indent="0">
              <a:buNone/>
            </a:pPr>
            <a:endParaRPr lang="es-CO" sz="2200" dirty="0"/>
          </a:p>
          <a:p>
            <a:pPr>
              <a:buClr>
                <a:srgbClr val="7C5622"/>
              </a:buClr>
            </a:pPr>
            <a:r>
              <a:rPr lang="es-CO" sz="2200" dirty="0" smtClean="0"/>
              <a:t>DMS (ERP), donde se lleva a cabo el </a:t>
            </a:r>
            <a:r>
              <a:rPr lang="es-CO" sz="2200" dirty="0" err="1" smtClean="0"/>
              <a:t>core</a:t>
            </a:r>
            <a:r>
              <a:rPr lang="es-CO" sz="2200" dirty="0" smtClean="0"/>
              <a:t> </a:t>
            </a:r>
            <a:r>
              <a:rPr lang="es-CO" sz="2200" dirty="0" err="1" smtClean="0"/>
              <a:t>business</a:t>
            </a:r>
            <a:r>
              <a:rPr lang="es-CO" sz="2200" dirty="0" smtClean="0"/>
              <a:t>.</a:t>
            </a:r>
          </a:p>
          <a:p>
            <a:pPr>
              <a:buClr>
                <a:srgbClr val="7C5622"/>
              </a:buClr>
            </a:pPr>
            <a:r>
              <a:rPr lang="es-CO" sz="2200" dirty="0" smtClean="0"/>
              <a:t>Advance, sistema de mensajería interna, ofrece además recordatorio de cumpleaños, asignación de tareas, chat grupales, compartir archivos, 	pico y placa. No se usan todas las funciones de la herramienta y debería ser más intuitiva.</a:t>
            </a:r>
          </a:p>
          <a:p>
            <a:pPr>
              <a:buClr>
                <a:srgbClr val="7C5622"/>
              </a:buClr>
            </a:pPr>
            <a:r>
              <a:rPr lang="es-CO" sz="2200" dirty="0" smtClean="0"/>
              <a:t>Correo empresarial, comunicación formal.</a:t>
            </a:r>
          </a:p>
          <a:p>
            <a:pPr>
              <a:buClr>
                <a:srgbClr val="7C5622"/>
              </a:buClr>
            </a:pPr>
            <a:r>
              <a:rPr lang="es-CO" sz="2200" dirty="0" smtClean="0"/>
              <a:t>Carpetas de red, sistemas gestores de archivos en los que se almacenan documentos de la Joyería y sus departamentos.</a:t>
            </a:r>
          </a:p>
          <a:p>
            <a:pPr>
              <a:buClr>
                <a:srgbClr val="7C5622"/>
              </a:buClr>
            </a:pPr>
            <a:r>
              <a:rPr lang="es-CO" sz="2200" dirty="0" smtClean="0"/>
              <a:t>Herramientas ofimáticas, para labores manuales que son externas al ERP.	</a:t>
            </a:r>
            <a:endParaRPr lang="es-CO" sz="2200" dirty="0"/>
          </a:p>
          <a:p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85370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28600"/>
            <a:ext cx="6912768" cy="639762"/>
          </a:xfrm>
        </p:spPr>
        <p:txBody>
          <a:bodyPr>
            <a:normAutofit/>
          </a:bodyPr>
          <a:lstStyle/>
          <a:p>
            <a:r>
              <a:rPr lang="es-ES" sz="2800" dirty="0"/>
              <a:t>Situación de la Joyería.</a:t>
            </a:r>
            <a:endParaRPr lang="es-CO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268759"/>
            <a:ext cx="8219256" cy="4857403"/>
          </a:xfrm>
        </p:spPr>
        <p:txBody>
          <a:bodyPr>
            <a:normAutofit/>
          </a:bodyPr>
          <a:lstStyle/>
          <a:p>
            <a:pPr marL="0" indent="0">
              <a:buClr>
                <a:srgbClr val="7C5622"/>
              </a:buClr>
              <a:buNone/>
            </a:pPr>
            <a:endParaRPr lang="es-CO" sz="2200" dirty="0" smtClean="0"/>
          </a:p>
          <a:p>
            <a:pPr marL="0" indent="0">
              <a:buClr>
                <a:srgbClr val="7C5622"/>
              </a:buClr>
              <a:buNone/>
            </a:pPr>
            <a:endParaRPr lang="es-CO" sz="2200" dirty="0" smtClean="0"/>
          </a:p>
          <a:p>
            <a:pPr marL="0" indent="0">
              <a:buClr>
                <a:srgbClr val="7C5622"/>
              </a:buClr>
              <a:buNone/>
            </a:pPr>
            <a:r>
              <a:rPr lang="es-CO" sz="2200" dirty="0" smtClean="0"/>
              <a:t>Poder unir herramientas facilitaría las labores de los empleados y aumentaría la productividad, además haría más rápida la búsqueda de información y las solicitudes a otras áreas.</a:t>
            </a:r>
            <a:endParaRPr lang="es-CO" sz="2200" dirty="0"/>
          </a:p>
          <a:p>
            <a:pPr>
              <a:buClr>
                <a:srgbClr val="7C5622"/>
              </a:buClr>
            </a:pP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42385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28600"/>
            <a:ext cx="6912768" cy="639762"/>
          </a:xfrm>
        </p:spPr>
        <p:txBody>
          <a:bodyPr>
            <a:normAutofit/>
          </a:bodyPr>
          <a:lstStyle/>
          <a:p>
            <a:r>
              <a:rPr lang="es-ES" sz="2800" dirty="0" smtClean="0"/>
              <a:t>Objetivo del proyecto.</a:t>
            </a:r>
            <a:endParaRPr lang="es-CO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268759"/>
            <a:ext cx="8219256" cy="4857403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rgbClr val="7C5622"/>
              </a:buClr>
              <a:buNone/>
            </a:pPr>
            <a:endParaRPr lang="es-CO" sz="2200" dirty="0" smtClean="0"/>
          </a:p>
          <a:p>
            <a:pPr marL="0" indent="0">
              <a:buClr>
                <a:srgbClr val="7C5622"/>
              </a:buClr>
              <a:buNone/>
            </a:pPr>
            <a:r>
              <a:rPr lang="es-CO" sz="2200" dirty="0" smtClean="0"/>
              <a:t>Se propone la IntraWeb como medio de integración de los sistemas actuales, manejando la gestión de la información de forma mas fácil y ágil.</a:t>
            </a:r>
          </a:p>
          <a:p>
            <a:pPr marL="0" indent="0">
              <a:buClr>
                <a:srgbClr val="7C5622"/>
              </a:buClr>
              <a:buNone/>
            </a:pPr>
            <a:endParaRPr lang="es-CO" sz="2200" dirty="0"/>
          </a:p>
          <a:p>
            <a:pPr marL="0" indent="0">
              <a:buClr>
                <a:srgbClr val="7C5622"/>
              </a:buClr>
              <a:buNone/>
            </a:pPr>
            <a:r>
              <a:rPr lang="es-CO" sz="2200" dirty="0" smtClean="0"/>
              <a:t>Permitirá gestionar los documentos, contenidos y archivos de la organización dirigidos a sus empleados.</a:t>
            </a:r>
          </a:p>
          <a:p>
            <a:pPr marL="0" indent="0">
              <a:buClr>
                <a:srgbClr val="7C5622"/>
              </a:buClr>
              <a:buNone/>
            </a:pPr>
            <a:endParaRPr lang="es-CO" sz="2200" dirty="0"/>
          </a:p>
          <a:p>
            <a:pPr marL="0" indent="0">
              <a:buClr>
                <a:srgbClr val="7C5622"/>
              </a:buClr>
              <a:buNone/>
            </a:pPr>
            <a:r>
              <a:rPr lang="es-CO" sz="2200" dirty="0" smtClean="0"/>
              <a:t>Mejorará la comunicación entre las diferentes áreas de la organización.</a:t>
            </a:r>
          </a:p>
          <a:p>
            <a:pPr marL="0" indent="0">
              <a:buClr>
                <a:srgbClr val="7C5622"/>
              </a:buClr>
              <a:buNone/>
            </a:pPr>
            <a:endParaRPr lang="es-CO" sz="2200" dirty="0"/>
          </a:p>
          <a:p>
            <a:pPr marL="0" indent="0">
              <a:buClr>
                <a:srgbClr val="7C5622"/>
              </a:buClr>
              <a:buNone/>
            </a:pPr>
            <a:r>
              <a:rPr lang="es-CO" sz="2200" dirty="0" smtClean="0"/>
              <a:t>Todo esto mejora la cohesión del grupo de trabajo y se desarrolla una cultura corporativa.</a:t>
            </a:r>
            <a:endParaRPr lang="es-CO" sz="2200" dirty="0"/>
          </a:p>
          <a:p>
            <a:pPr marL="0" indent="0">
              <a:buClr>
                <a:srgbClr val="7C5622"/>
              </a:buClr>
              <a:buNone/>
            </a:pP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191795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28600"/>
            <a:ext cx="6912768" cy="639762"/>
          </a:xfrm>
        </p:spPr>
        <p:txBody>
          <a:bodyPr>
            <a:normAutofit/>
          </a:bodyPr>
          <a:lstStyle/>
          <a:p>
            <a:r>
              <a:rPr lang="es-ES" sz="2800" dirty="0" smtClean="0"/>
              <a:t>Cultura corporativa.</a:t>
            </a:r>
            <a:endParaRPr lang="es-CO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268759"/>
            <a:ext cx="8219256" cy="485740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s-CO" sz="2000" dirty="0" smtClean="0"/>
          </a:p>
          <a:p>
            <a:pPr marL="0" lvl="0" indent="0">
              <a:buNone/>
            </a:pPr>
            <a:endParaRPr lang="es-CO" sz="2000" dirty="0" smtClean="0"/>
          </a:p>
          <a:p>
            <a:pPr marL="0" lvl="0" indent="0">
              <a:buNone/>
            </a:pPr>
            <a:r>
              <a:rPr lang="es-CO" sz="2000" dirty="0" smtClean="0"/>
              <a:t>Definida por </a:t>
            </a:r>
            <a:r>
              <a:rPr lang="es-CO" sz="2000" dirty="0"/>
              <a:t>Robert Taylor como </a:t>
            </a:r>
            <a:r>
              <a:rPr lang="es-CO" sz="2000" dirty="0" smtClean="0"/>
              <a:t>“El </a:t>
            </a:r>
            <a:r>
              <a:rPr lang="es-CO" sz="2000" dirty="0"/>
              <a:t>conjunto de conocimientos y habilidades que un individuo necesita para moverse en una sociedad tecnológica rica en </a:t>
            </a:r>
            <a:r>
              <a:rPr lang="es-CO" sz="2000" dirty="0" smtClean="0"/>
              <a:t>información”. </a:t>
            </a:r>
          </a:p>
          <a:p>
            <a:pPr marL="0" lvl="0" indent="0">
              <a:buNone/>
            </a:pPr>
            <a:endParaRPr lang="es-CO" sz="2000" dirty="0"/>
          </a:p>
          <a:p>
            <a:pPr marL="0" indent="0">
              <a:buNone/>
            </a:pPr>
            <a:r>
              <a:rPr lang="es-CO" sz="2000" dirty="0" smtClean="0"/>
              <a:t>Una </a:t>
            </a:r>
            <a:r>
              <a:rPr lang="es-CO" sz="2000" dirty="0"/>
              <a:t>cultura corporativa implica </a:t>
            </a:r>
            <a:r>
              <a:rPr lang="es-CO" sz="2000" dirty="0" smtClean="0"/>
              <a:t>que:</a:t>
            </a:r>
          </a:p>
          <a:p>
            <a:pPr>
              <a:buClr>
                <a:srgbClr val="7C5622"/>
              </a:buClr>
            </a:pPr>
            <a:r>
              <a:rPr lang="es-CO" sz="2000" dirty="0" smtClean="0"/>
              <a:t>Los usuarios </a:t>
            </a:r>
            <a:r>
              <a:rPr lang="es-CO" sz="2000" dirty="0"/>
              <a:t>utilizan la información que está a su </a:t>
            </a:r>
            <a:r>
              <a:rPr lang="es-CO" sz="2000" dirty="0" smtClean="0"/>
              <a:t>alcance.</a:t>
            </a:r>
          </a:p>
          <a:p>
            <a:pPr>
              <a:buClr>
                <a:srgbClr val="7C5622"/>
              </a:buClr>
            </a:pPr>
            <a:r>
              <a:rPr lang="es-CO" sz="2000" dirty="0" smtClean="0"/>
              <a:t>Saben </a:t>
            </a:r>
            <a:r>
              <a:rPr lang="es-CO" sz="2000" dirty="0"/>
              <a:t>depurar y seleccionar la de mayor </a:t>
            </a:r>
            <a:r>
              <a:rPr lang="es-CO" sz="2000" dirty="0" smtClean="0"/>
              <a:t>utilidad.</a:t>
            </a:r>
          </a:p>
          <a:p>
            <a:pPr>
              <a:buClr>
                <a:srgbClr val="7C5622"/>
              </a:buClr>
            </a:pPr>
            <a:r>
              <a:rPr lang="es-CO" sz="2000" dirty="0"/>
              <a:t>V</a:t>
            </a:r>
            <a:r>
              <a:rPr lang="es-CO" sz="2000" dirty="0" smtClean="0"/>
              <a:t>aloran </a:t>
            </a:r>
            <a:r>
              <a:rPr lang="es-CO" sz="2000" dirty="0"/>
              <a:t>dicha información y la comparten con los demás miembros de la organización. </a:t>
            </a:r>
            <a:endParaRPr lang="es-CO" sz="2000" dirty="0" smtClean="0"/>
          </a:p>
          <a:p>
            <a:pPr marL="0" indent="0">
              <a:buNone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77192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28600"/>
            <a:ext cx="6912768" cy="639762"/>
          </a:xfrm>
        </p:spPr>
        <p:txBody>
          <a:bodyPr>
            <a:normAutofit/>
          </a:bodyPr>
          <a:lstStyle/>
          <a:p>
            <a:r>
              <a:rPr lang="es-ES" sz="2800" dirty="0" smtClean="0"/>
              <a:t>Alcance del proyecto.</a:t>
            </a:r>
            <a:endParaRPr lang="es-CO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268759"/>
            <a:ext cx="8219256" cy="485740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s-CO" sz="2000" dirty="0" smtClean="0"/>
          </a:p>
          <a:p>
            <a:pPr marL="0" lvl="0" indent="0">
              <a:buNone/>
            </a:pPr>
            <a:endParaRPr lang="es-CO" sz="2000" dirty="0" smtClean="0"/>
          </a:p>
          <a:p>
            <a:pPr marL="0" lvl="0" indent="0">
              <a:buNone/>
            </a:pPr>
            <a:endParaRPr lang="es-CO" sz="2000" dirty="0" smtClean="0"/>
          </a:p>
          <a:p>
            <a:pPr marL="0" lvl="0" indent="0">
              <a:buNone/>
            </a:pPr>
            <a:r>
              <a:rPr lang="es-CO" sz="2000" dirty="0" smtClean="0"/>
              <a:t>Desarrollo de un sistema gestor de información, comunicación y contenidos.</a:t>
            </a:r>
          </a:p>
          <a:p>
            <a:pPr marL="0" lvl="0" indent="0">
              <a:buNone/>
            </a:pPr>
            <a:endParaRPr lang="es-CO" sz="2000" dirty="0"/>
          </a:p>
          <a:p>
            <a:pPr marL="0" indent="0">
              <a:buNone/>
            </a:pPr>
            <a:r>
              <a:rPr lang="es-CO" sz="2000" dirty="0" smtClean="0"/>
              <a:t>También, desarrollo de una plataforma para consulta de informes, mensajería interna de la empresa y la mejora al proceso de inducción del personal nuevo.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84279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28600"/>
            <a:ext cx="6912768" cy="639762"/>
          </a:xfrm>
        </p:spPr>
        <p:txBody>
          <a:bodyPr>
            <a:normAutofit/>
          </a:bodyPr>
          <a:lstStyle/>
          <a:p>
            <a:r>
              <a:rPr lang="es-ES" sz="2800" dirty="0" smtClean="0"/>
              <a:t>Características de los usuarios.</a:t>
            </a:r>
            <a:endParaRPr lang="es-CO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268759"/>
            <a:ext cx="8219256" cy="4857403"/>
          </a:xfrm>
        </p:spPr>
        <p:txBody>
          <a:bodyPr>
            <a:normAutofit/>
          </a:bodyPr>
          <a:lstStyle/>
          <a:p>
            <a:pPr marL="0" indent="0">
              <a:buClr>
                <a:srgbClr val="7C5622"/>
              </a:buClr>
              <a:buNone/>
            </a:pPr>
            <a:r>
              <a:rPr lang="es-CO" sz="2000" dirty="0" smtClean="0"/>
              <a:t>Según </a:t>
            </a:r>
            <a:r>
              <a:rPr lang="es-CO" sz="2000" dirty="0" err="1" smtClean="0"/>
              <a:t>Nigel</a:t>
            </a:r>
            <a:r>
              <a:rPr lang="es-CO" sz="2000" dirty="0" smtClean="0"/>
              <a:t> </a:t>
            </a:r>
            <a:r>
              <a:rPr lang="es-CO" sz="2000" dirty="0" err="1" smtClean="0"/>
              <a:t>Danson</a:t>
            </a:r>
            <a:r>
              <a:rPr lang="es-CO" sz="2000" dirty="0" smtClean="0"/>
              <a:t> (2013), se pueden definir los usuarios de una intranet como:</a:t>
            </a:r>
          </a:p>
          <a:p>
            <a:pPr marL="0" indent="0">
              <a:buClr>
                <a:srgbClr val="7C5622"/>
              </a:buClr>
              <a:buNone/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Espectadores, consumidores y lectores del contenido.</a:t>
            </a:r>
          </a:p>
          <a:p>
            <a:pPr>
              <a:buClr>
                <a:srgbClr val="7C5622"/>
              </a:buClr>
            </a:pPr>
            <a:r>
              <a:rPr lang="es-CO" sz="2000" dirty="0" smtClean="0"/>
              <a:t>Solicitantes, participan cuando requieren suplir una necesidad o completar una tarea. También usan los medios de opinión.</a:t>
            </a:r>
          </a:p>
          <a:p>
            <a:pPr>
              <a:buClr>
                <a:srgbClr val="7C5622"/>
              </a:buClr>
            </a:pPr>
            <a:r>
              <a:rPr lang="es-CO" sz="2000" dirty="0" smtClean="0"/>
              <a:t>“Evangelistas”, quienes participan activamente del sistema publicando contenido, compartiendo, dando puntos de vista y apoyando e inspirando a otros usuarios.</a:t>
            </a:r>
          </a:p>
          <a:p>
            <a:pPr>
              <a:buClr>
                <a:srgbClr val="7C5622"/>
              </a:buClr>
            </a:pPr>
            <a:r>
              <a:rPr lang="es-CO" sz="2000" dirty="0" smtClean="0"/>
              <a:t>Usuarios expertos, participan y hacen uso del sistema cuando se presentan temas en los que tienen absoluto dominio, sirven de guías en dichos temas.</a:t>
            </a:r>
          </a:p>
        </p:txBody>
      </p:sp>
    </p:spTree>
    <p:extLst>
      <p:ext uri="{BB962C8B-B14F-4D97-AF65-F5344CB8AC3E}">
        <p14:creationId xmlns:p14="http://schemas.microsoft.com/office/powerpoint/2010/main" val="17813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28600"/>
            <a:ext cx="6912768" cy="639762"/>
          </a:xfrm>
        </p:spPr>
        <p:txBody>
          <a:bodyPr>
            <a:normAutofit fontScale="90000"/>
          </a:bodyPr>
          <a:lstStyle/>
          <a:p>
            <a:r>
              <a:rPr lang="es-ES" sz="2800" dirty="0" smtClean="0"/>
              <a:t>Características de los usuarios de la IntraWeb.</a:t>
            </a:r>
            <a:endParaRPr lang="es-CO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268759"/>
            <a:ext cx="8219256" cy="4857403"/>
          </a:xfrm>
        </p:spPr>
        <p:txBody>
          <a:bodyPr>
            <a:normAutofit/>
          </a:bodyPr>
          <a:lstStyle/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Administradores / súper usuarios. Usuarios con control y acceso total al sitio.</a:t>
            </a:r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Usuarios avanzados / publicadores. Tienen ciertos permisos y posibilidades dentro del sistema; además son fuente de contenido para el mismo.</a:t>
            </a:r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Usuarios finales / lectores. Principalmente son enfocados como receptores de información y realizan solicitudes a áreas específicas.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09775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54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5807" y="260648"/>
            <a:ext cx="7472386" cy="639762"/>
          </a:xfrm>
        </p:spPr>
        <p:txBody>
          <a:bodyPr>
            <a:noAutofit/>
          </a:bodyPr>
          <a:lstStyle/>
          <a:p>
            <a:pPr algn="l"/>
            <a:r>
              <a:rPr lang="es-ES" sz="4000" dirty="0" smtClean="0">
                <a:latin typeface="Helvetica" panose="020B0604020202020204" pitchFamily="34" charset="0"/>
              </a:rPr>
              <a:t>Contenido</a:t>
            </a:r>
            <a:endParaRPr lang="es-ES" sz="4000" dirty="0">
              <a:latin typeface="Helvetica" panose="020B0604020202020204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7C5622"/>
              </a:buClr>
            </a:pPr>
            <a:endParaRPr lang="es-CO" dirty="0" smtClean="0"/>
          </a:p>
          <a:p>
            <a:pPr>
              <a:buClr>
                <a:srgbClr val="7C5622"/>
              </a:buClr>
            </a:pPr>
            <a:r>
              <a:rPr lang="es-CO" dirty="0" smtClean="0"/>
              <a:t>Ciclo </a:t>
            </a:r>
            <a:r>
              <a:rPr lang="es-CO" dirty="0" smtClean="0"/>
              <a:t>de vida y sus etapas</a:t>
            </a:r>
          </a:p>
          <a:p>
            <a:pPr>
              <a:buClr>
                <a:srgbClr val="7C5622"/>
              </a:buClr>
            </a:pPr>
            <a:r>
              <a:rPr lang="es-CO" dirty="0" smtClean="0"/>
              <a:t>Situación actual del proyecto</a:t>
            </a:r>
            <a:r>
              <a:rPr lang="es-CO" dirty="0" smtClean="0"/>
              <a:t>.</a:t>
            </a:r>
          </a:p>
          <a:p>
            <a:pPr>
              <a:buClr>
                <a:srgbClr val="7C5622"/>
              </a:buClr>
            </a:pPr>
            <a:r>
              <a:rPr lang="es-CO" dirty="0" smtClean="0"/>
              <a:t>Resumen </a:t>
            </a:r>
            <a:r>
              <a:rPr lang="es-CO" dirty="0" smtClean="0"/>
              <a:t>documento del ciclo de vida</a:t>
            </a:r>
            <a:r>
              <a:rPr lang="es-CO" dirty="0" smtClean="0"/>
              <a:t>.</a:t>
            </a:r>
          </a:p>
          <a:p>
            <a:pPr>
              <a:buClr>
                <a:srgbClr val="7C5622"/>
              </a:buClr>
            </a:pPr>
            <a:r>
              <a:rPr lang="es-CO" dirty="0"/>
              <a:t>Ventajas y beneficios del sistema</a:t>
            </a:r>
            <a:r>
              <a:rPr lang="es-CO" dirty="0" smtClean="0"/>
              <a:t>.</a:t>
            </a:r>
            <a:endParaRPr lang="es-CO" dirty="0" smtClean="0"/>
          </a:p>
          <a:p>
            <a:pPr>
              <a:buClr>
                <a:srgbClr val="7C5622"/>
              </a:buClr>
            </a:pP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00142" y="228600"/>
            <a:ext cx="6758006" cy="639762"/>
          </a:xfrm>
        </p:spPr>
        <p:txBody>
          <a:bodyPr>
            <a:noAutofit/>
          </a:bodyPr>
          <a:lstStyle/>
          <a:p>
            <a:r>
              <a:rPr lang="es-ES" sz="2800" dirty="0"/>
              <a:t>Ciclo de vida y desarrollo de la Intranet</a:t>
            </a:r>
            <a:endParaRPr lang="es-ES" sz="2800" dirty="0">
              <a:latin typeface="Helvetica" panose="020B0604020202020204" pitchFamily="34" charset="0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>
          <a:xfrm>
            <a:off x="395536" y="1196752"/>
            <a:ext cx="8280920" cy="46805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200" dirty="0" smtClean="0"/>
              <a:t>Para </a:t>
            </a:r>
            <a:r>
              <a:rPr lang="es-CO" sz="2200" dirty="0"/>
              <a:t>el desarrollo de la </a:t>
            </a:r>
            <a:r>
              <a:rPr lang="es-CO" sz="2200" dirty="0" smtClean="0"/>
              <a:t>plataforma IntraWeb se </a:t>
            </a:r>
            <a:r>
              <a:rPr lang="es-CO" sz="2200" dirty="0"/>
              <a:t>requiere como cualquier sistema de información, el seguimiento de un ciclo de vida. Este incluye:</a:t>
            </a:r>
          </a:p>
          <a:p>
            <a:pPr marL="0" indent="0" algn="just">
              <a:buNone/>
            </a:pPr>
            <a:endParaRPr lang="es-CO" sz="2200" dirty="0"/>
          </a:p>
          <a:p>
            <a:pPr algn="just">
              <a:buClr>
                <a:srgbClr val="7C5622"/>
              </a:buClr>
            </a:pPr>
            <a:r>
              <a:rPr lang="es-CO" sz="2200" dirty="0"/>
              <a:t>Análisis y creación del grupo de trabajo.</a:t>
            </a:r>
          </a:p>
          <a:p>
            <a:pPr algn="just">
              <a:buClr>
                <a:srgbClr val="7C5622"/>
              </a:buClr>
            </a:pPr>
            <a:r>
              <a:rPr lang="es-CO" sz="2200" dirty="0"/>
              <a:t>Planteamiento de objetivos y requisitos funcionales.</a:t>
            </a:r>
          </a:p>
          <a:p>
            <a:pPr algn="just">
              <a:buClr>
                <a:srgbClr val="7C5622"/>
              </a:buClr>
            </a:pPr>
            <a:r>
              <a:rPr lang="es-CO" sz="2200" dirty="0"/>
              <a:t>Plan estratégico para la implementación.</a:t>
            </a:r>
          </a:p>
          <a:p>
            <a:pPr algn="just">
              <a:buClr>
                <a:srgbClr val="7C5622"/>
              </a:buClr>
            </a:pPr>
            <a:r>
              <a:rPr lang="es-CO" sz="2200" dirty="0"/>
              <a:t>Diseño y arquitectura.</a:t>
            </a:r>
          </a:p>
          <a:p>
            <a:pPr algn="just">
              <a:buClr>
                <a:srgbClr val="7C5622"/>
              </a:buClr>
            </a:pPr>
            <a:r>
              <a:rPr lang="es-CO" sz="2200" dirty="0"/>
              <a:t>Desarrollo.</a:t>
            </a:r>
          </a:p>
          <a:p>
            <a:pPr algn="just">
              <a:buClr>
                <a:srgbClr val="7C5622"/>
              </a:buClr>
            </a:pPr>
            <a:r>
              <a:rPr lang="es-CO" sz="2200" dirty="0"/>
              <a:t>Pruebas y capacitaciones.</a:t>
            </a:r>
          </a:p>
          <a:p>
            <a:pPr algn="just">
              <a:buClr>
                <a:srgbClr val="7C5622"/>
              </a:buClr>
            </a:pPr>
            <a:r>
              <a:rPr lang="es-CO" sz="2200" dirty="0"/>
              <a:t>Entrega.</a:t>
            </a:r>
          </a:p>
          <a:p>
            <a:pPr algn="just">
              <a:buClr>
                <a:srgbClr val="7C5622"/>
              </a:buClr>
            </a:pPr>
            <a:r>
              <a:rPr lang="es-CO" sz="2200" dirty="0"/>
              <a:t>Mantenimiento y escalabilidad.</a:t>
            </a:r>
          </a:p>
          <a:p>
            <a:pPr marL="0" indent="0" algn="just">
              <a:buNone/>
            </a:pPr>
            <a:endParaRPr lang="es-CO" sz="2200" dirty="0" smtClean="0"/>
          </a:p>
          <a:p>
            <a:pPr marL="0" indent="0" algn="just">
              <a:buNone/>
            </a:pPr>
            <a:endParaRPr lang="es-CO" sz="2200" dirty="0" smtClean="0"/>
          </a:p>
          <a:p>
            <a:pPr marL="0" indent="0">
              <a:buNone/>
            </a:pPr>
            <a:endParaRPr lang="es-CO" sz="2200" dirty="0">
              <a:solidFill>
                <a:srgbClr val="7C562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139136" cy="639762"/>
          </a:xfrm>
        </p:spPr>
        <p:txBody>
          <a:bodyPr>
            <a:normAutofit/>
          </a:bodyPr>
          <a:lstStyle/>
          <a:p>
            <a:r>
              <a:rPr lang="es-ES" sz="2800" dirty="0" smtClean="0"/>
              <a:t>Situación actual del proyecto.</a:t>
            </a:r>
            <a:endParaRPr lang="es-CO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196752"/>
            <a:ext cx="8219256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sz="2200" dirty="0" smtClean="0"/>
          </a:p>
          <a:p>
            <a:pPr marL="0" indent="0">
              <a:buNone/>
            </a:pPr>
            <a:r>
              <a:rPr lang="es-CO" sz="2200" dirty="0" smtClean="0"/>
              <a:t>Al momento, el proyecto IntraWeb se encuentra en etapa de análisis, recientemente se han agregado documentos con los requisitos deducidos de las encuestas a los departamentos y los de carácter global.</a:t>
            </a:r>
          </a:p>
          <a:p>
            <a:pPr marL="0" indent="0">
              <a:buNone/>
            </a:pPr>
            <a:endParaRPr lang="es-CO" sz="2200" dirty="0"/>
          </a:p>
          <a:p>
            <a:pPr marL="0" indent="0">
              <a:buNone/>
            </a:pPr>
            <a:r>
              <a:rPr lang="es-CO" sz="2200" dirty="0" smtClean="0"/>
              <a:t>También, se procederá a definir los requisitos funcionales del </a:t>
            </a:r>
            <a:r>
              <a:rPr lang="es-CO" sz="2200" dirty="0"/>
              <a:t>sistema</a:t>
            </a:r>
            <a:r>
              <a:rPr lang="es-CO" sz="2200" dirty="0" smtClean="0"/>
              <a:t>.</a:t>
            </a:r>
            <a:endParaRPr lang="es-CO" sz="2200" dirty="0"/>
          </a:p>
          <a:p>
            <a:pPr marL="0" indent="0">
              <a:buNone/>
            </a:pPr>
            <a:endParaRPr lang="es-CO" sz="2200" dirty="0"/>
          </a:p>
          <a:p>
            <a:endParaRPr lang="es-ES" sz="2200" dirty="0"/>
          </a:p>
          <a:p>
            <a:pPr marL="0" indent="0">
              <a:buNone/>
            </a:pP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379083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139136" cy="639762"/>
          </a:xfrm>
        </p:spPr>
        <p:txBody>
          <a:bodyPr>
            <a:normAutofit/>
          </a:bodyPr>
          <a:lstStyle/>
          <a:p>
            <a:r>
              <a:rPr lang="es-ES" sz="2800" dirty="0" smtClean="0"/>
              <a:t>Situación actual del proyecto.</a:t>
            </a:r>
            <a:endParaRPr lang="es-CO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196752"/>
            <a:ext cx="8219256" cy="4929411"/>
          </a:xfrm>
        </p:spPr>
        <p:txBody>
          <a:bodyPr>
            <a:normAutofit/>
          </a:bodyPr>
          <a:lstStyle/>
          <a:p>
            <a:pPr marL="0" indent="0">
              <a:buClr>
                <a:srgbClr val="7C5622"/>
              </a:buClr>
              <a:buNone/>
            </a:pPr>
            <a:r>
              <a:rPr lang="es-CO" sz="2000" dirty="0" smtClean="0"/>
              <a:t>Avances:</a:t>
            </a:r>
          </a:p>
          <a:p>
            <a:pPr>
              <a:buClr>
                <a:srgbClr val="7C5622"/>
              </a:buClr>
            </a:pPr>
            <a:r>
              <a:rPr lang="es-CO" sz="2000" dirty="0" smtClean="0"/>
              <a:t>Creación de un repositorio con los documentos.</a:t>
            </a:r>
          </a:p>
          <a:p>
            <a:pPr>
              <a:buClr>
                <a:srgbClr val="7C5622"/>
              </a:buClr>
            </a:pPr>
            <a:r>
              <a:rPr lang="es-CO" sz="2000" dirty="0" smtClean="0"/>
              <a:t>Documento del ciclo de vida del sistema y la visión general de este.</a:t>
            </a:r>
          </a:p>
          <a:p>
            <a:pPr>
              <a:buClr>
                <a:srgbClr val="7C5622"/>
              </a:buClr>
            </a:pPr>
            <a:r>
              <a:rPr lang="es-CO" sz="2000" dirty="0" smtClean="0"/>
              <a:t>Definición de metodología de desarrollo.*</a:t>
            </a:r>
          </a:p>
          <a:p>
            <a:pPr>
              <a:buClr>
                <a:srgbClr val="7C5622"/>
              </a:buClr>
            </a:pPr>
            <a:r>
              <a:rPr lang="es-CO" sz="2000" dirty="0" smtClean="0"/>
              <a:t>Análisis de la situación de los sistemas actuales.</a:t>
            </a:r>
          </a:p>
          <a:p>
            <a:pPr>
              <a:buClr>
                <a:srgbClr val="7C5622"/>
              </a:buClr>
            </a:pPr>
            <a:r>
              <a:rPr lang="es-CO" sz="2000" dirty="0" smtClean="0"/>
              <a:t>Planteamiento del alcance y objetivos del proyecto.</a:t>
            </a:r>
          </a:p>
          <a:p>
            <a:pPr>
              <a:buClr>
                <a:srgbClr val="7C5622"/>
              </a:buClr>
            </a:pPr>
            <a:r>
              <a:rPr lang="es-CO" sz="2000" dirty="0" smtClean="0"/>
              <a:t>Función global del proyecto.</a:t>
            </a:r>
          </a:p>
          <a:p>
            <a:pPr>
              <a:buClr>
                <a:srgbClr val="7C5622"/>
              </a:buClr>
            </a:pPr>
            <a:r>
              <a:rPr lang="es-CO" sz="2000" dirty="0" smtClean="0"/>
              <a:t>Usuarios y tipos de usuarios.*</a:t>
            </a:r>
          </a:p>
          <a:p>
            <a:pPr>
              <a:buClr>
                <a:srgbClr val="7C5622"/>
              </a:buClr>
            </a:pPr>
            <a:r>
              <a:rPr lang="es-CO" sz="2000" dirty="0" smtClean="0"/>
              <a:t>Definición de requisitos de diseño.*</a:t>
            </a:r>
          </a:p>
          <a:p>
            <a:pPr>
              <a:buClr>
                <a:srgbClr val="7C5622"/>
              </a:buClr>
            </a:pPr>
            <a:r>
              <a:rPr lang="es-CO" sz="2000" dirty="0" smtClean="0"/>
              <a:t>Realización de las encuestas a las áreas de compras, inventarios, asesores, taller</a:t>
            </a:r>
            <a:r>
              <a:rPr lang="es-CO" sz="2000" dirty="0"/>
              <a:t> </a:t>
            </a:r>
            <a:r>
              <a:rPr lang="es-CO" sz="2000" dirty="0" smtClean="0"/>
              <a:t>y contabilidad.</a:t>
            </a:r>
          </a:p>
          <a:p>
            <a:pPr>
              <a:buClr>
                <a:srgbClr val="7C5622"/>
              </a:buClr>
            </a:pPr>
            <a:r>
              <a:rPr lang="es-CO" sz="2000" dirty="0" smtClean="0"/>
              <a:t>Requisitos globales y requisitos de las encuestas.</a:t>
            </a:r>
            <a:endParaRPr lang="es-CO" sz="2000" dirty="0"/>
          </a:p>
          <a:p>
            <a:pPr marL="0" indent="0">
              <a:buNone/>
            </a:pPr>
            <a:endParaRPr lang="es-CO" sz="2200" dirty="0" smtClean="0"/>
          </a:p>
          <a:p>
            <a:pPr marL="0" indent="0">
              <a:buNone/>
            </a:pPr>
            <a:endParaRPr lang="es-CO" sz="2200" dirty="0"/>
          </a:p>
          <a:p>
            <a:pPr marL="0" indent="0">
              <a:buNone/>
            </a:pPr>
            <a:endParaRPr lang="es-CO" sz="2200" dirty="0"/>
          </a:p>
          <a:p>
            <a:endParaRPr lang="es-ES" sz="2200" dirty="0"/>
          </a:p>
          <a:p>
            <a:pPr marL="0" indent="0">
              <a:buNone/>
            </a:pP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189967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28600"/>
            <a:ext cx="6912768" cy="639762"/>
          </a:xfrm>
        </p:spPr>
        <p:txBody>
          <a:bodyPr>
            <a:noAutofit/>
          </a:bodyPr>
          <a:lstStyle/>
          <a:p>
            <a:r>
              <a:rPr lang="es-ES" sz="2800" dirty="0" smtClean="0"/>
              <a:t>Resumen del ciclo de vida.</a:t>
            </a:r>
            <a:endParaRPr lang="es-CO" sz="2800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95537" y="1268760"/>
            <a:ext cx="8291264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sz="2200" dirty="0" smtClean="0"/>
          </a:p>
          <a:p>
            <a:pPr marL="0" indent="0">
              <a:buClr>
                <a:srgbClr val="7C5622"/>
              </a:buClr>
              <a:buNone/>
            </a:pPr>
            <a:r>
              <a:rPr lang="es-CO" sz="2200" dirty="0" smtClean="0"/>
              <a:t>Incluye</a:t>
            </a:r>
            <a:r>
              <a:rPr lang="es-CO" sz="2200" dirty="0"/>
              <a:t>:</a:t>
            </a:r>
          </a:p>
          <a:p>
            <a:pPr>
              <a:buClr>
                <a:srgbClr val="7C5622"/>
              </a:buClr>
            </a:pPr>
            <a:endParaRPr lang="es-CO" sz="2200" dirty="0" smtClean="0"/>
          </a:p>
          <a:p>
            <a:pPr>
              <a:buClr>
                <a:srgbClr val="7C5622"/>
              </a:buClr>
            </a:pPr>
            <a:r>
              <a:rPr lang="es-CO" sz="2200" dirty="0" smtClean="0"/>
              <a:t>Introducción del proyecto.</a:t>
            </a:r>
          </a:p>
          <a:p>
            <a:pPr>
              <a:buClr>
                <a:srgbClr val="7C5622"/>
              </a:buClr>
            </a:pPr>
            <a:endParaRPr lang="es-CO" sz="2200" dirty="0" smtClean="0"/>
          </a:p>
          <a:p>
            <a:pPr>
              <a:buClr>
                <a:srgbClr val="7C5622"/>
              </a:buClr>
            </a:pPr>
            <a:r>
              <a:rPr lang="es-CO" sz="2200" dirty="0" smtClean="0"/>
              <a:t>Visión del documento del ciclo de vida.</a:t>
            </a:r>
          </a:p>
          <a:p>
            <a:pPr>
              <a:buClr>
                <a:srgbClr val="7C5622"/>
              </a:buClr>
            </a:pPr>
            <a:endParaRPr lang="es-CO" sz="2200" dirty="0"/>
          </a:p>
          <a:p>
            <a:pPr>
              <a:buClr>
                <a:srgbClr val="7C5622"/>
              </a:buClr>
            </a:pPr>
            <a:r>
              <a:rPr lang="es-CO" sz="2200" dirty="0" smtClean="0"/>
              <a:t>Análisis con problemática a solucionar, objetivos, alcance, función global del proyecto, características de los usuarios, restricciones de diseño y requisitos.</a:t>
            </a:r>
            <a:endParaRPr lang="es-CO" sz="2200" dirty="0"/>
          </a:p>
          <a:p>
            <a:endParaRPr lang="es-CO" sz="2200" dirty="0"/>
          </a:p>
          <a:p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13399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28600"/>
            <a:ext cx="6912768" cy="639762"/>
          </a:xfrm>
        </p:spPr>
        <p:txBody>
          <a:bodyPr>
            <a:noAutofit/>
          </a:bodyPr>
          <a:lstStyle/>
          <a:p>
            <a:r>
              <a:rPr lang="es-ES" sz="2800" dirty="0" smtClean="0"/>
              <a:t>Introducción del proyecto.</a:t>
            </a:r>
            <a:endParaRPr lang="es-CO" sz="2800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95537" y="1268760"/>
            <a:ext cx="8291264" cy="4857403"/>
          </a:xfrm>
        </p:spPr>
        <p:txBody>
          <a:bodyPr>
            <a:normAutofit/>
          </a:bodyPr>
          <a:lstStyle/>
          <a:p>
            <a:pPr>
              <a:buClr>
                <a:srgbClr val="7C5622"/>
              </a:buClr>
            </a:pPr>
            <a:r>
              <a:rPr lang="es-CO" dirty="0" smtClean="0"/>
              <a:t>Las intranets son una gran herramienta de comunicación interna, que aumenta la eficacia al agilizar todo el proceso de comunicación y tramites entre diferentes departamentos.</a:t>
            </a:r>
          </a:p>
          <a:p>
            <a:pPr>
              <a:buClr>
                <a:srgbClr val="7C5622"/>
              </a:buClr>
            </a:pPr>
            <a:endParaRPr lang="es-CO" dirty="0"/>
          </a:p>
          <a:p>
            <a:pPr>
              <a:buClr>
                <a:srgbClr val="7C5622"/>
              </a:buClr>
            </a:pPr>
            <a:r>
              <a:rPr lang="es-CO" dirty="0" smtClean="0"/>
              <a:t>En la Joyería </a:t>
            </a:r>
            <a:r>
              <a:rPr lang="es-CO" dirty="0"/>
              <a:t>I</a:t>
            </a:r>
            <a:r>
              <a:rPr lang="es-CO" dirty="0" smtClean="0"/>
              <a:t>ntercontinental, conscientes del potencial de esta herramienta, se desarrollará la IntraWeb, la cual solventará problemas </a:t>
            </a:r>
            <a:r>
              <a:rPr lang="es-CO" dirty="0"/>
              <a:t>de comunicación y será </a:t>
            </a:r>
            <a:r>
              <a:rPr lang="es-CO" dirty="0" smtClean="0"/>
              <a:t>un apoyo a </a:t>
            </a:r>
            <a:r>
              <a:rPr lang="es-CO" dirty="0"/>
              <a:t>la </a:t>
            </a:r>
            <a:r>
              <a:rPr lang="es-CO" dirty="0" smtClean="0"/>
              <a:t>productividad y un complemento </a:t>
            </a:r>
            <a:r>
              <a:rPr lang="es-CO" dirty="0"/>
              <a:t>perfecto </a:t>
            </a:r>
            <a:r>
              <a:rPr lang="es-CO" dirty="0" smtClean="0"/>
              <a:t>para un </a:t>
            </a:r>
            <a:r>
              <a:rPr lang="es-CO" dirty="0"/>
              <a:t>sistema ERP dentro de la Joyería.</a:t>
            </a:r>
          </a:p>
          <a:p>
            <a:pPr>
              <a:buClr>
                <a:srgbClr val="7C5622"/>
              </a:buClr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096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28600"/>
            <a:ext cx="6912768" cy="639762"/>
          </a:xfrm>
        </p:spPr>
        <p:txBody>
          <a:bodyPr>
            <a:normAutofit fontScale="90000"/>
          </a:bodyPr>
          <a:lstStyle/>
          <a:p>
            <a:r>
              <a:rPr lang="es-ES" sz="2800" dirty="0" smtClean="0"/>
              <a:t>Beneficios y ventajas de una intranet.</a:t>
            </a:r>
            <a:endParaRPr lang="es-CO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268759"/>
            <a:ext cx="8219256" cy="4857403"/>
          </a:xfrm>
        </p:spPr>
        <p:txBody>
          <a:bodyPr>
            <a:normAutofit/>
          </a:bodyPr>
          <a:lstStyle/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Las intranets son herramientas para mejorar la comunicación.</a:t>
            </a:r>
            <a:endParaRPr lang="es-CO" sz="2000" dirty="0" smtClean="0"/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Agiliza tramites internos y evita el exceso de papeleo.</a:t>
            </a:r>
            <a:endParaRPr lang="es-CO" sz="2000" dirty="0" smtClean="0"/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Facilita la labor de mantener actualizada la información de la empresa y la distribución de esta a todos los empleados.</a:t>
            </a:r>
          </a:p>
          <a:p>
            <a:pPr>
              <a:buClr>
                <a:srgbClr val="7C5622"/>
              </a:buClr>
            </a:pPr>
            <a:endParaRPr lang="es-CO" sz="2000" dirty="0"/>
          </a:p>
          <a:p>
            <a:pPr>
              <a:buClr>
                <a:srgbClr val="7C5622"/>
              </a:buClr>
            </a:pPr>
            <a:r>
              <a:rPr lang="es-CO" sz="2000" dirty="0" smtClean="0"/>
              <a:t>Al facilitar la búsqueda de información, se aumenta la productividad del personal.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5247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28600"/>
            <a:ext cx="6912768" cy="639762"/>
          </a:xfrm>
        </p:spPr>
        <p:txBody>
          <a:bodyPr>
            <a:normAutofit fontScale="90000"/>
          </a:bodyPr>
          <a:lstStyle/>
          <a:p>
            <a:r>
              <a:rPr lang="es-ES" sz="2800" dirty="0" smtClean="0"/>
              <a:t>Visión del documento del ciclo de vida.</a:t>
            </a:r>
            <a:endParaRPr lang="es-CO" sz="2800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95537" y="1268760"/>
            <a:ext cx="8291264" cy="4857403"/>
          </a:xfrm>
        </p:spPr>
        <p:txBody>
          <a:bodyPr>
            <a:normAutofit/>
          </a:bodyPr>
          <a:lstStyle/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El </a:t>
            </a:r>
            <a:r>
              <a:rPr lang="es-CO" sz="2000" dirty="0"/>
              <a:t>documento </a:t>
            </a:r>
            <a:r>
              <a:rPr lang="es-CO" sz="2000" dirty="0" smtClean="0"/>
              <a:t>del </a:t>
            </a:r>
            <a:r>
              <a:rPr lang="es-CO" sz="2000" dirty="0"/>
              <a:t>ciclo de vida </a:t>
            </a:r>
            <a:r>
              <a:rPr lang="es-CO" sz="2000" dirty="0" smtClean="0"/>
              <a:t>de la IntraWeb</a:t>
            </a:r>
            <a:r>
              <a:rPr lang="es-CO" sz="2000" dirty="0"/>
              <a:t>, está escrito </a:t>
            </a:r>
            <a:r>
              <a:rPr lang="es-CO" sz="2000" dirty="0" smtClean="0"/>
              <a:t>bajo los </a:t>
            </a:r>
            <a:r>
              <a:rPr lang="es-CO" sz="2000" dirty="0"/>
              <a:t>estándares de la IEEE 830 y </a:t>
            </a:r>
            <a:r>
              <a:rPr lang="es-CO" sz="2000" dirty="0" smtClean="0"/>
              <a:t>1471.</a:t>
            </a:r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Dicho documento se enfoca en el análisis y post-construcción con el objetivo de brindar documentación que sirva para entender todo el sistema, desde donde nace y todo su desarrollo.</a:t>
            </a:r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200" dirty="0" smtClean="0"/>
              <a:t>Para el proyecto se ha definido un modelo SCRUM que se enfoca en la obtención productos que den resultados más que por procesos, y que permite un alto nivel de retroalimentación.</a:t>
            </a:r>
          </a:p>
        </p:txBody>
      </p:sp>
    </p:spTree>
    <p:extLst>
      <p:ext uri="{BB962C8B-B14F-4D97-AF65-F5344CB8AC3E}">
        <p14:creationId xmlns:p14="http://schemas.microsoft.com/office/powerpoint/2010/main" val="247816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Joyeria In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Joyeria Inter</Template>
  <TotalTime>3211</TotalTime>
  <Words>1076</Words>
  <Application>Microsoft Office PowerPoint</Application>
  <PresentationFormat>Presentación en pantalla (4:3)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Helvetica</vt:lpstr>
      <vt:lpstr>Verdana</vt:lpstr>
      <vt:lpstr>Presentation Joyeria Inter</vt:lpstr>
      <vt:lpstr>Ciclo de vida Proyecto Intraweb</vt:lpstr>
      <vt:lpstr>Contenido</vt:lpstr>
      <vt:lpstr>Ciclo de vida y desarrollo de la Intranet</vt:lpstr>
      <vt:lpstr>Situación actual del proyecto.</vt:lpstr>
      <vt:lpstr>Situación actual del proyecto.</vt:lpstr>
      <vt:lpstr>Resumen del ciclo de vida.</vt:lpstr>
      <vt:lpstr>Introducción del proyecto.</vt:lpstr>
      <vt:lpstr>Beneficios y ventajas de una intranet.</vt:lpstr>
      <vt:lpstr>Visión del documento del ciclo de vida.</vt:lpstr>
      <vt:lpstr>Análisis del proyecto.</vt:lpstr>
      <vt:lpstr>Situación de la Joyería.</vt:lpstr>
      <vt:lpstr>Situación de la Joyería.</vt:lpstr>
      <vt:lpstr>Objetivo del proyecto.</vt:lpstr>
      <vt:lpstr>Cultura corporativa.</vt:lpstr>
      <vt:lpstr>Alcance del proyecto.</vt:lpstr>
      <vt:lpstr>Características de los usuarios.</vt:lpstr>
      <vt:lpstr>Características de los usuarios de la IntraWeb.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lcotalvaro</dc:creator>
  <cp:lastModifiedBy>Mario Ruiz</cp:lastModifiedBy>
  <cp:revision>391</cp:revision>
  <dcterms:created xsi:type="dcterms:W3CDTF">2015-06-22T18:24:34Z</dcterms:created>
  <dcterms:modified xsi:type="dcterms:W3CDTF">2016-07-06T20:06:03Z</dcterms:modified>
</cp:coreProperties>
</file>