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6" r:id="rId3"/>
    <p:sldId id="260" r:id="rId4"/>
    <p:sldId id="306" r:id="rId5"/>
    <p:sldId id="282" r:id="rId6"/>
    <p:sldId id="291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25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078A5E2-87C7-4E4F-BC1E-CFE80696E00C}">
          <p14:sldIdLst>
            <p14:sldId id="256"/>
            <p14:sldId id="266"/>
            <p14:sldId id="260"/>
            <p14:sldId id="306"/>
            <p14:sldId id="282"/>
            <p14:sldId id="291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5622"/>
    <a:srgbClr val="0D65DB"/>
    <a:srgbClr val="0000CC"/>
    <a:srgbClr val="F1E4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76" autoAdjust="0"/>
    <p:restoredTop sz="94660"/>
  </p:normalViewPr>
  <p:slideViewPr>
    <p:cSldViewPr>
      <p:cViewPr varScale="1">
        <p:scale>
          <a:sx n="70" d="100"/>
          <a:sy n="70" d="100"/>
        </p:scale>
        <p:origin x="146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FAE64-95F1-4CA3-BE47-27A053B7A9BD}" type="datetimeFigureOut">
              <a:rPr lang="es-ES" smtClean="0"/>
              <a:pPr/>
              <a:t>06/07/2016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FA937C-3C3F-4B0D-BC73-6F1CEDF729E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2978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bg>
      <p:bgPr>
        <a:blipFill dpi="0" rotWithShape="1">
          <a:blip r:embed="rId2" cstate="print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6000" b="1">
                <a:solidFill>
                  <a:srgbClr val="7C562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err="1" smtClean="0"/>
              <a:t>Título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454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ED2EB-8DFE-4C40-851F-775FAAD3216E}" type="datetimeFigureOut">
              <a:rPr lang="en-US" smtClean="0"/>
              <a:pPr/>
              <a:t>06/07/16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A5864-66E1-4568-BDF2-06B6E3506F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2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ED2EB-8DFE-4C40-851F-775FAAD3216E}" type="datetimeFigureOut">
              <a:rPr lang="en-US" smtClean="0"/>
              <a:pPr/>
              <a:t>06/07/16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A5864-66E1-4568-BDF2-06B6E3506F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071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 cstate="print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8981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ED2EB-8DFE-4C40-851F-775FAAD3216E}" type="datetimeFigureOut">
              <a:rPr lang="en-US" smtClean="0"/>
              <a:pPr/>
              <a:t>06/07/16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A5864-66E1-4568-BDF2-06B6E3506F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422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ED2EB-8DFE-4C40-851F-775FAAD3216E}" type="datetimeFigureOut">
              <a:rPr lang="en-US" smtClean="0"/>
              <a:pPr/>
              <a:t>06/07/16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A5864-66E1-4568-BDF2-06B6E3506F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38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ED2EB-8DFE-4C40-851F-775FAAD3216E}" type="datetimeFigureOut">
              <a:rPr lang="en-US" smtClean="0"/>
              <a:pPr/>
              <a:t>06/07/16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A5864-66E1-4568-BDF2-06B6E3506F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72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ED2EB-8DFE-4C40-851F-775FAAD3216E}" type="datetimeFigureOut">
              <a:rPr lang="en-US" smtClean="0"/>
              <a:pPr/>
              <a:t>06/07/16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A5864-66E1-4568-BDF2-06B6E3506F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192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ED2EB-8DFE-4C40-851F-775FAAD3216E}" type="datetimeFigureOut">
              <a:rPr lang="en-US" smtClean="0"/>
              <a:pPr/>
              <a:t>06/07/16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A5864-66E1-4568-BDF2-06B6E3506F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925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ED2EB-8DFE-4C40-851F-775FAAD3216E}" type="datetimeFigureOut">
              <a:rPr lang="en-US" smtClean="0"/>
              <a:pPr/>
              <a:t>06/07/16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A5864-66E1-4568-BDF2-06B6E3506F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95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ED2EB-8DFE-4C40-851F-775FAAD3216E}" type="datetimeFigureOut">
              <a:rPr lang="en-US" smtClean="0"/>
              <a:pPr/>
              <a:t>06/07/16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A5864-66E1-4568-BDF2-06B6E3506F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51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ED2EB-8DFE-4C40-851F-775FAAD3216E}" type="datetimeFigureOut">
              <a:rPr lang="en-US" smtClean="0"/>
              <a:pPr/>
              <a:t>06/07/16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A5864-66E1-4568-BDF2-06B6E3506F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28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16764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 smtClean="0"/>
              <a:t>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ED2EB-8DFE-4C40-851F-775FAAD3216E}" type="datetimeFigureOut">
              <a:rPr lang="en-US" smtClean="0"/>
              <a:pPr/>
              <a:t>06/07/16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A5864-66E1-4568-BDF2-06B6E3506F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69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rgbClr val="7C5622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2571744"/>
            <a:ext cx="7772400" cy="1470025"/>
          </a:xfrm>
        </p:spPr>
        <p:txBody>
          <a:bodyPr>
            <a:noAutofit/>
          </a:bodyPr>
          <a:lstStyle/>
          <a:p>
            <a:r>
              <a:rPr lang="es-CO" sz="4400" dirty="0" smtClean="0"/>
              <a:t>Encuestas </a:t>
            </a:r>
            <a:r>
              <a:rPr lang="es-CO" sz="4400" dirty="0" smtClean="0"/>
              <a:t>realizadas. Requisitos del proyecto.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328710" y="4149080"/>
            <a:ext cx="6400800" cy="90012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s-ES" dirty="0" smtClean="0">
                <a:solidFill>
                  <a:schemeClr val="bg1"/>
                </a:solidFill>
              </a:rPr>
              <a:t>Excelencia y Mejora</a:t>
            </a:r>
          </a:p>
        </p:txBody>
      </p:sp>
    </p:spTree>
    <p:extLst>
      <p:ext uri="{BB962C8B-B14F-4D97-AF65-F5344CB8AC3E}">
        <p14:creationId xmlns:p14="http://schemas.microsoft.com/office/powerpoint/2010/main" val="372284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228600"/>
            <a:ext cx="6912768" cy="639762"/>
          </a:xfrm>
        </p:spPr>
        <p:txBody>
          <a:bodyPr>
            <a:normAutofit fontScale="90000"/>
          </a:bodyPr>
          <a:lstStyle/>
          <a:p>
            <a:r>
              <a:rPr lang="es-ES" sz="2800" dirty="0" smtClean="0"/>
              <a:t>Requisitos globales de la IntraWeb.</a:t>
            </a:r>
            <a:endParaRPr lang="es-CO" sz="2800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1268759"/>
            <a:ext cx="8219256" cy="4857403"/>
          </a:xfrm>
        </p:spPr>
        <p:txBody>
          <a:bodyPr>
            <a:normAutofit/>
          </a:bodyPr>
          <a:lstStyle/>
          <a:p>
            <a:pPr>
              <a:buClr>
                <a:srgbClr val="7C5622"/>
              </a:buClr>
            </a:pPr>
            <a:endParaRPr lang="es-CO" sz="2000" dirty="0" smtClean="0"/>
          </a:p>
          <a:p>
            <a:pPr>
              <a:buClr>
                <a:srgbClr val="7C5622"/>
              </a:buClr>
            </a:pPr>
            <a:r>
              <a:rPr lang="es-CO" sz="2000" dirty="0" smtClean="0"/>
              <a:t>Noticias</a:t>
            </a:r>
          </a:p>
          <a:p>
            <a:pPr>
              <a:buClr>
                <a:srgbClr val="7C5622"/>
              </a:buClr>
            </a:pPr>
            <a:endParaRPr lang="es-CO" sz="2000" dirty="0" smtClean="0"/>
          </a:p>
          <a:p>
            <a:pPr>
              <a:buClr>
                <a:srgbClr val="7C5622"/>
              </a:buClr>
            </a:pPr>
            <a:r>
              <a:rPr lang="es-CO" sz="2000" dirty="0" smtClean="0"/>
              <a:t>Publicar </a:t>
            </a:r>
            <a:r>
              <a:rPr lang="es-CO" sz="2000" dirty="0"/>
              <a:t>noticias de la empresa, </a:t>
            </a:r>
            <a:r>
              <a:rPr lang="es-CO" sz="2000" dirty="0" smtClean="0"/>
              <a:t>departamentos</a:t>
            </a:r>
            <a:r>
              <a:rPr lang="es-CO" sz="2000" dirty="0"/>
              <a:t>, mercado de joyas y relojes y una pequeña sección con noticias externas. </a:t>
            </a:r>
            <a:endParaRPr lang="es-CO" sz="2000" dirty="0" smtClean="0"/>
          </a:p>
          <a:p>
            <a:pPr>
              <a:buClr>
                <a:srgbClr val="7C5622"/>
              </a:buClr>
            </a:pPr>
            <a:endParaRPr lang="es-CO" sz="2000" dirty="0"/>
          </a:p>
          <a:p>
            <a:pPr>
              <a:buClr>
                <a:srgbClr val="7C5622"/>
              </a:buClr>
            </a:pPr>
            <a:r>
              <a:rPr lang="es-CO" sz="2000" dirty="0"/>
              <a:t>Tener un calendario con los principales eventos de la </a:t>
            </a:r>
            <a:r>
              <a:rPr lang="es-CO" sz="2000" dirty="0" smtClean="0"/>
              <a:t>empresa.</a:t>
            </a:r>
            <a:endParaRPr lang="es-CO" sz="2000" dirty="0"/>
          </a:p>
          <a:p>
            <a:pPr>
              <a:buClr>
                <a:srgbClr val="7C5622"/>
              </a:buClr>
            </a:pPr>
            <a:endParaRPr lang="es-CO" sz="2000" dirty="0" smtClean="0"/>
          </a:p>
          <a:p>
            <a:pPr>
              <a:buClr>
                <a:srgbClr val="7C5622"/>
              </a:buClr>
            </a:pPr>
            <a:r>
              <a:rPr lang="es-CO" sz="2000" dirty="0" smtClean="0"/>
              <a:t>Generar medios para categorizar las noticias y herramientas para buscarlas; además de permitir relación con el lector.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219191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228600"/>
            <a:ext cx="6912768" cy="639762"/>
          </a:xfrm>
        </p:spPr>
        <p:txBody>
          <a:bodyPr>
            <a:normAutofit fontScale="90000"/>
          </a:bodyPr>
          <a:lstStyle/>
          <a:p>
            <a:r>
              <a:rPr lang="es-ES" sz="2800" dirty="0" smtClean="0"/>
              <a:t>Requisitos globales de la IntraWeb.</a:t>
            </a:r>
            <a:endParaRPr lang="es-CO" sz="2800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1268759"/>
            <a:ext cx="8219256" cy="4857403"/>
          </a:xfrm>
        </p:spPr>
        <p:txBody>
          <a:bodyPr>
            <a:normAutofit/>
          </a:bodyPr>
          <a:lstStyle/>
          <a:p>
            <a:pPr>
              <a:buClr>
                <a:srgbClr val="7C5622"/>
              </a:buClr>
            </a:pPr>
            <a:endParaRPr lang="es-CO" sz="2000" dirty="0" smtClean="0"/>
          </a:p>
          <a:p>
            <a:pPr>
              <a:buClr>
                <a:srgbClr val="7C5622"/>
              </a:buClr>
            </a:pPr>
            <a:r>
              <a:rPr lang="es-CO" sz="2000" dirty="0" smtClean="0"/>
              <a:t>Inducciones y capacitaciones.</a:t>
            </a:r>
          </a:p>
          <a:p>
            <a:pPr>
              <a:buClr>
                <a:srgbClr val="7C5622"/>
              </a:buClr>
            </a:pPr>
            <a:endParaRPr lang="es-CO" sz="2000" dirty="0" smtClean="0"/>
          </a:p>
          <a:p>
            <a:pPr>
              <a:buClr>
                <a:srgbClr val="7C5622"/>
              </a:buClr>
            </a:pPr>
            <a:r>
              <a:rPr lang="es-CO" sz="2000" dirty="0" smtClean="0"/>
              <a:t>Contenido introductorio acerca de la empresa, herramientas disponibles y su uso, sistemas que usa un empleado en sus labores, información del cargo y las funciones relacionadas.</a:t>
            </a:r>
            <a:endParaRPr lang="es-CO" sz="2000" dirty="0"/>
          </a:p>
          <a:p>
            <a:pPr>
              <a:buClr>
                <a:srgbClr val="7C5622"/>
              </a:buClr>
            </a:pPr>
            <a:endParaRPr lang="es-CO" sz="2000" dirty="0" smtClean="0"/>
          </a:p>
          <a:p>
            <a:pPr>
              <a:buClr>
                <a:srgbClr val="7C5622"/>
              </a:buClr>
            </a:pPr>
            <a:r>
              <a:rPr lang="es-CO" sz="2000" dirty="0" smtClean="0"/>
              <a:t>Generar diferentes tipos de contenido didáctico para el uso de los empleados antiguos y nuevos.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396290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228600"/>
            <a:ext cx="6912768" cy="639762"/>
          </a:xfrm>
        </p:spPr>
        <p:txBody>
          <a:bodyPr>
            <a:normAutofit fontScale="90000"/>
          </a:bodyPr>
          <a:lstStyle/>
          <a:p>
            <a:r>
              <a:rPr lang="es-ES" sz="2800" dirty="0" smtClean="0"/>
              <a:t>Requisitos globales de la IntraWeb.</a:t>
            </a:r>
            <a:endParaRPr lang="es-CO" sz="2800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1268759"/>
            <a:ext cx="8219256" cy="4857403"/>
          </a:xfrm>
        </p:spPr>
        <p:txBody>
          <a:bodyPr>
            <a:normAutofit/>
          </a:bodyPr>
          <a:lstStyle/>
          <a:p>
            <a:pPr>
              <a:buClr>
                <a:srgbClr val="7C5622"/>
              </a:buClr>
            </a:pPr>
            <a:endParaRPr lang="es-CO" sz="2000" dirty="0" smtClean="0"/>
          </a:p>
          <a:p>
            <a:pPr>
              <a:buClr>
                <a:srgbClr val="7C5622"/>
              </a:buClr>
            </a:pPr>
            <a:r>
              <a:rPr lang="es-CO" sz="2000" dirty="0" smtClean="0"/>
              <a:t>Información del personal.</a:t>
            </a:r>
          </a:p>
          <a:p>
            <a:pPr>
              <a:buClr>
                <a:srgbClr val="7C5622"/>
              </a:buClr>
            </a:pPr>
            <a:endParaRPr lang="es-CO" sz="2000" dirty="0" smtClean="0"/>
          </a:p>
          <a:p>
            <a:pPr>
              <a:buClr>
                <a:srgbClr val="7C5622"/>
              </a:buClr>
            </a:pPr>
            <a:r>
              <a:rPr lang="es-CO" sz="2000" dirty="0" smtClean="0"/>
              <a:t>Conocer a todo el personal y el cargo que desempeñan, así como el departamento del cual hacen parte.</a:t>
            </a:r>
            <a:endParaRPr lang="es-CO" sz="2000" dirty="0"/>
          </a:p>
          <a:p>
            <a:pPr>
              <a:buClr>
                <a:srgbClr val="7C5622"/>
              </a:buClr>
            </a:pPr>
            <a:endParaRPr lang="es-CO" sz="2000" dirty="0" smtClean="0"/>
          </a:p>
          <a:p>
            <a:pPr>
              <a:buClr>
                <a:srgbClr val="7C5622"/>
              </a:buClr>
            </a:pPr>
            <a:r>
              <a:rPr lang="es-CO" sz="2000" dirty="0" smtClean="0"/>
              <a:t>Mantener la información actualizada sobre cambios en el personal.</a:t>
            </a:r>
          </a:p>
          <a:p>
            <a:pPr>
              <a:buClr>
                <a:srgbClr val="7C5622"/>
              </a:buClr>
            </a:pPr>
            <a:endParaRPr lang="es-CO" sz="2000" dirty="0" smtClean="0"/>
          </a:p>
          <a:p>
            <a:pPr>
              <a:buClr>
                <a:srgbClr val="7C5622"/>
              </a:buClr>
            </a:pPr>
            <a:r>
              <a:rPr lang="es-CO" sz="2000" dirty="0" smtClean="0"/>
              <a:t>Publicar y consultar el directorio interno con la información del personal y formas de comunicarse (extensiones, chat y </a:t>
            </a:r>
            <a:r>
              <a:rPr lang="es-CO" sz="2000" dirty="0"/>
              <a:t>correo</a:t>
            </a:r>
            <a:r>
              <a:rPr lang="es-CO" sz="2000" dirty="0" smtClean="0"/>
              <a:t> empresarial).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41401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228600"/>
            <a:ext cx="6912768" cy="639762"/>
          </a:xfrm>
        </p:spPr>
        <p:txBody>
          <a:bodyPr>
            <a:normAutofit fontScale="90000"/>
          </a:bodyPr>
          <a:lstStyle/>
          <a:p>
            <a:r>
              <a:rPr lang="es-ES" sz="2800" dirty="0" smtClean="0"/>
              <a:t>Requisitos globales de la IntraWeb.</a:t>
            </a:r>
            <a:endParaRPr lang="es-CO" sz="2800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1268759"/>
            <a:ext cx="8219256" cy="4857403"/>
          </a:xfrm>
        </p:spPr>
        <p:txBody>
          <a:bodyPr>
            <a:normAutofit/>
          </a:bodyPr>
          <a:lstStyle/>
          <a:p>
            <a:pPr>
              <a:buClr>
                <a:srgbClr val="7C5622"/>
              </a:buClr>
            </a:pPr>
            <a:endParaRPr lang="es-CO" sz="2000" dirty="0" smtClean="0"/>
          </a:p>
          <a:p>
            <a:pPr>
              <a:buClr>
                <a:srgbClr val="7C5622"/>
              </a:buClr>
            </a:pPr>
            <a:r>
              <a:rPr lang="es-CO" sz="2000" dirty="0" smtClean="0"/>
              <a:t>Departamentos y documentos del SGC.</a:t>
            </a:r>
          </a:p>
          <a:p>
            <a:pPr>
              <a:buClr>
                <a:srgbClr val="7C5622"/>
              </a:buClr>
            </a:pPr>
            <a:endParaRPr lang="es-CO" sz="2000" dirty="0" smtClean="0"/>
          </a:p>
          <a:p>
            <a:pPr>
              <a:buClr>
                <a:srgbClr val="7C5622"/>
              </a:buClr>
            </a:pPr>
            <a:r>
              <a:rPr lang="es-CO" sz="2000" dirty="0" smtClean="0"/>
              <a:t>Manejar la información de los departamentos y sus noticias y actividades recientes.</a:t>
            </a:r>
            <a:endParaRPr lang="es-CO" sz="2000" dirty="0"/>
          </a:p>
          <a:p>
            <a:pPr>
              <a:buClr>
                <a:srgbClr val="7C5622"/>
              </a:buClr>
            </a:pPr>
            <a:endParaRPr lang="es-CO" sz="2000" dirty="0" smtClean="0"/>
          </a:p>
          <a:p>
            <a:pPr>
              <a:buClr>
                <a:srgbClr val="7C5622"/>
              </a:buClr>
            </a:pPr>
            <a:r>
              <a:rPr lang="es-CO" sz="2000" dirty="0" smtClean="0"/>
              <a:t>Acceder a documentos, procesos, formatos, manuales, funciones, actas instructivos e información de inducción.</a:t>
            </a:r>
          </a:p>
          <a:p>
            <a:pPr>
              <a:buClr>
                <a:srgbClr val="7C5622"/>
              </a:buClr>
            </a:pPr>
            <a:endParaRPr lang="es-CO" sz="2000" dirty="0" smtClean="0"/>
          </a:p>
          <a:p>
            <a:pPr>
              <a:buClr>
                <a:srgbClr val="7C5622"/>
              </a:buClr>
            </a:pPr>
            <a:r>
              <a:rPr lang="es-CO" sz="2000" dirty="0" smtClean="0"/>
              <a:t>Permitir realizar tramites internos con el departamento en línea.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196445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228600"/>
            <a:ext cx="6912768" cy="639762"/>
          </a:xfrm>
        </p:spPr>
        <p:txBody>
          <a:bodyPr>
            <a:normAutofit fontScale="90000"/>
          </a:bodyPr>
          <a:lstStyle/>
          <a:p>
            <a:r>
              <a:rPr lang="es-ES" sz="2800" dirty="0" smtClean="0"/>
              <a:t>Requisitos globales de la IntraWeb.</a:t>
            </a:r>
            <a:endParaRPr lang="es-CO" sz="2800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1268759"/>
            <a:ext cx="8219256" cy="4857403"/>
          </a:xfrm>
        </p:spPr>
        <p:txBody>
          <a:bodyPr>
            <a:normAutofit/>
          </a:bodyPr>
          <a:lstStyle/>
          <a:p>
            <a:pPr>
              <a:buClr>
                <a:srgbClr val="7C5622"/>
              </a:buClr>
            </a:pPr>
            <a:endParaRPr lang="es-CO" sz="2000" dirty="0" smtClean="0"/>
          </a:p>
          <a:p>
            <a:pPr>
              <a:buClr>
                <a:srgbClr val="7C5622"/>
              </a:buClr>
            </a:pPr>
            <a:r>
              <a:rPr lang="es-CO" sz="2000" dirty="0" smtClean="0"/>
              <a:t>Consulta de informes.</a:t>
            </a:r>
          </a:p>
          <a:p>
            <a:pPr>
              <a:buClr>
                <a:srgbClr val="7C5622"/>
              </a:buClr>
            </a:pPr>
            <a:endParaRPr lang="es-CO" sz="2000" dirty="0" smtClean="0"/>
          </a:p>
          <a:p>
            <a:pPr>
              <a:buClr>
                <a:srgbClr val="7C5622"/>
              </a:buClr>
            </a:pPr>
            <a:r>
              <a:rPr lang="es-CO" sz="2000" dirty="0" smtClean="0"/>
              <a:t>Permitir consultar informes e indicadores, actas de reuniones y reportes. Facilitando la toma de decisiones.</a:t>
            </a:r>
          </a:p>
          <a:p>
            <a:pPr>
              <a:buClr>
                <a:srgbClr val="7C5622"/>
              </a:buClr>
            </a:pPr>
            <a:endParaRPr lang="es-CO" sz="2000" dirty="0"/>
          </a:p>
          <a:p>
            <a:pPr>
              <a:buClr>
                <a:srgbClr val="7C5622"/>
              </a:buClr>
            </a:pPr>
            <a:r>
              <a:rPr lang="es-CO" sz="2000" dirty="0" smtClean="0"/>
              <a:t>Visualizar dicho contenido en diferentes formas (diagramas, histogramas, gráficos).</a:t>
            </a:r>
            <a:endParaRPr lang="es-CO" sz="2000" dirty="0"/>
          </a:p>
          <a:p>
            <a:pPr>
              <a:buClr>
                <a:srgbClr val="7C5622"/>
              </a:buClr>
            </a:pPr>
            <a:endParaRPr lang="es-CO" sz="2000" dirty="0" smtClean="0"/>
          </a:p>
          <a:p>
            <a:pPr>
              <a:buClr>
                <a:srgbClr val="7C5622"/>
              </a:buClr>
            </a:pPr>
            <a:endParaRPr lang="es-CO" sz="2000" dirty="0" smtClean="0"/>
          </a:p>
        </p:txBody>
      </p:sp>
    </p:spTree>
    <p:extLst>
      <p:ext uri="{BB962C8B-B14F-4D97-AF65-F5344CB8AC3E}">
        <p14:creationId xmlns:p14="http://schemas.microsoft.com/office/powerpoint/2010/main" val="115864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228600"/>
            <a:ext cx="6912768" cy="639762"/>
          </a:xfrm>
        </p:spPr>
        <p:txBody>
          <a:bodyPr>
            <a:normAutofit fontScale="90000"/>
          </a:bodyPr>
          <a:lstStyle/>
          <a:p>
            <a:r>
              <a:rPr lang="es-ES" sz="2800" dirty="0" smtClean="0"/>
              <a:t>Requisitos globales de la IntraWeb.</a:t>
            </a:r>
            <a:endParaRPr lang="es-CO" sz="2800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1268759"/>
            <a:ext cx="8219256" cy="4857403"/>
          </a:xfrm>
        </p:spPr>
        <p:txBody>
          <a:bodyPr>
            <a:normAutofit/>
          </a:bodyPr>
          <a:lstStyle/>
          <a:p>
            <a:pPr>
              <a:buClr>
                <a:srgbClr val="7C5622"/>
              </a:buClr>
            </a:pPr>
            <a:endParaRPr lang="es-CO" sz="2000" dirty="0" smtClean="0"/>
          </a:p>
          <a:p>
            <a:pPr>
              <a:buClr>
                <a:srgbClr val="7C5622"/>
              </a:buClr>
            </a:pPr>
            <a:r>
              <a:rPr lang="es-CO" sz="2000" dirty="0" smtClean="0"/>
              <a:t>Chat interno.	</a:t>
            </a:r>
          </a:p>
          <a:p>
            <a:pPr>
              <a:buClr>
                <a:srgbClr val="7C5622"/>
              </a:buClr>
            </a:pPr>
            <a:endParaRPr lang="es-CO" sz="2000" dirty="0" smtClean="0"/>
          </a:p>
          <a:p>
            <a:pPr>
              <a:buClr>
                <a:srgbClr val="7C5622"/>
              </a:buClr>
            </a:pPr>
            <a:r>
              <a:rPr lang="es-CO" sz="2000" dirty="0"/>
              <a:t>El sistema debe permitir la comunicación interna del personal mediante el uso de chat empresarial. </a:t>
            </a:r>
            <a:endParaRPr lang="es-CO" sz="2000" dirty="0" smtClean="0"/>
          </a:p>
          <a:p>
            <a:pPr>
              <a:buClr>
                <a:srgbClr val="7C5622"/>
              </a:buClr>
            </a:pPr>
            <a:endParaRPr lang="es-CO" sz="2000" dirty="0" smtClean="0"/>
          </a:p>
          <a:p>
            <a:pPr>
              <a:buClr>
                <a:srgbClr val="7C5622"/>
              </a:buClr>
            </a:pPr>
            <a:r>
              <a:rPr lang="es-CO" sz="2000" dirty="0" smtClean="0"/>
              <a:t>Tener herramientas y funcionalidades dispuestas en el Advance, así como de herramientas de comunicación de uso mundial como WhatsApp y Messenger.</a:t>
            </a:r>
          </a:p>
          <a:p>
            <a:pPr>
              <a:buClr>
                <a:srgbClr val="7C5622"/>
              </a:buClr>
            </a:pPr>
            <a:endParaRPr lang="es-CO" sz="2000" dirty="0" smtClean="0"/>
          </a:p>
        </p:txBody>
      </p:sp>
    </p:spTree>
    <p:extLst>
      <p:ext uri="{BB962C8B-B14F-4D97-AF65-F5344CB8AC3E}">
        <p14:creationId xmlns:p14="http://schemas.microsoft.com/office/powerpoint/2010/main" val="234286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228600"/>
            <a:ext cx="6912768" cy="639762"/>
          </a:xfrm>
        </p:spPr>
        <p:txBody>
          <a:bodyPr>
            <a:normAutofit fontScale="90000"/>
          </a:bodyPr>
          <a:lstStyle/>
          <a:p>
            <a:r>
              <a:rPr lang="es-ES" sz="2800" dirty="0" smtClean="0"/>
              <a:t>Requisitos globales de la IntraWeb.</a:t>
            </a:r>
            <a:endParaRPr lang="es-CO" sz="2800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1268759"/>
            <a:ext cx="8219256" cy="4857403"/>
          </a:xfrm>
        </p:spPr>
        <p:txBody>
          <a:bodyPr>
            <a:normAutofit/>
          </a:bodyPr>
          <a:lstStyle/>
          <a:p>
            <a:pPr>
              <a:buClr>
                <a:srgbClr val="7C5622"/>
              </a:buClr>
            </a:pPr>
            <a:endParaRPr lang="es-CO" sz="2000" dirty="0" smtClean="0"/>
          </a:p>
          <a:p>
            <a:pPr>
              <a:buClr>
                <a:srgbClr val="7C5622"/>
              </a:buClr>
            </a:pPr>
            <a:r>
              <a:rPr lang="es-CO" sz="2000" dirty="0" smtClean="0"/>
              <a:t>Motor de búsqueda.</a:t>
            </a:r>
          </a:p>
          <a:p>
            <a:pPr>
              <a:buClr>
                <a:srgbClr val="7C5622"/>
              </a:buClr>
            </a:pPr>
            <a:endParaRPr lang="es-CO" sz="2000" dirty="0" smtClean="0"/>
          </a:p>
          <a:p>
            <a:pPr>
              <a:buClr>
                <a:srgbClr val="7C5622"/>
              </a:buClr>
            </a:pPr>
            <a:r>
              <a:rPr lang="es-CO" sz="2000" dirty="0" smtClean="0"/>
              <a:t>Tener un motor de búsqueda que permita encontrar contenido de forma fácil y ágil.</a:t>
            </a:r>
            <a:endParaRPr lang="es-CO" sz="2000" dirty="0"/>
          </a:p>
          <a:p>
            <a:pPr>
              <a:buClr>
                <a:srgbClr val="7C5622"/>
              </a:buClr>
            </a:pPr>
            <a:endParaRPr lang="es-CO" sz="2000" dirty="0" smtClean="0"/>
          </a:p>
          <a:p>
            <a:pPr>
              <a:buClr>
                <a:srgbClr val="7C5622"/>
              </a:buClr>
            </a:pPr>
            <a:r>
              <a:rPr lang="es-CO" sz="2000" dirty="0" smtClean="0"/>
              <a:t>Usar barras de búsqueda en el sitio web, añadiendo la posibilidad de búsquedas personalizadas con herramientas de filtrado.</a:t>
            </a:r>
          </a:p>
          <a:p>
            <a:pPr>
              <a:buClr>
                <a:srgbClr val="7C5622"/>
              </a:buClr>
            </a:pPr>
            <a:endParaRPr lang="es-CO" sz="2000" dirty="0" smtClean="0"/>
          </a:p>
          <a:p>
            <a:pPr>
              <a:buClr>
                <a:srgbClr val="7C5622"/>
              </a:buClr>
            </a:pPr>
            <a:endParaRPr lang="es-CO" sz="2000" dirty="0" smtClean="0"/>
          </a:p>
        </p:txBody>
      </p:sp>
    </p:spTree>
    <p:extLst>
      <p:ext uri="{BB962C8B-B14F-4D97-AF65-F5344CB8AC3E}">
        <p14:creationId xmlns:p14="http://schemas.microsoft.com/office/powerpoint/2010/main" val="128996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228600"/>
            <a:ext cx="6912768" cy="639762"/>
          </a:xfrm>
        </p:spPr>
        <p:txBody>
          <a:bodyPr>
            <a:normAutofit fontScale="90000"/>
          </a:bodyPr>
          <a:lstStyle/>
          <a:p>
            <a:r>
              <a:rPr lang="es-ES" sz="2800" dirty="0" smtClean="0"/>
              <a:t>Requisitos globales de la IntraWeb.</a:t>
            </a:r>
            <a:endParaRPr lang="es-CO" sz="2800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1268759"/>
            <a:ext cx="8219256" cy="4857403"/>
          </a:xfrm>
        </p:spPr>
        <p:txBody>
          <a:bodyPr>
            <a:normAutofit/>
          </a:bodyPr>
          <a:lstStyle/>
          <a:p>
            <a:pPr>
              <a:buClr>
                <a:srgbClr val="7C5622"/>
              </a:buClr>
            </a:pPr>
            <a:endParaRPr lang="es-CO" sz="2000" dirty="0" smtClean="0"/>
          </a:p>
          <a:p>
            <a:pPr>
              <a:buClr>
                <a:srgbClr val="7C5622"/>
              </a:buClr>
            </a:pPr>
            <a:r>
              <a:rPr lang="es-CO" sz="2000" dirty="0" smtClean="0"/>
              <a:t>Soporte a usuarios.</a:t>
            </a:r>
          </a:p>
          <a:p>
            <a:pPr>
              <a:buClr>
                <a:srgbClr val="7C5622"/>
              </a:buClr>
            </a:pPr>
            <a:endParaRPr lang="es-CO" sz="2000" dirty="0" smtClean="0"/>
          </a:p>
          <a:p>
            <a:pPr>
              <a:buClr>
                <a:srgbClr val="7C5622"/>
              </a:buClr>
            </a:pPr>
            <a:r>
              <a:rPr lang="es-CO" sz="2000" dirty="0" smtClean="0"/>
              <a:t>Presentar incidentes del sistemas, realización de solicitudes acerca del sistema o información de ayuda.</a:t>
            </a:r>
            <a:endParaRPr lang="es-CO" sz="2000" dirty="0"/>
          </a:p>
          <a:p>
            <a:pPr>
              <a:buClr>
                <a:srgbClr val="7C5622"/>
              </a:buClr>
            </a:pPr>
            <a:endParaRPr lang="es-CO" sz="2000" dirty="0" smtClean="0"/>
          </a:p>
          <a:p>
            <a:pPr>
              <a:buClr>
                <a:srgbClr val="7C5622"/>
              </a:buClr>
            </a:pPr>
            <a:r>
              <a:rPr lang="es-CO" sz="2000" dirty="0" smtClean="0"/>
              <a:t>Tener control de los incidentes y solicitudes mas comunes. Realizar con estas una sección FAQ (preguntas frecuentes).</a:t>
            </a:r>
          </a:p>
          <a:p>
            <a:pPr>
              <a:buClr>
                <a:srgbClr val="7C5622"/>
              </a:buClr>
            </a:pPr>
            <a:endParaRPr lang="es-CO" sz="2000" dirty="0" smtClean="0"/>
          </a:p>
          <a:p>
            <a:pPr>
              <a:buClr>
                <a:srgbClr val="7C5622"/>
              </a:buClr>
            </a:pPr>
            <a:r>
              <a:rPr lang="es-CO" sz="2000" dirty="0" smtClean="0"/>
              <a:t>Acceso a manuales del sitio, mapa del sitio, formularios de contacto, tutoriales sobre el sitio web.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163245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544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35807" y="260648"/>
            <a:ext cx="7472386" cy="639762"/>
          </a:xfrm>
        </p:spPr>
        <p:txBody>
          <a:bodyPr>
            <a:noAutofit/>
          </a:bodyPr>
          <a:lstStyle/>
          <a:p>
            <a:pPr algn="l"/>
            <a:r>
              <a:rPr lang="es-ES" sz="4000" dirty="0" smtClean="0">
                <a:latin typeface="Helvetica" panose="020B0604020202020204" pitchFamily="34" charset="0"/>
              </a:rPr>
              <a:t>Contenido</a:t>
            </a:r>
            <a:endParaRPr lang="es-ES" sz="4000" dirty="0">
              <a:latin typeface="Helvetica" panose="020B0604020202020204" pitchFamily="34" charset="0"/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7C5622"/>
              </a:buClr>
            </a:pPr>
            <a:endParaRPr lang="es-CO" dirty="0" smtClean="0"/>
          </a:p>
          <a:p>
            <a:pPr>
              <a:buClr>
                <a:srgbClr val="7C5622"/>
              </a:buClr>
            </a:pPr>
            <a:r>
              <a:rPr lang="es-CO" dirty="0" smtClean="0"/>
              <a:t>Objetivos de las encuestas.</a:t>
            </a:r>
          </a:p>
          <a:p>
            <a:pPr>
              <a:buClr>
                <a:srgbClr val="7C5622"/>
              </a:buClr>
            </a:pPr>
            <a:r>
              <a:rPr lang="es-CO" dirty="0" smtClean="0"/>
              <a:t>Encuestas realizadas.</a:t>
            </a:r>
          </a:p>
          <a:p>
            <a:pPr>
              <a:buClr>
                <a:srgbClr val="7C5622"/>
              </a:buClr>
            </a:pPr>
            <a:r>
              <a:rPr lang="es-CO" dirty="0" smtClean="0"/>
              <a:t>Necesidades del personal.</a:t>
            </a:r>
          </a:p>
          <a:p>
            <a:pPr>
              <a:buClr>
                <a:srgbClr val="7C5622"/>
              </a:buClr>
            </a:pPr>
            <a:r>
              <a:rPr lang="es-CO" dirty="0" smtClean="0"/>
              <a:t>Requisitos de la IntraWeb.</a:t>
            </a:r>
          </a:p>
          <a:p>
            <a:pPr>
              <a:buClr>
                <a:srgbClr val="7C5622"/>
              </a:buClr>
            </a:pPr>
            <a:endParaRPr lang="es-CO" dirty="0" smtClean="0"/>
          </a:p>
          <a:p>
            <a:pPr>
              <a:buClr>
                <a:srgbClr val="7C5622"/>
              </a:buClr>
            </a:pPr>
            <a:endParaRPr lang="es-C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00142" y="228600"/>
            <a:ext cx="6758006" cy="639762"/>
          </a:xfrm>
        </p:spPr>
        <p:txBody>
          <a:bodyPr>
            <a:noAutofit/>
          </a:bodyPr>
          <a:lstStyle/>
          <a:p>
            <a:r>
              <a:rPr lang="es-ES" sz="2800" dirty="0" smtClean="0"/>
              <a:t>Objetivos.</a:t>
            </a:r>
            <a:endParaRPr lang="es-ES" sz="2800" dirty="0">
              <a:latin typeface="Helvetica" panose="020B0604020202020204" pitchFamily="34" charset="0"/>
            </a:endParaRPr>
          </a:p>
        </p:txBody>
      </p:sp>
      <p:sp>
        <p:nvSpPr>
          <p:cNvPr id="7" name="6 Marcador de contenido"/>
          <p:cNvSpPr>
            <a:spLocks noGrp="1"/>
          </p:cNvSpPr>
          <p:nvPr>
            <p:ph sz="quarter" idx="4"/>
          </p:nvPr>
        </p:nvSpPr>
        <p:spPr>
          <a:xfrm>
            <a:off x="395536" y="1196752"/>
            <a:ext cx="8280920" cy="468052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s-CO" sz="2200" dirty="0" smtClean="0"/>
          </a:p>
          <a:p>
            <a:pPr marL="0" indent="0" algn="just">
              <a:buNone/>
            </a:pPr>
            <a:endParaRPr lang="es-CO" sz="2200" dirty="0"/>
          </a:p>
          <a:p>
            <a:pPr marL="0" indent="0" algn="just">
              <a:buNone/>
            </a:pPr>
            <a:r>
              <a:rPr lang="es-CO" sz="2200" dirty="0" smtClean="0"/>
              <a:t>Para la recolección de requisitos que debe cumplir la IntraWeb, se realizaron encuestas para conocer las necesidades y solicitudes del personal.</a:t>
            </a:r>
          </a:p>
          <a:p>
            <a:pPr marL="0" indent="0">
              <a:buNone/>
            </a:pPr>
            <a:endParaRPr lang="es-CO" sz="2200" dirty="0">
              <a:solidFill>
                <a:srgbClr val="7C5622"/>
              </a:solidFill>
              <a:latin typeface="Helvetica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00142" y="228600"/>
            <a:ext cx="6758006" cy="639762"/>
          </a:xfrm>
        </p:spPr>
        <p:txBody>
          <a:bodyPr>
            <a:noAutofit/>
          </a:bodyPr>
          <a:lstStyle/>
          <a:p>
            <a:r>
              <a:rPr lang="es-ES" sz="2800" dirty="0" smtClean="0"/>
              <a:t>Objetivos.</a:t>
            </a:r>
            <a:endParaRPr lang="es-ES" sz="2800" dirty="0">
              <a:latin typeface="Helvetica" panose="020B0604020202020204" pitchFamily="34" charset="0"/>
            </a:endParaRPr>
          </a:p>
        </p:txBody>
      </p:sp>
      <p:sp>
        <p:nvSpPr>
          <p:cNvPr id="7" name="6 Marcador de contenido"/>
          <p:cNvSpPr>
            <a:spLocks noGrp="1"/>
          </p:cNvSpPr>
          <p:nvPr>
            <p:ph sz="quarter" idx="4"/>
          </p:nvPr>
        </p:nvSpPr>
        <p:spPr>
          <a:xfrm>
            <a:off x="395536" y="1196752"/>
            <a:ext cx="8280920" cy="468052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s-CO" sz="2200" dirty="0"/>
          </a:p>
          <a:p>
            <a:pPr marL="0" indent="0" algn="just">
              <a:buNone/>
            </a:pPr>
            <a:r>
              <a:rPr lang="es-CO" sz="2200" dirty="0" smtClean="0"/>
              <a:t>Lo que se quiere lograr con las encuestas es:</a:t>
            </a:r>
          </a:p>
          <a:p>
            <a:pPr algn="just">
              <a:buClr>
                <a:srgbClr val="7C5622"/>
              </a:buClr>
            </a:pPr>
            <a:r>
              <a:rPr lang="es-CO" sz="2200" dirty="0" smtClean="0"/>
              <a:t>Conocer que información comparten los departamentos en la realización de las funciones.</a:t>
            </a:r>
          </a:p>
          <a:p>
            <a:pPr algn="just">
              <a:buClr>
                <a:srgbClr val="7C5622"/>
              </a:buClr>
            </a:pPr>
            <a:r>
              <a:rPr lang="es-CO" sz="2200" dirty="0" smtClean="0"/>
              <a:t>Plantear tramites entre departamentos que se puedan sistematizar.</a:t>
            </a:r>
          </a:p>
          <a:p>
            <a:pPr algn="just">
              <a:buClr>
                <a:srgbClr val="7C5622"/>
              </a:buClr>
            </a:pPr>
            <a:r>
              <a:rPr lang="es-CO" sz="2200" dirty="0" smtClean="0"/>
              <a:t>Como fue el proceso de inducción y que material se debe tener al alcance para complementar dicho proceso.</a:t>
            </a:r>
          </a:p>
          <a:p>
            <a:pPr algn="just">
              <a:buClr>
                <a:srgbClr val="7C5622"/>
              </a:buClr>
            </a:pPr>
            <a:r>
              <a:rPr lang="es-CO" sz="2200" dirty="0" smtClean="0"/>
              <a:t>Que contenido necesita visualizar en la IntraWeb y que contenido le gustaría poder visualizar.</a:t>
            </a:r>
          </a:p>
          <a:p>
            <a:pPr marL="0" indent="0" algn="just">
              <a:buNone/>
            </a:pPr>
            <a:endParaRPr lang="es-CO" sz="2200" dirty="0" smtClean="0"/>
          </a:p>
          <a:p>
            <a:pPr marL="0" indent="0">
              <a:buNone/>
            </a:pPr>
            <a:endParaRPr lang="es-CO" sz="2200" dirty="0">
              <a:solidFill>
                <a:srgbClr val="7C5622"/>
              </a:solidFill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90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139136" cy="639762"/>
          </a:xfrm>
        </p:spPr>
        <p:txBody>
          <a:bodyPr>
            <a:normAutofit/>
          </a:bodyPr>
          <a:lstStyle/>
          <a:p>
            <a:r>
              <a:rPr lang="es-ES" sz="2800" dirty="0" smtClean="0"/>
              <a:t>Encuestas realizadas.</a:t>
            </a:r>
            <a:endParaRPr lang="es-CO" sz="2800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1196752"/>
            <a:ext cx="8219256" cy="49294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CO" sz="2200" dirty="0" smtClean="0"/>
          </a:p>
          <a:p>
            <a:pPr marL="0" indent="0">
              <a:buNone/>
            </a:pPr>
            <a:endParaRPr lang="es-CO" sz="2200" dirty="0" smtClean="0"/>
          </a:p>
          <a:p>
            <a:pPr marL="0" indent="0">
              <a:buNone/>
            </a:pPr>
            <a:r>
              <a:rPr lang="es-CO" sz="2200" dirty="0" smtClean="0"/>
              <a:t>Hasta ahora, se han encuestado las áreas de inventarios, compras, contabilidad, a las personas encargadas del taller y a los diferentes asesores de los puntos de venta.</a:t>
            </a:r>
            <a:endParaRPr lang="es-CO" sz="2200" dirty="0"/>
          </a:p>
          <a:p>
            <a:endParaRPr lang="es-ES" sz="2200" dirty="0"/>
          </a:p>
          <a:p>
            <a:pPr marL="0" indent="0">
              <a:buNone/>
            </a:pPr>
            <a:endParaRPr lang="es-CO" sz="2200" dirty="0"/>
          </a:p>
        </p:txBody>
      </p:sp>
    </p:spTree>
    <p:extLst>
      <p:ext uri="{BB962C8B-B14F-4D97-AF65-F5344CB8AC3E}">
        <p14:creationId xmlns:p14="http://schemas.microsoft.com/office/powerpoint/2010/main" val="379083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139136" cy="639762"/>
          </a:xfrm>
        </p:spPr>
        <p:txBody>
          <a:bodyPr>
            <a:normAutofit/>
          </a:bodyPr>
          <a:lstStyle/>
          <a:p>
            <a:r>
              <a:rPr lang="es-ES" sz="2800" dirty="0" smtClean="0"/>
              <a:t>Necesidades del personal.</a:t>
            </a:r>
            <a:endParaRPr lang="es-CO" sz="2800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1196752"/>
            <a:ext cx="8219256" cy="4929411"/>
          </a:xfrm>
        </p:spPr>
        <p:txBody>
          <a:bodyPr>
            <a:normAutofit/>
          </a:bodyPr>
          <a:lstStyle/>
          <a:p>
            <a:pPr marL="0" indent="0">
              <a:buClr>
                <a:srgbClr val="7C5622"/>
              </a:buClr>
              <a:buNone/>
            </a:pPr>
            <a:endParaRPr lang="es-CO" sz="2000" dirty="0" smtClean="0"/>
          </a:p>
          <a:p>
            <a:pPr marL="0" indent="0">
              <a:buClr>
                <a:srgbClr val="7C5622"/>
              </a:buClr>
              <a:buNone/>
            </a:pPr>
            <a:r>
              <a:rPr lang="es-CO" sz="2000" dirty="0" smtClean="0"/>
              <a:t>A la hora de realizar las encuestas, los miembros resaltaron varios puntos:</a:t>
            </a:r>
          </a:p>
          <a:p>
            <a:pPr marL="0" indent="0">
              <a:buClr>
                <a:srgbClr val="7C5622"/>
              </a:buClr>
              <a:buNone/>
            </a:pPr>
            <a:endParaRPr lang="es-CO" sz="2000" dirty="0" smtClean="0"/>
          </a:p>
          <a:p>
            <a:pPr>
              <a:buClr>
                <a:srgbClr val="7C5622"/>
              </a:buClr>
            </a:pPr>
            <a:r>
              <a:rPr lang="es-CO" sz="2000" dirty="0" smtClean="0"/>
              <a:t>Los empleados resaltan que en la jornada laboral no se enteran de lo que ocurre al exterior de la empresa.</a:t>
            </a:r>
          </a:p>
          <a:p>
            <a:pPr>
              <a:buClr>
                <a:srgbClr val="7C5622"/>
              </a:buClr>
            </a:pPr>
            <a:endParaRPr lang="es-CO" sz="2000" dirty="0" smtClean="0"/>
          </a:p>
          <a:p>
            <a:pPr>
              <a:buClr>
                <a:srgbClr val="7C5622"/>
              </a:buClr>
            </a:pPr>
            <a:r>
              <a:rPr lang="es-CO" sz="2000" dirty="0" smtClean="0"/>
              <a:t>Los asesores en muchas ocasiones no se enteran de eventos de mercadeo o de descuentos especiales.</a:t>
            </a:r>
          </a:p>
          <a:p>
            <a:pPr>
              <a:buClr>
                <a:srgbClr val="7C5622"/>
              </a:buClr>
            </a:pPr>
            <a:endParaRPr lang="es-CO" sz="2000" dirty="0" smtClean="0"/>
          </a:p>
          <a:p>
            <a:pPr>
              <a:buClr>
                <a:srgbClr val="7C5622"/>
              </a:buClr>
            </a:pPr>
            <a:r>
              <a:rPr lang="es-CO" sz="2000" dirty="0" smtClean="0"/>
              <a:t>Que se mantuviera al tanto a los empleados con todo lo que pasa en la empresa.</a:t>
            </a:r>
          </a:p>
          <a:p>
            <a:pPr>
              <a:buClr>
                <a:srgbClr val="7C5622"/>
              </a:buClr>
            </a:pPr>
            <a:endParaRPr lang="es-CO" sz="2000" dirty="0" smtClean="0"/>
          </a:p>
          <a:p>
            <a:pPr marL="0" indent="0">
              <a:buNone/>
            </a:pPr>
            <a:endParaRPr lang="es-CO" sz="2200" dirty="0" smtClean="0"/>
          </a:p>
          <a:p>
            <a:pPr marL="0" indent="0">
              <a:buNone/>
            </a:pPr>
            <a:endParaRPr lang="es-CO" sz="2200" dirty="0"/>
          </a:p>
          <a:p>
            <a:pPr marL="0" indent="0">
              <a:buNone/>
            </a:pPr>
            <a:endParaRPr lang="es-CO" sz="2200" dirty="0"/>
          </a:p>
          <a:p>
            <a:endParaRPr lang="es-ES" sz="2200" dirty="0"/>
          </a:p>
          <a:p>
            <a:pPr marL="0" indent="0">
              <a:buNone/>
            </a:pPr>
            <a:endParaRPr lang="es-CO" sz="2200" dirty="0"/>
          </a:p>
        </p:txBody>
      </p:sp>
    </p:spTree>
    <p:extLst>
      <p:ext uri="{BB962C8B-B14F-4D97-AF65-F5344CB8AC3E}">
        <p14:creationId xmlns:p14="http://schemas.microsoft.com/office/powerpoint/2010/main" val="189967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139136" cy="639762"/>
          </a:xfrm>
        </p:spPr>
        <p:txBody>
          <a:bodyPr>
            <a:normAutofit/>
          </a:bodyPr>
          <a:lstStyle/>
          <a:p>
            <a:r>
              <a:rPr lang="es-ES" sz="2800" dirty="0" smtClean="0"/>
              <a:t>Necesidades del personal.</a:t>
            </a:r>
            <a:endParaRPr lang="es-CO" sz="2800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1196752"/>
            <a:ext cx="8219256" cy="4929411"/>
          </a:xfrm>
        </p:spPr>
        <p:txBody>
          <a:bodyPr>
            <a:normAutofit/>
          </a:bodyPr>
          <a:lstStyle/>
          <a:p>
            <a:pPr>
              <a:buClr>
                <a:srgbClr val="7C5622"/>
              </a:buClr>
            </a:pPr>
            <a:r>
              <a:rPr lang="es-CO" sz="2000" dirty="0" smtClean="0"/>
              <a:t>Poder visualizar documentos guías acerca de sus funciones (principalmente para el personal nuevo).</a:t>
            </a:r>
          </a:p>
          <a:p>
            <a:pPr>
              <a:buClr>
                <a:srgbClr val="7C5622"/>
              </a:buClr>
            </a:pPr>
            <a:endParaRPr lang="es-CO" sz="2000" dirty="0" smtClean="0"/>
          </a:p>
          <a:p>
            <a:pPr>
              <a:buClr>
                <a:srgbClr val="7C5622"/>
              </a:buClr>
            </a:pPr>
            <a:r>
              <a:rPr lang="es-CO" sz="2000" dirty="0" smtClean="0"/>
              <a:t>Sistematizar diferentes procesos, por ejemplo enviar soportes de pago, solicitudes de permisos, vacaciones, enviar en línea las incapacidades.</a:t>
            </a:r>
          </a:p>
          <a:p>
            <a:pPr>
              <a:buClr>
                <a:srgbClr val="7C5622"/>
              </a:buClr>
            </a:pPr>
            <a:endParaRPr lang="es-CO" sz="2000" dirty="0" smtClean="0"/>
          </a:p>
          <a:p>
            <a:pPr>
              <a:buClr>
                <a:srgbClr val="7C5622"/>
              </a:buClr>
            </a:pPr>
            <a:r>
              <a:rPr lang="es-CO" sz="2000" dirty="0" smtClean="0"/>
              <a:t>Poder consultar información de manera más fácil.</a:t>
            </a:r>
          </a:p>
          <a:p>
            <a:pPr>
              <a:buClr>
                <a:srgbClr val="7C5622"/>
              </a:buClr>
            </a:pPr>
            <a:endParaRPr lang="es-CO" sz="2000" dirty="0"/>
          </a:p>
          <a:p>
            <a:pPr>
              <a:buClr>
                <a:srgbClr val="7C5622"/>
              </a:buClr>
            </a:pPr>
            <a:r>
              <a:rPr lang="es-CO" sz="2000" dirty="0" smtClean="0"/>
              <a:t>Poder dar opinión y retroalimentar acerca de los sistemas de información.</a:t>
            </a:r>
          </a:p>
          <a:p>
            <a:pPr>
              <a:buClr>
                <a:srgbClr val="7C5622"/>
              </a:buClr>
            </a:pPr>
            <a:endParaRPr lang="es-CO" sz="2000" dirty="0"/>
          </a:p>
          <a:p>
            <a:pPr>
              <a:buClr>
                <a:srgbClr val="7C5622"/>
              </a:buClr>
            </a:pPr>
            <a:r>
              <a:rPr lang="es-CO" sz="2000" dirty="0" smtClean="0"/>
              <a:t>Que se preste mayor atención a la parte humana de los empleados.</a:t>
            </a:r>
          </a:p>
          <a:p>
            <a:pPr marL="0" indent="0">
              <a:buNone/>
            </a:pPr>
            <a:endParaRPr lang="es-CO" sz="2200" dirty="0" smtClean="0"/>
          </a:p>
          <a:p>
            <a:pPr marL="0" indent="0">
              <a:buNone/>
            </a:pPr>
            <a:endParaRPr lang="es-CO" sz="2200" dirty="0"/>
          </a:p>
          <a:p>
            <a:pPr marL="0" indent="0">
              <a:buNone/>
            </a:pPr>
            <a:endParaRPr lang="es-CO" sz="2200" dirty="0"/>
          </a:p>
          <a:p>
            <a:endParaRPr lang="es-ES" sz="2200" dirty="0"/>
          </a:p>
          <a:p>
            <a:pPr marL="0" indent="0">
              <a:buNone/>
            </a:pPr>
            <a:endParaRPr lang="es-CO" sz="2200" dirty="0"/>
          </a:p>
        </p:txBody>
      </p:sp>
    </p:spTree>
    <p:extLst>
      <p:ext uri="{BB962C8B-B14F-4D97-AF65-F5344CB8AC3E}">
        <p14:creationId xmlns:p14="http://schemas.microsoft.com/office/powerpoint/2010/main" val="24327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139136" cy="639762"/>
          </a:xfrm>
        </p:spPr>
        <p:txBody>
          <a:bodyPr>
            <a:normAutofit/>
          </a:bodyPr>
          <a:lstStyle/>
          <a:p>
            <a:r>
              <a:rPr lang="es-ES" sz="2800" dirty="0" smtClean="0"/>
              <a:t>Necesidades del personal.</a:t>
            </a:r>
            <a:endParaRPr lang="es-CO" sz="2800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1196752"/>
            <a:ext cx="8219256" cy="4929411"/>
          </a:xfrm>
        </p:spPr>
        <p:txBody>
          <a:bodyPr>
            <a:normAutofit/>
          </a:bodyPr>
          <a:lstStyle/>
          <a:p>
            <a:pPr marL="0" indent="0">
              <a:buClr>
                <a:srgbClr val="7C5622"/>
              </a:buClr>
              <a:buNone/>
            </a:pPr>
            <a:endParaRPr lang="es-CO" sz="2000" dirty="0" smtClean="0"/>
          </a:p>
          <a:p>
            <a:pPr marL="0" indent="0">
              <a:buClr>
                <a:srgbClr val="7C5622"/>
              </a:buClr>
              <a:buNone/>
            </a:pPr>
            <a:r>
              <a:rPr lang="es-CO" sz="2000" dirty="0" smtClean="0"/>
              <a:t>Una de las mayores necesidades es que el sistema integre herramientas, sea fácil de usar y tenga la información necesaria (sin ser excesiva en cuantía). Que principalmente que les agilice el trabajo.</a:t>
            </a:r>
          </a:p>
          <a:p>
            <a:pPr marL="0" indent="0">
              <a:buClr>
                <a:srgbClr val="7C5622"/>
              </a:buClr>
              <a:buNone/>
            </a:pPr>
            <a:endParaRPr lang="es-CO" sz="2000" dirty="0" smtClean="0"/>
          </a:p>
          <a:p>
            <a:pPr marL="0" indent="0">
              <a:buClr>
                <a:srgbClr val="7C5622"/>
              </a:buClr>
              <a:buNone/>
            </a:pPr>
            <a:r>
              <a:rPr lang="es-CO" sz="2000" dirty="0" smtClean="0"/>
              <a:t>Ya que si el sistema no cumple con esto los usuarios ni siquiera considerarían usar la herramienta.</a:t>
            </a:r>
          </a:p>
          <a:p>
            <a:pPr marL="0" indent="0">
              <a:buNone/>
            </a:pPr>
            <a:endParaRPr lang="es-CO" sz="2200" dirty="0" smtClean="0"/>
          </a:p>
          <a:p>
            <a:pPr marL="0" indent="0">
              <a:buNone/>
            </a:pPr>
            <a:endParaRPr lang="es-CO" sz="2200" dirty="0"/>
          </a:p>
          <a:p>
            <a:pPr marL="0" indent="0">
              <a:buNone/>
            </a:pPr>
            <a:endParaRPr lang="es-CO" sz="2200" dirty="0"/>
          </a:p>
          <a:p>
            <a:endParaRPr lang="es-ES" sz="2200" dirty="0"/>
          </a:p>
          <a:p>
            <a:pPr marL="0" indent="0">
              <a:buNone/>
            </a:pPr>
            <a:endParaRPr lang="es-CO" sz="2200" dirty="0"/>
          </a:p>
        </p:txBody>
      </p:sp>
    </p:spTree>
    <p:extLst>
      <p:ext uri="{BB962C8B-B14F-4D97-AF65-F5344CB8AC3E}">
        <p14:creationId xmlns:p14="http://schemas.microsoft.com/office/powerpoint/2010/main" val="100188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228600"/>
            <a:ext cx="6912768" cy="639762"/>
          </a:xfrm>
        </p:spPr>
        <p:txBody>
          <a:bodyPr>
            <a:normAutofit fontScale="90000"/>
          </a:bodyPr>
          <a:lstStyle/>
          <a:p>
            <a:r>
              <a:rPr lang="es-ES" sz="2800" dirty="0" smtClean="0"/>
              <a:t>Requisitos globales de la IntraWeb.</a:t>
            </a:r>
            <a:endParaRPr lang="es-CO" sz="2800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1268759"/>
            <a:ext cx="8219256" cy="4857403"/>
          </a:xfrm>
        </p:spPr>
        <p:txBody>
          <a:bodyPr>
            <a:normAutofit/>
          </a:bodyPr>
          <a:lstStyle/>
          <a:p>
            <a:pPr marL="0" indent="0">
              <a:buClr>
                <a:srgbClr val="7C5622"/>
              </a:buClr>
              <a:buNone/>
            </a:pPr>
            <a:r>
              <a:rPr lang="es-CO" sz="2000" dirty="0" smtClean="0"/>
              <a:t>Las principales necesidades que debe cumplir el sistema son:</a:t>
            </a:r>
          </a:p>
          <a:p>
            <a:pPr marL="0" indent="0">
              <a:buClr>
                <a:srgbClr val="7C5622"/>
              </a:buClr>
              <a:buNone/>
            </a:pPr>
            <a:endParaRPr lang="es-CO" sz="2000" dirty="0" smtClean="0"/>
          </a:p>
          <a:p>
            <a:pPr>
              <a:buClr>
                <a:srgbClr val="7C5622"/>
              </a:buClr>
            </a:pPr>
            <a:r>
              <a:rPr lang="es-CO" sz="2000" dirty="0" smtClean="0"/>
              <a:t>Noticias de la empresa y mercado de relojes y joyas, eventos.</a:t>
            </a:r>
          </a:p>
          <a:p>
            <a:pPr>
              <a:buClr>
                <a:srgbClr val="7C5622"/>
              </a:buClr>
            </a:pPr>
            <a:r>
              <a:rPr lang="es-CO" sz="2000" dirty="0" smtClean="0"/>
              <a:t>Inducciones y capacitaciones al personal.</a:t>
            </a:r>
          </a:p>
          <a:p>
            <a:pPr>
              <a:buClr>
                <a:srgbClr val="7C5622"/>
              </a:buClr>
            </a:pPr>
            <a:r>
              <a:rPr lang="es-CO" sz="2000" dirty="0" smtClean="0"/>
              <a:t>Información del personal y directorio de la empresa.</a:t>
            </a:r>
          </a:p>
          <a:p>
            <a:pPr>
              <a:buClr>
                <a:srgbClr val="7C5622"/>
              </a:buClr>
            </a:pPr>
            <a:r>
              <a:rPr lang="es-CO" sz="2000" dirty="0" smtClean="0"/>
              <a:t>Información de los departamentos y sus documentos dentro del SGC.</a:t>
            </a:r>
          </a:p>
          <a:p>
            <a:pPr>
              <a:buClr>
                <a:srgbClr val="7C5622"/>
              </a:buClr>
            </a:pPr>
            <a:r>
              <a:rPr lang="es-CO" sz="2000" dirty="0" smtClean="0"/>
              <a:t>Consulta de informes.</a:t>
            </a:r>
          </a:p>
          <a:p>
            <a:pPr>
              <a:buClr>
                <a:srgbClr val="7C5622"/>
              </a:buClr>
            </a:pPr>
            <a:r>
              <a:rPr lang="es-CO" sz="2000" dirty="0" smtClean="0"/>
              <a:t>Chat empresarial.</a:t>
            </a:r>
          </a:p>
          <a:p>
            <a:pPr>
              <a:buClr>
                <a:srgbClr val="7C5622"/>
              </a:buClr>
            </a:pPr>
            <a:r>
              <a:rPr lang="es-CO" sz="2000" dirty="0" smtClean="0"/>
              <a:t>Motor de búsquedas.</a:t>
            </a:r>
          </a:p>
          <a:p>
            <a:pPr>
              <a:buClr>
                <a:srgbClr val="7C5622"/>
              </a:buClr>
            </a:pPr>
            <a:r>
              <a:rPr lang="es-CO" sz="2000" dirty="0" smtClean="0"/>
              <a:t>Soporte a usuarios.</a:t>
            </a:r>
          </a:p>
          <a:p>
            <a:pPr>
              <a:buClr>
                <a:srgbClr val="7C5622"/>
              </a:buClr>
            </a:pP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4776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 Joyeria In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Joyeria Inter</Template>
  <TotalTime>3411</TotalTime>
  <Words>824</Words>
  <Application>Microsoft Office PowerPoint</Application>
  <PresentationFormat>Presentación en pantalla (4:3)</PresentationFormat>
  <Paragraphs>132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Calibri</vt:lpstr>
      <vt:lpstr>Helvetica</vt:lpstr>
      <vt:lpstr>Verdana</vt:lpstr>
      <vt:lpstr>Presentation Joyeria Inter</vt:lpstr>
      <vt:lpstr>Encuestas realizadas. Requisitos del proyecto.</vt:lpstr>
      <vt:lpstr>Contenido</vt:lpstr>
      <vt:lpstr>Objetivos.</vt:lpstr>
      <vt:lpstr>Objetivos.</vt:lpstr>
      <vt:lpstr>Encuestas realizadas.</vt:lpstr>
      <vt:lpstr>Necesidades del personal.</vt:lpstr>
      <vt:lpstr>Necesidades del personal.</vt:lpstr>
      <vt:lpstr>Necesidades del personal.</vt:lpstr>
      <vt:lpstr>Requisitos globales de la IntraWeb.</vt:lpstr>
      <vt:lpstr>Requisitos globales de la IntraWeb.</vt:lpstr>
      <vt:lpstr>Requisitos globales de la IntraWeb.</vt:lpstr>
      <vt:lpstr>Requisitos globales de la IntraWeb.</vt:lpstr>
      <vt:lpstr>Requisitos globales de la IntraWeb.</vt:lpstr>
      <vt:lpstr>Requisitos globales de la IntraWeb.</vt:lpstr>
      <vt:lpstr>Requisitos globales de la IntraWeb.</vt:lpstr>
      <vt:lpstr>Requisitos globales de la IntraWeb.</vt:lpstr>
      <vt:lpstr>Requisitos globales de la IntraWeb.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lcotalvaro</dc:creator>
  <cp:lastModifiedBy>Mario Ruiz</cp:lastModifiedBy>
  <cp:revision>396</cp:revision>
  <dcterms:created xsi:type="dcterms:W3CDTF">2015-06-22T18:24:34Z</dcterms:created>
  <dcterms:modified xsi:type="dcterms:W3CDTF">2016-07-06T19:44:35Z</dcterms:modified>
</cp:coreProperties>
</file>