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71" r:id="rId10"/>
    <p:sldId id="373" r:id="rId11"/>
    <p:sldId id="372" r:id="rId12"/>
    <p:sldId id="363" r:id="rId13"/>
    <p:sldId id="367" r:id="rId14"/>
    <p:sldId id="366" r:id="rId15"/>
    <p:sldId id="377" r:id="rId16"/>
    <p:sldId id="378" r:id="rId17"/>
    <p:sldId id="379" r:id="rId18"/>
    <p:sldId id="376" r:id="rId19"/>
    <p:sldId id="374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Server" id="{EAAF1609-FE51-410F-BC37-060BDEE4D8A3}">
          <p14:sldIdLst>
            <p14:sldId id="371"/>
            <p14:sldId id="373"/>
          </p14:sldIdLst>
        </p14:section>
        <p14:section name="FLEET OPTIMIZATION" id="{B469445E-AA1C-4889-B234-C392A3BC2863}">
          <p14:sldIdLst>
            <p14:sldId id="372"/>
          </p14:sldIdLst>
        </p14:section>
        <p14:section name="Regression" id="{68F7E8DB-205A-46A5-AED1-086AB0430513}">
          <p14:sldIdLst>
            <p14:sldId id="363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  <p14:section name="User Interface" id="{EDBF3689-D18B-4D22-8917-FF028A50E5A7}">
          <p14:sldIdLst>
            <p14:sldId id="377"/>
            <p14:sldId id="378"/>
            <p14:sldId id="379"/>
            <p14:sldId id="376"/>
          </p14:sldIdLst>
        </p14:section>
        <p14:section name="Close" id="{70485443-0232-4039-A61A-C2F4D3626E97}">
          <p14:sldIdLst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27" y="993628"/>
            <a:ext cx="10058400" cy="2409329"/>
          </a:xfrm>
        </p:spPr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63656"/>
            <a:ext cx="10058400" cy="142449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err="1"/>
              <a:t>Fragiskos</a:t>
            </a:r>
            <a:r>
              <a:rPr lang="en-US" cap="none" dirty="0"/>
              <a:t>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D4F2D-AA7C-4BE5-BC7F-610571278409}"/>
              </a:ext>
            </a:extLst>
          </p:cNvPr>
          <p:cNvSpPr txBox="1"/>
          <p:nvPr/>
        </p:nvSpPr>
        <p:spPr>
          <a:xfrm>
            <a:off x="1100051" y="3842795"/>
            <a:ext cx="8009225" cy="65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none" dirty="0" err="1"/>
              <a:t>Github</a:t>
            </a:r>
            <a:r>
              <a:rPr lang="en-US" cap="none" dirty="0"/>
              <a:t> repository: https://github.com/marios-stam/Project_IOT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EB49864-CDDB-49F3-AD05-2FE71F58A7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34" t="8" r="40500" b="-8"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AB64C10-46EB-46CD-918A-5FA0C78B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Citizens’ App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D7B70-E4D7-4D35-99BF-5606411CC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and track user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radius of bins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Repeatedly checking for bounties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directions for specific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bins according to fill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 bins that have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detailed info for specific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used: </a:t>
            </a:r>
            <a:r>
              <a:rPr lang="en-US" i="1" dirty="0" err="1"/>
              <a:t>Mapbox</a:t>
            </a:r>
            <a:r>
              <a:rPr lang="en-US" i="1" dirty="0"/>
              <a:t> GL JS</a:t>
            </a:r>
          </a:p>
        </p:txBody>
      </p:sp>
    </p:spTree>
    <p:extLst>
      <p:ext uri="{BB962C8B-B14F-4D97-AF65-F5344CB8AC3E}">
        <p14:creationId xmlns:p14="http://schemas.microsoft.com/office/powerpoint/2010/main" val="167343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85012A-114D-46A9-9F90-749144A9AE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93" t="8" r="41541" b="-8"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580966-7058-45FA-8855-C76FB37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Drivers’ App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8A277-142A-4CAD-A283-8908D015D5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origin and destination at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Repeatedly checking truck’s fullness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driver if this truck must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the retrieved optimal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display of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bins according to fill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 and report problem for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used: </a:t>
            </a:r>
            <a:r>
              <a:rPr lang="en-US" i="1" dirty="0" err="1"/>
              <a:t>Mapbox</a:t>
            </a:r>
            <a:r>
              <a:rPr lang="en-US" i="1" dirty="0"/>
              <a:t> GL JS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70681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4D30725-640F-4156-853E-88AE343BA1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1561" t="8" r="11773" b="-8"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010F98-0EDB-45B4-BF78-4789F6B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 Dashboard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ACC58-3D3D-4657-9B7E-C9787B598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heatmap of all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info about each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Paginated dynamic list of all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last n measurements for each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prediction of time-to-fill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of fill level, temperature,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 used: </a:t>
            </a:r>
            <a:r>
              <a:rPr lang="en-US" i="1" dirty="0" err="1"/>
              <a:t>Mapbox</a:t>
            </a:r>
            <a:r>
              <a:rPr lang="en-US" i="1" dirty="0"/>
              <a:t> GL JS</a:t>
            </a:r>
            <a:r>
              <a:rPr lang="en-US" dirty="0"/>
              <a:t>, </a:t>
            </a:r>
            <a:r>
              <a:rPr lang="en-US" i="1" dirty="0"/>
              <a:t>Chart.js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659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E367E8-69D9-4AE7-A5F5-EF30F85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UI Operations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FD0CC2-6A7F-435B-A173-60BDF9365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and user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Forms validation and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View/edit/delete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bounties, view 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Create/view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citizens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driver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View/confirm/reject reports</a:t>
            </a:r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8D5DFBC1-2A0E-4BB6-80BF-80CA4143983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26935" r="26935"/>
          <a:stretch/>
        </p:blipFill>
        <p:spPr>
          <a:xfrm>
            <a:off x="638354" y="646981"/>
            <a:ext cx="4555945" cy="5555411"/>
          </a:xfrm>
        </p:spPr>
      </p:pic>
    </p:spTree>
    <p:extLst>
      <p:ext uri="{BB962C8B-B14F-4D97-AF65-F5344CB8AC3E}">
        <p14:creationId xmlns:p14="http://schemas.microsoft.com/office/powerpoint/2010/main" val="332019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Known 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maximum number of bins per route is 25 due to the limitation of the free version of Grasshoper API</a:t>
            </a:r>
          </a:p>
          <a:p>
            <a:r>
              <a:rPr lang="en-US" dirty="0"/>
              <a:t>Minor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Buttons on home page do not work, need to press “CleanerCity App” on the nav-bar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Fill level on bin history graph doesn’t display x-axis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visuals don’t auto refresh</a:t>
            </a:r>
          </a:p>
        </p:txBody>
      </p:sp>
    </p:spTree>
    <p:extLst>
      <p:ext uri="{BB962C8B-B14F-4D97-AF65-F5344CB8AC3E}">
        <p14:creationId xmlns:p14="http://schemas.microsoft.com/office/powerpoint/2010/main" val="248049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/>
          </a:p>
          <a:p>
            <a:pPr marL="635508" lvl="1" indent="-342900">
              <a:lnSpc>
                <a:spcPct val="90000"/>
              </a:lnSpc>
            </a:pP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36940CF6-3E6F-440C-8123-DD88B5D4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6707"/>
            <a:ext cx="10058400" cy="3760891"/>
          </a:xfrm>
        </p:spPr>
        <p:txBody>
          <a:bodyPr/>
          <a:lstStyle/>
          <a:p>
            <a:r>
              <a:rPr lang="en-US" dirty="0"/>
              <a:t>FLASK FRAMEWORK</a:t>
            </a:r>
          </a:p>
          <a:p>
            <a:r>
              <a:rPr lang="en-US" dirty="0"/>
              <a:t>SQL ALCHEMY</a:t>
            </a:r>
          </a:p>
          <a:p>
            <a:r>
              <a:rPr lang="en-US" dirty="0"/>
              <a:t>Handling all HTTP requests from and to services</a:t>
            </a:r>
          </a:p>
          <a:p>
            <a:pPr lvl="1"/>
            <a:r>
              <a:rPr lang="en-US" dirty="0"/>
              <a:t>Sensors gateways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Rewarding system, Fleet routing optimization , Bounties </a:t>
            </a:r>
          </a:p>
          <a:p>
            <a:r>
              <a:rPr lang="en-US" dirty="0"/>
              <a:t>Implemented all functions that interface with Database needed for  front-end and the other services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CEA31D90-E424-41B7-9153-E7BEA8C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467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508E3D-7CB8-4082-8B91-034D696C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Database schema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C7D221B-CC27-48E5-A792-DB4A11AE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1530455"/>
            <a:ext cx="7100046" cy="45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017527-F003-4AF0-BA04-EDAE5CA0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6" y="1824157"/>
            <a:ext cx="5834449" cy="3442324"/>
          </a:xfrm>
          <a:prstGeom prst="rect">
            <a:avLst/>
          </a:prstGeom>
          <a:noFill/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BD66A848-8DB9-470C-BA47-45076612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/>
              <a:t>TRUCK FLEET ROUTING</a:t>
            </a:r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D2A6D292-6326-4D5F-A727-0D224820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available trucks at the moment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bins that need pickup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Transform it into travelling salesman problem (</a:t>
            </a:r>
            <a:r>
              <a:rPr lang="en-US" dirty="0" err="1"/>
              <a:t>GraphHopper</a:t>
            </a:r>
            <a:r>
              <a:rPr lang="en-US" dirty="0"/>
              <a:t> API)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Each truck is assigned to specific bins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 Calculating directions for every truck and send them as JSON (</a:t>
            </a:r>
            <a:r>
              <a:rPr lang="en-US" dirty="0" err="1"/>
              <a:t>Mapbox</a:t>
            </a:r>
            <a:r>
              <a:rPr lang="en-US" dirty="0"/>
              <a:t> API)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C4AFDE-1BB1-4304-9959-81B009CA5C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73" b="2373"/>
          <a:stretch/>
        </p:blipFill>
        <p:spPr>
          <a:xfrm>
            <a:off x="635000" y="603250"/>
            <a:ext cx="10922000" cy="3294063"/>
          </a:xfrm>
        </p:spPr>
      </p:pic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620</Words>
  <Application>Microsoft Office PowerPoint</Application>
  <PresentationFormat>Ευρεία οθόνη</PresentationFormat>
  <Paragraphs>109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SERVER</vt:lpstr>
      <vt:lpstr>Database schema</vt:lpstr>
      <vt:lpstr>TRUCK FLEET ROUTING</vt:lpstr>
      <vt:lpstr>Regression Prediction</vt:lpstr>
      <vt:lpstr>Citizen Engagement – Point System</vt:lpstr>
      <vt:lpstr>Bounties</vt:lpstr>
      <vt:lpstr>Citizens’ App</vt:lpstr>
      <vt:lpstr>Drivers’ App</vt:lpstr>
      <vt:lpstr>Bins Dashboard</vt:lpstr>
      <vt:lpstr>Rest of UI Operations</vt:lpstr>
      <vt:lpstr>Known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2022-02-14T21:37:41Z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