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353" r:id="rId6"/>
    <p:sldId id="370" r:id="rId7"/>
    <p:sldId id="362" r:id="rId8"/>
    <p:sldId id="361" r:id="rId9"/>
    <p:sldId id="371" r:id="rId10"/>
    <p:sldId id="373" r:id="rId11"/>
    <p:sldId id="372" r:id="rId12"/>
    <p:sldId id="363" r:id="rId13"/>
    <p:sldId id="367" r:id="rId14"/>
    <p:sldId id="366" r:id="rId15"/>
    <p:sldId id="377" r:id="rId16"/>
    <p:sldId id="378" r:id="rId17"/>
    <p:sldId id="379" r:id="rId18"/>
    <p:sldId id="376" r:id="rId19"/>
    <p:sldId id="374" r:id="rId20"/>
    <p:sldId id="3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FF70A9A-57A8-4A6C-B807-934E89882800}">
          <p14:sldIdLst>
            <p14:sldId id="343"/>
            <p14:sldId id="353"/>
            <p14:sldId id="370"/>
            <p14:sldId id="362"/>
          </p14:sldIdLst>
        </p14:section>
        <p14:section name="Dummy Sensors" id="{1769D9B9-C723-44F8-8BDD-03C8A01D1E43}">
          <p14:sldIdLst>
            <p14:sldId id="361"/>
          </p14:sldIdLst>
        </p14:section>
        <p14:section name="Server" id="{EAAF1609-FE51-410F-BC37-060BDEE4D8A3}">
          <p14:sldIdLst>
            <p14:sldId id="371"/>
            <p14:sldId id="373"/>
          </p14:sldIdLst>
        </p14:section>
        <p14:section name="FLEET OPTIMIZATION" id="{B469445E-AA1C-4889-B234-C392A3BC2863}">
          <p14:sldIdLst>
            <p14:sldId id="372"/>
          </p14:sldIdLst>
        </p14:section>
        <p14:section name="Regression" id="{68F7E8DB-205A-46A5-AED1-086AB0430513}">
          <p14:sldIdLst>
            <p14:sldId id="363"/>
          </p14:sldIdLst>
        </p14:section>
        <p14:section name="User Experience" id="{356831ED-118D-4100-B989-4205D3C73D06}">
          <p14:sldIdLst>
            <p14:sldId id="367"/>
            <p14:sldId id="366"/>
          </p14:sldIdLst>
        </p14:section>
        <p14:section name="User Interface" id="{EDBF3689-D18B-4D22-8917-FF028A50E5A7}">
          <p14:sldIdLst>
            <p14:sldId id="377"/>
            <p14:sldId id="378"/>
            <p14:sldId id="379"/>
            <p14:sldId id="376"/>
          </p14:sldIdLst>
        </p14:section>
        <p14:section name="Close" id="{70485443-0232-4039-A61A-C2F4D3626E97}">
          <p14:sldIdLst>
            <p14:sldId id="374"/>
            <p14:sldId id="3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34" autoAdjust="0"/>
  </p:normalViewPr>
  <p:slideViewPr>
    <p:cSldViewPr snapToGrid="0">
      <p:cViewPr varScale="1">
        <p:scale>
          <a:sx n="114" d="100"/>
          <a:sy n="114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kern="1200" dirty="0"/>
            <a:t>Gateways/Devices, Prediction, Reward System</a:t>
          </a:r>
        </a:p>
        <a:p>
          <a:pPr algn="ctr"/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(Fragiskos Fourlas) </a:t>
          </a: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accent3"/>
        </a:solidFill>
      </dgm:spPr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Optimal Route, Server Structure, Database</a:t>
          </a:r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(Marios Stamatopoulos)</a:t>
          </a: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3CA3A262-78E2-46B9-86B9-EC5A18FB14DE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kern="1200" dirty="0"/>
            <a:t>Frontend Design and Structure, Data Analysis</a:t>
          </a:r>
        </a:p>
        <a:p>
          <a:pPr algn="ctr"/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(Nikos Panagiotopoulos) </a:t>
          </a:r>
          <a:endParaRPr lang="LID4096" sz="1100" kern="1200" dirty="0">
            <a:solidFill>
              <a:srgbClr val="000000"/>
            </a:solidFill>
            <a:latin typeface="Century Gothic" panose="020F0302020204030204"/>
            <a:ea typeface="+mn-ea"/>
            <a:cs typeface="+mn-cs"/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60833" custScaleY="68683" custLinFactNeighborX="15146" custLinFactNeighborY="8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F7010F18-F6C1-6244-999C-6F4826BFEE21}" type="pres">
      <dgm:prSet presAssocID="{15F858BE-12F3-4653-B340-0B188B98203C}" presName="txNode" presStyleLbl="node1" presStyleIdx="0" presStyleCnt="3" custScaleY="100000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2" custScaleX="91776"/>
      <dgm:spPr>
        <a:prstGeom prst="mathPlus">
          <a:avLst/>
        </a:prstGeom>
      </dgm:spPr>
    </dgm:pt>
    <dgm:pt modelId="{CDFD3779-0C6D-ED4A-8A25-EEFA7EDEEBA8}" type="pres">
      <dgm:prSet presAssocID="{BAF7F54C-54BB-4E32-A3BE-70FDDE1ACC7A}" presName="connTx" presStyleLbl="sibTrans2D1" presStyleIdx="0" presStyleCnt="2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ScaleX="60833" custScaleY="68683" custLinFactNeighborX="15146" custLinFactNeighborY="81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1" presStyleCnt="2" custScaleX="81572" custScaleY="95359"/>
      <dgm:spPr>
        <a:prstGeom prst="mathPlus">
          <a:avLst/>
        </a:prstGeom>
      </dgm:spPr>
    </dgm:pt>
    <dgm:pt modelId="{CE0FA63C-09D8-934F-91B5-588B4F27B949}" type="pres">
      <dgm:prSet presAssocID="{A80C0A60-9866-4750-AF50-82E6D30D27C4}" presName="connTx" presStyleLbl="sibTrans2D1" presStyleIdx="1" presStyleCnt="2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60833" custScaleY="68683" custLinFactNeighborX="15146" custLinFactNeighborY="81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line meeting with solid fill"/>
        </a:ext>
      </dgm:extLst>
    </dgm:pt>
    <dgm:pt modelId="{6F26F383-AACD-1A41-8F77-717FC223BEE0}" type="pres">
      <dgm:prSet presAssocID="{3CA3A262-78E2-46B9-86B9-EC5A18FB14DE}" presName="txNode" presStyleLbl="node1" presStyleIdx="2" presStyleCnt="3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98948-3320-4B7F-80FB-AB1137B5078B}" type="doc">
      <dgm:prSet loTypeId="urn:microsoft.com/office/officeart/2005/8/layout/hProcess10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858BE-12F3-4653-B340-0B188B98203C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Announce Bounty</a:t>
          </a:r>
        </a:p>
        <a:p>
          <a:pPr algn="ctr"/>
          <a:r>
            <a:rPr lang="en-US" sz="1100" dirty="0">
              <a:solidFill>
                <a:schemeClr val="tx1"/>
              </a:solidFill>
            </a:rPr>
            <a:t>(e.g. Tilting bin, Empty battery)</a:t>
          </a:r>
        </a:p>
      </dgm:t>
    </dgm:pt>
    <dgm:pt modelId="{A18FFBF8-8B7D-40D4-A330-31FF915469FD}" type="parTrans" cxnId="{DEBC30EA-F307-450A-9FE0-DE38E709B7C6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AF7F54C-54BB-4E32-A3BE-70FDDE1ACC7A}" type="sibTrans" cxnId="{DEBC30EA-F307-450A-9FE0-DE38E709B7C6}">
      <dgm:prSet/>
      <dgm:spPr>
        <a:solidFill>
          <a:schemeClr val="accent3"/>
        </a:solidFill>
      </dgm:spPr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18935234-F39B-4F64-9D3E-ECC198090598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Award Points</a:t>
          </a:r>
        </a:p>
      </dgm:t>
    </dgm:pt>
    <dgm:pt modelId="{B6CB3CF8-E647-4BD2-92CD-1EEA584C5221}" type="parTrans" cxnId="{91D2593C-7D74-43E8-BC24-122A9C83402E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A80C0A60-9866-4750-AF50-82E6D30D27C4}" type="sibTrans" cxnId="{91D2593C-7D74-43E8-BC24-122A9C83402E}">
      <dgm:prSet/>
      <dgm:spPr/>
      <dgm:t>
        <a:bodyPr/>
        <a:lstStyle/>
        <a:p>
          <a:pPr algn="ctr"/>
          <a:endParaRPr lang="en-US" sz="1600" dirty="0">
            <a:solidFill>
              <a:schemeClr val="tx1"/>
            </a:solidFill>
          </a:endParaRPr>
        </a:p>
      </dgm:t>
    </dgm:pt>
    <dgm:pt modelId="{3CA3A262-78E2-46B9-86B9-EC5A18FB14DE}">
      <dgm:prSet custT="1"/>
      <dgm:spPr>
        <a:noFill/>
        <a:ln>
          <a:noFill/>
        </a:ln>
      </dgm:spPr>
      <dgm:t>
        <a:bodyPr anchor="ctr"/>
        <a:lstStyle/>
        <a:p>
          <a:pPr algn="ctr"/>
          <a:r>
            <a:rPr lang="en-US" sz="1600" dirty="0">
              <a:solidFill>
                <a:schemeClr val="tx1"/>
              </a:solidFill>
            </a:rPr>
            <a:t>Citizens Redeem for Vouchers</a:t>
          </a:r>
          <a:endParaRPr lang="LID4096" sz="1600" dirty="0">
            <a:solidFill>
              <a:schemeClr val="tx1"/>
            </a:solidFill>
          </a:endParaRPr>
        </a:p>
      </dgm:t>
    </dgm:pt>
    <dgm:pt modelId="{6BBE6B70-7535-4543-9D22-9A5FD3AA825E}" type="par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B3A5339B-3B69-46DF-810A-B2517955555D}" type="sibTrans" cxnId="{DA22B488-0463-414F-B875-46191CF8188F}">
      <dgm:prSet/>
      <dgm:spPr/>
      <dgm:t>
        <a:bodyPr/>
        <a:lstStyle/>
        <a:p>
          <a:pPr algn="ctr"/>
          <a:endParaRPr lang="en-US" sz="1600">
            <a:solidFill>
              <a:schemeClr val="tx1"/>
            </a:solidFill>
          </a:endParaRPr>
        </a:p>
      </dgm:t>
    </dgm:pt>
    <dgm:pt modelId="{D71E86D0-6050-6B48-A8A5-4C1AB935F287}" type="pres">
      <dgm:prSet presAssocID="{64F98948-3320-4B7F-80FB-AB1137B5078B}" presName="Name0" presStyleCnt="0">
        <dgm:presLayoutVars>
          <dgm:dir/>
          <dgm:resizeHandles val="exact"/>
        </dgm:presLayoutVars>
      </dgm:prSet>
      <dgm:spPr/>
    </dgm:pt>
    <dgm:pt modelId="{5E553F33-6118-FB40-89F3-15938F669FBE}" type="pres">
      <dgm:prSet presAssocID="{15F858BE-12F3-4653-B340-0B188B98203C}" presName="composite" presStyleCnt="0"/>
      <dgm:spPr/>
    </dgm:pt>
    <dgm:pt modelId="{F217DEC4-0687-9546-AFDA-7F63E3E4E63D}" type="pres">
      <dgm:prSet presAssocID="{15F858BE-12F3-4653-B340-0B188B98203C}" presName="imagSh" presStyleLbl="bgImgPlace1" presStyleIdx="0" presStyleCnt="3" custScaleX="60833" custScaleY="68683" custLinFactNeighborX="15146" custLinFactNeighborY="81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RTL"/>
        </a:ext>
      </dgm:extLst>
    </dgm:pt>
    <dgm:pt modelId="{F7010F18-F6C1-6244-999C-6F4826BFEE21}" type="pres">
      <dgm:prSet presAssocID="{15F858BE-12F3-4653-B340-0B188B98203C}" presName="txNode" presStyleLbl="node1" presStyleIdx="0" presStyleCnt="3" custScaleY="100000">
        <dgm:presLayoutVars>
          <dgm:bulletEnabled val="1"/>
        </dgm:presLayoutVars>
      </dgm:prSet>
      <dgm:spPr/>
    </dgm:pt>
    <dgm:pt modelId="{B48CEBB2-ABEF-3441-AEA3-83AB1BDCA6CB}" type="pres">
      <dgm:prSet presAssocID="{BAF7F54C-54BB-4E32-A3BE-70FDDE1ACC7A}" presName="sibTrans" presStyleLbl="sibTrans2D1" presStyleIdx="0" presStyleCnt="2"/>
      <dgm:spPr/>
    </dgm:pt>
    <dgm:pt modelId="{CDFD3779-0C6D-ED4A-8A25-EEFA7EDEEBA8}" type="pres">
      <dgm:prSet presAssocID="{BAF7F54C-54BB-4E32-A3BE-70FDDE1ACC7A}" presName="connTx" presStyleLbl="sibTrans2D1" presStyleIdx="0" presStyleCnt="2"/>
      <dgm:spPr/>
    </dgm:pt>
    <dgm:pt modelId="{A3D74D30-2AE4-A945-80A5-CE2E48807439}" type="pres">
      <dgm:prSet presAssocID="{18935234-F39B-4F64-9D3E-ECC198090598}" presName="composite" presStyleCnt="0"/>
      <dgm:spPr/>
    </dgm:pt>
    <dgm:pt modelId="{E284C749-1295-0C4F-B1FC-783A25129564}" type="pres">
      <dgm:prSet presAssocID="{18935234-F39B-4F64-9D3E-ECC198090598}" presName="imagSh" presStyleLbl="bgImgPlace1" presStyleIdx="1" presStyleCnt="3" custScaleX="60833" custScaleY="68683" custLinFactNeighborX="15146" custLinFactNeighborY="81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81E0535B-114E-6F49-902E-9793A88FD7A2}" type="pres">
      <dgm:prSet presAssocID="{18935234-F39B-4F64-9D3E-ECC198090598}" presName="txNode" presStyleLbl="node1" presStyleIdx="1" presStyleCnt="3" custScaleY="100000">
        <dgm:presLayoutVars>
          <dgm:bulletEnabled val="1"/>
        </dgm:presLayoutVars>
      </dgm:prSet>
      <dgm:spPr/>
    </dgm:pt>
    <dgm:pt modelId="{F44E78FC-A2BF-B94F-9C95-C81B202ABE44}" type="pres">
      <dgm:prSet presAssocID="{A80C0A60-9866-4750-AF50-82E6D30D27C4}" presName="sibTrans" presStyleLbl="sibTrans2D1" presStyleIdx="1" presStyleCnt="2" custScaleX="81572" custScaleY="114300"/>
      <dgm:spPr/>
    </dgm:pt>
    <dgm:pt modelId="{CE0FA63C-09D8-934F-91B5-588B4F27B949}" type="pres">
      <dgm:prSet presAssocID="{A80C0A60-9866-4750-AF50-82E6D30D27C4}" presName="connTx" presStyleLbl="sibTrans2D1" presStyleIdx="1" presStyleCnt="2"/>
      <dgm:spPr/>
    </dgm:pt>
    <dgm:pt modelId="{CC379880-0DFC-BC40-8044-92B945203AD3}" type="pres">
      <dgm:prSet presAssocID="{3CA3A262-78E2-46B9-86B9-EC5A18FB14DE}" presName="composite" presStyleCnt="0"/>
      <dgm:spPr/>
    </dgm:pt>
    <dgm:pt modelId="{1CADC06F-09C6-D742-9130-63CA66649117}" type="pres">
      <dgm:prSet presAssocID="{3CA3A262-78E2-46B9-86B9-EC5A18FB14DE}" presName="imagSh" presStyleLbl="bgImgPlace1" presStyleIdx="2" presStyleCnt="3" custScaleX="60833" custScaleY="68683" custLinFactNeighborX="15146" custLinFactNeighborY="81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 with boy"/>
        </a:ext>
      </dgm:extLst>
    </dgm:pt>
    <dgm:pt modelId="{6F26F383-AACD-1A41-8F77-717FC223BEE0}" type="pres">
      <dgm:prSet presAssocID="{3CA3A262-78E2-46B9-86B9-EC5A18FB14DE}" presName="txNode" presStyleLbl="node1" presStyleIdx="2" presStyleCnt="3" custScaleY="100000">
        <dgm:presLayoutVars>
          <dgm:bulletEnabled val="1"/>
        </dgm:presLayoutVars>
      </dgm:prSet>
      <dgm:spPr/>
    </dgm:pt>
  </dgm:ptLst>
  <dgm:cxnLst>
    <dgm:cxn modelId="{27B18F13-75D9-B34B-B64A-0CEE13570B09}" type="presOf" srcId="{64F98948-3320-4B7F-80FB-AB1137B5078B}" destId="{D71E86D0-6050-6B48-A8A5-4C1AB935F287}" srcOrd="0" destOrd="0" presId="urn:microsoft.com/office/officeart/2005/8/layout/hProcess10"/>
    <dgm:cxn modelId="{6F956729-1A9D-7C40-835D-B4CB60071877}" type="presOf" srcId="{BAF7F54C-54BB-4E32-A3BE-70FDDE1ACC7A}" destId="{CDFD3779-0C6D-ED4A-8A25-EEFA7EDEEBA8}" srcOrd="1" destOrd="0" presId="urn:microsoft.com/office/officeart/2005/8/layout/hProcess10"/>
    <dgm:cxn modelId="{9616F733-D614-9E49-B45A-F626C05E0A0A}" type="presOf" srcId="{BAF7F54C-54BB-4E32-A3BE-70FDDE1ACC7A}" destId="{B48CEBB2-ABEF-3441-AEA3-83AB1BDCA6CB}" srcOrd="0" destOrd="0" presId="urn:microsoft.com/office/officeart/2005/8/layout/hProcess10"/>
    <dgm:cxn modelId="{91D2593C-7D74-43E8-BC24-122A9C83402E}" srcId="{64F98948-3320-4B7F-80FB-AB1137B5078B}" destId="{18935234-F39B-4F64-9D3E-ECC198090598}" srcOrd="1" destOrd="0" parTransId="{B6CB3CF8-E647-4BD2-92CD-1EEA584C5221}" sibTransId="{A80C0A60-9866-4750-AF50-82E6D30D27C4}"/>
    <dgm:cxn modelId="{03765778-F70E-4E4F-AD78-3E86BF49035E}" type="presOf" srcId="{15F858BE-12F3-4653-B340-0B188B98203C}" destId="{F7010F18-F6C1-6244-999C-6F4826BFEE21}" srcOrd="0" destOrd="0" presId="urn:microsoft.com/office/officeart/2005/8/layout/hProcess10"/>
    <dgm:cxn modelId="{FA95D97D-CE2A-9F49-A6D8-18333FD66426}" type="presOf" srcId="{A80C0A60-9866-4750-AF50-82E6D30D27C4}" destId="{CE0FA63C-09D8-934F-91B5-588B4F27B949}" srcOrd="1" destOrd="0" presId="urn:microsoft.com/office/officeart/2005/8/layout/hProcess10"/>
    <dgm:cxn modelId="{DA22B488-0463-414F-B875-46191CF8188F}" srcId="{64F98948-3320-4B7F-80FB-AB1137B5078B}" destId="{3CA3A262-78E2-46B9-86B9-EC5A18FB14DE}" srcOrd="2" destOrd="0" parTransId="{6BBE6B70-7535-4543-9D22-9A5FD3AA825E}" sibTransId="{B3A5339B-3B69-46DF-810A-B2517955555D}"/>
    <dgm:cxn modelId="{B8ABA3B5-ECCC-6D46-B337-803116BB5AAA}" type="presOf" srcId="{3CA3A262-78E2-46B9-86B9-EC5A18FB14DE}" destId="{6F26F383-AACD-1A41-8F77-717FC223BEE0}" srcOrd="0" destOrd="0" presId="urn:microsoft.com/office/officeart/2005/8/layout/hProcess10"/>
    <dgm:cxn modelId="{4A25D3B6-6AC7-174D-97D6-3E8F48F4E771}" type="presOf" srcId="{A80C0A60-9866-4750-AF50-82E6D30D27C4}" destId="{F44E78FC-A2BF-B94F-9C95-C81B202ABE44}" srcOrd="0" destOrd="0" presId="urn:microsoft.com/office/officeart/2005/8/layout/hProcess10"/>
    <dgm:cxn modelId="{520D18E4-D231-574D-B64D-D6C4244C1E3F}" type="presOf" srcId="{18935234-F39B-4F64-9D3E-ECC198090598}" destId="{81E0535B-114E-6F49-902E-9793A88FD7A2}" srcOrd="0" destOrd="0" presId="urn:microsoft.com/office/officeart/2005/8/layout/hProcess10"/>
    <dgm:cxn modelId="{DEBC30EA-F307-450A-9FE0-DE38E709B7C6}" srcId="{64F98948-3320-4B7F-80FB-AB1137B5078B}" destId="{15F858BE-12F3-4653-B340-0B188B98203C}" srcOrd="0" destOrd="0" parTransId="{A18FFBF8-8B7D-40D4-A330-31FF915469FD}" sibTransId="{BAF7F54C-54BB-4E32-A3BE-70FDDE1ACC7A}"/>
    <dgm:cxn modelId="{46AC3F03-13B1-1343-BFE4-0F50E71E66C0}" type="presParOf" srcId="{D71E86D0-6050-6B48-A8A5-4C1AB935F287}" destId="{5E553F33-6118-FB40-89F3-15938F669FBE}" srcOrd="0" destOrd="0" presId="urn:microsoft.com/office/officeart/2005/8/layout/hProcess10"/>
    <dgm:cxn modelId="{8580CD58-3D7E-EC4B-A618-A71A19674BD4}" type="presParOf" srcId="{5E553F33-6118-FB40-89F3-15938F669FBE}" destId="{F217DEC4-0687-9546-AFDA-7F63E3E4E63D}" srcOrd="0" destOrd="0" presId="urn:microsoft.com/office/officeart/2005/8/layout/hProcess10"/>
    <dgm:cxn modelId="{8832B1FF-2E99-6E4A-B3E5-AD220CD534D2}" type="presParOf" srcId="{5E553F33-6118-FB40-89F3-15938F669FBE}" destId="{F7010F18-F6C1-6244-999C-6F4826BFEE21}" srcOrd="1" destOrd="0" presId="urn:microsoft.com/office/officeart/2005/8/layout/hProcess10"/>
    <dgm:cxn modelId="{E928AE63-7C58-C647-8CA7-D733A4A11C59}" type="presParOf" srcId="{D71E86D0-6050-6B48-A8A5-4C1AB935F287}" destId="{B48CEBB2-ABEF-3441-AEA3-83AB1BDCA6CB}" srcOrd="1" destOrd="0" presId="urn:microsoft.com/office/officeart/2005/8/layout/hProcess10"/>
    <dgm:cxn modelId="{D946D881-929D-7149-A7CB-7987A68A33E0}" type="presParOf" srcId="{B48CEBB2-ABEF-3441-AEA3-83AB1BDCA6CB}" destId="{CDFD3779-0C6D-ED4A-8A25-EEFA7EDEEBA8}" srcOrd="0" destOrd="0" presId="urn:microsoft.com/office/officeart/2005/8/layout/hProcess10"/>
    <dgm:cxn modelId="{1C441F21-4D72-4C47-A4E2-DC24F297A352}" type="presParOf" srcId="{D71E86D0-6050-6B48-A8A5-4C1AB935F287}" destId="{A3D74D30-2AE4-A945-80A5-CE2E48807439}" srcOrd="2" destOrd="0" presId="urn:microsoft.com/office/officeart/2005/8/layout/hProcess10"/>
    <dgm:cxn modelId="{2C29130C-C5FA-D64C-B3BC-C99144A11EB4}" type="presParOf" srcId="{A3D74D30-2AE4-A945-80A5-CE2E48807439}" destId="{E284C749-1295-0C4F-B1FC-783A25129564}" srcOrd="0" destOrd="0" presId="urn:microsoft.com/office/officeart/2005/8/layout/hProcess10"/>
    <dgm:cxn modelId="{AB5DF83F-E407-4246-81AD-A56189C2D1D2}" type="presParOf" srcId="{A3D74D30-2AE4-A945-80A5-CE2E48807439}" destId="{81E0535B-114E-6F49-902E-9793A88FD7A2}" srcOrd="1" destOrd="0" presId="urn:microsoft.com/office/officeart/2005/8/layout/hProcess10"/>
    <dgm:cxn modelId="{3A42A652-9223-0A45-B184-77E224F805A9}" type="presParOf" srcId="{D71E86D0-6050-6B48-A8A5-4C1AB935F287}" destId="{F44E78FC-A2BF-B94F-9C95-C81B202ABE44}" srcOrd="3" destOrd="0" presId="urn:microsoft.com/office/officeart/2005/8/layout/hProcess10"/>
    <dgm:cxn modelId="{8CD4F962-B721-DD42-82DB-E2046F67DB86}" type="presParOf" srcId="{F44E78FC-A2BF-B94F-9C95-C81B202ABE44}" destId="{CE0FA63C-09D8-934F-91B5-588B4F27B949}" srcOrd="0" destOrd="0" presId="urn:microsoft.com/office/officeart/2005/8/layout/hProcess10"/>
    <dgm:cxn modelId="{930649C5-0765-BF44-A3AD-D9E65EA3AFB8}" type="presParOf" srcId="{D71E86D0-6050-6B48-A8A5-4C1AB935F287}" destId="{CC379880-0DFC-BC40-8044-92B945203AD3}" srcOrd="4" destOrd="0" presId="urn:microsoft.com/office/officeart/2005/8/layout/hProcess10"/>
    <dgm:cxn modelId="{70B6C8CE-D2E4-5F4D-99D9-1D09E7629BF9}" type="presParOf" srcId="{CC379880-0DFC-BC40-8044-92B945203AD3}" destId="{1CADC06F-09C6-D742-9130-63CA66649117}" srcOrd="0" destOrd="0" presId="urn:microsoft.com/office/officeart/2005/8/layout/hProcess10"/>
    <dgm:cxn modelId="{F9624D1E-E935-CF40-A145-8C716413BC3B}" type="presParOf" srcId="{CC379880-0DFC-BC40-8044-92B945203AD3}" destId="{6F26F383-AACD-1A41-8F77-717FC223BEE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497445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6487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Gateways/Devices, Prediction, Reward System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(Fragiskos Fourlas) </a:t>
          </a:r>
        </a:p>
      </dsp:txBody>
      <dsp:txXfrm>
        <a:off x="75331" y="1295113"/>
        <a:ext cx="2523269" cy="2212804"/>
      </dsp:txXfrm>
    </dsp:sp>
    <dsp:sp modelId="{B48CEBB2-ABEF-3441-AEA3-83AB1BDCA6CB}">
      <dsp:nvSpPr>
        <dsp:cNvPr id="0" name=""/>
        <dsp:cNvSpPr/>
      </dsp:nvSpPr>
      <dsp:spPr>
        <a:xfrm>
          <a:off x="2871750" y="690563"/>
          <a:ext cx="666039" cy="639390"/>
        </a:xfrm>
        <a:prstGeom prst="mathPlus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solidFill>
              <a:schemeClr val="tx1"/>
            </a:solidFill>
          </a:endParaRPr>
        </a:p>
      </dsp:txBody>
      <dsp:txXfrm>
        <a:off x="2871750" y="818441"/>
        <a:ext cx="474222" cy="383634"/>
      </dsp:txXfrm>
    </dsp:sp>
    <dsp:sp modelId="{E284C749-1295-0C4F-B1FC-783A25129564}">
      <dsp:nvSpPr>
        <dsp:cNvPr id="0" name=""/>
        <dsp:cNvSpPr/>
      </dsp:nvSpPr>
      <dsp:spPr>
        <a:xfrm>
          <a:off x="4189679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Optimal Route, Server Structure, Database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(Marios Stamatopoulos)</a:t>
          </a:r>
        </a:p>
      </dsp:txBody>
      <dsp:txXfrm>
        <a:off x="3767565" y="1295113"/>
        <a:ext cx="2523269" cy="2212804"/>
      </dsp:txXfrm>
    </dsp:sp>
    <dsp:sp modelId="{F44E78FC-A2BF-B94F-9C95-C81B202ABE44}">
      <dsp:nvSpPr>
        <dsp:cNvPr id="0" name=""/>
        <dsp:cNvSpPr/>
      </dsp:nvSpPr>
      <dsp:spPr>
        <a:xfrm>
          <a:off x="6601010" y="705400"/>
          <a:ext cx="591986" cy="60971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tx1"/>
            </a:solidFill>
          </a:endParaRPr>
        </a:p>
      </dsp:txBody>
      <dsp:txXfrm>
        <a:off x="6601010" y="827343"/>
        <a:ext cx="414390" cy="365830"/>
      </dsp:txXfrm>
    </dsp:sp>
    <dsp:sp modelId="{1CADC06F-09C6-D742-9130-63CA66649117}">
      <dsp:nvSpPr>
        <dsp:cNvPr id="0" name=""/>
        <dsp:cNvSpPr/>
      </dsp:nvSpPr>
      <dsp:spPr>
        <a:xfrm>
          <a:off x="7881912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90954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Frontend Design and Structure, Data Analysis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Century Gothic" panose="020F0302020204030204"/>
              <a:ea typeface="+mn-ea"/>
              <a:cs typeface="+mn-cs"/>
            </a:rPr>
            <a:t>(Nikos Panagiotopoulos) </a:t>
          </a:r>
          <a:endParaRPr lang="LID4096" sz="1100" kern="1200" dirty="0">
            <a:solidFill>
              <a:srgbClr val="000000"/>
            </a:solidFill>
            <a:latin typeface="Century Gothic" panose="020F0302020204030204"/>
            <a:ea typeface="+mn-ea"/>
            <a:cs typeface="+mn-cs"/>
          </a:endParaRPr>
        </a:p>
      </dsp:txBody>
      <dsp:txXfrm>
        <a:off x="7459798" y="1295113"/>
        <a:ext cx="2523269" cy="2212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7DEC4-0687-9546-AFDA-7F63E3E4E63D}">
      <dsp:nvSpPr>
        <dsp:cNvPr id="0" name=""/>
        <dsp:cNvSpPr/>
      </dsp:nvSpPr>
      <dsp:spPr>
        <a:xfrm>
          <a:off x="497445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0F18-F6C1-6244-999C-6F4826BFEE21}">
      <dsp:nvSpPr>
        <dsp:cNvPr id="0" name=""/>
        <dsp:cNvSpPr/>
      </dsp:nvSpPr>
      <dsp:spPr>
        <a:xfrm>
          <a:off x="6487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Announce Bounty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(e.g. Tilting bin, Empty battery)</a:t>
          </a:r>
        </a:p>
      </dsp:txBody>
      <dsp:txXfrm>
        <a:off x="75331" y="1295113"/>
        <a:ext cx="2523269" cy="2212804"/>
      </dsp:txXfrm>
    </dsp:sp>
    <dsp:sp modelId="{B48CEBB2-ABEF-3441-AEA3-83AB1BDCA6CB}">
      <dsp:nvSpPr>
        <dsp:cNvPr id="0" name=""/>
        <dsp:cNvSpPr/>
      </dsp:nvSpPr>
      <dsp:spPr>
        <a:xfrm>
          <a:off x="2841908" y="690563"/>
          <a:ext cx="725722" cy="6393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solidFill>
              <a:schemeClr val="tx1"/>
            </a:solidFill>
          </a:endParaRPr>
        </a:p>
      </dsp:txBody>
      <dsp:txXfrm>
        <a:off x="2841908" y="818441"/>
        <a:ext cx="533905" cy="383634"/>
      </dsp:txXfrm>
    </dsp:sp>
    <dsp:sp modelId="{E284C749-1295-0C4F-B1FC-783A25129564}">
      <dsp:nvSpPr>
        <dsp:cNvPr id="0" name=""/>
        <dsp:cNvSpPr/>
      </dsp:nvSpPr>
      <dsp:spPr>
        <a:xfrm>
          <a:off x="4189679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0535B-114E-6F49-902E-9793A88FD7A2}">
      <dsp:nvSpPr>
        <dsp:cNvPr id="0" name=""/>
        <dsp:cNvSpPr/>
      </dsp:nvSpPr>
      <dsp:spPr>
        <a:xfrm>
          <a:off x="3698721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Award Points</a:t>
          </a:r>
        </a:p>
      </dsp:txBody>
      <dsp:txXfrm>
        <a:off x="3767565" y="1295113"/>
        <a:ext cx="2523269" cy="2212804"/>
      </dsp:txXfrm>
    </dsp:sp>
    <dsp:sp modelId="{F44E78FC-A2BF-B94F-9C95-C81B202ABE44}">
      <dsp:nvSpPr>
        <dsp:cNvPr id="0" name=""/>
        <dsp:cNvSpPr/>
      </dsp:nvSpPr>
      <dsp:spPr>
        <a:xfrm>
          <a:off x="6601010" y="644847"/>
          <a:ext cx="591986" cy="7308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>
            <a:solidFill>
              <a:schemeClr val="tx1"/>
            </a:solidFill>
          </a:endParaRPr>
        </a:p>
      </dsp:txBody>
      <dsp:txXfrm>
        <a:off x="6601010" y="791012"/>
        <a:ext cx="414390" cy="438493"/>
      </dsp:txXfrm>
    </dsp:sp>
    <dsp:sp modelId="{1CADC06F-09C6-D742-9130-63CA66649117}">
      <dsp:nvSpPr>
        <dsp:cNvPr id="0" name=""/>
        <dsp:cNvSpPr/>
      </dsp:nvSpPr>
      <dsp:spPr>
        <a:xfrm>
          <a:off x="7881912" y="203064"/>
          <a:ext cx="1618740" cy="16143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F383-AACD-1A41-8F77-717FC223BEE0}">
      <dsp:nvSpPr>
        <dsp:cNvPr id="0" name=""/>
        <dsp:cNvSpPr/>
      </dsp:nvSpPr>
      <dsp:spPr>
        <a:xfrm>
          <a:off x="7390954" y="1226269"/>
          <a:ext cx="2660957" cy="2350492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Citizens Redeem for Vouchers</a:t>
          </a:r>
          <a:endParaRPr lang="LID4096" sz="1600" kern="1200" dirty="0">
            <a:solidFill>
              <a:schemeClr val="tx1"/>
            </a:solidFill>
          </a:endParaRPr>
        </a:p>
      </dsp:txBody>
      <dsp:txXfrm>
        <a:off x="7459798" y="1295113"/>
        <a:ext cx="2523269" cy="2212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2/14/2022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Waste management – citizens engagement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 fontScale="77500" lnSpcReduction="20000"/>
          </a:bodyPr>
          <a:lstStyle/>
          <a:p>
            <a:r>
              <a:rPr lang="en-US" cap="none" dirty="0"/>
              <a:t>Fragiskos Fourlas (1059336)</a:t>
            </a:r>
          </a:p>
          <a:p>
            <a:r>
              <a:rPr lang="en-US" cap="none" dirty="0"/>
              <a:t>Marios Stamatopoulos (</a:t>
            </a:r>
            <a:r>
              <a:rPr lang="en-150" cap="none" dirty="0"/>
              <a:t>1059383</a:t>
            </a:r>
            <a:r>
              <a:rPr lang="en-US" cap="none" dirty="0"/>
              <a:t>)</a:t>
            </a:r>
          </a:p>
          <a:p>
            <a:r>
              <a:rPr lang="en-US" cap="none" dirty="0"/>
              <a:t>Nikos Panagiotopoulos (1053552)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739400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Citizen Engagement – Point System</a:t>
            </a:r>
          </a:p>
        </p:txBody>
      </p:sp>
    </p:spTree>
    <p:extLst>
      <p:ext uri="{BB962C8B-B14F-4D97-AF65-F5344CB8AC3E}">
        <p14:creationId xmlns:p14="http://schemas.microsoft.com/office/powerpoint/2010/main" val="334543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942871"/>
            <a:ext cx="571181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Bounties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Generation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A bounty is automatically generated when a bin makes a problematic measurement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Support for future development: Admin generated bounties for any purpose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User Interaction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User can find bounties in a radius around him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User accepts a bounty and has some time to complete it</a:t>
            </a:r>
          </a:p>
          <a:p>
            <a:pPr marL="635508" lvl="1" indent="-342900">
              <a:lnSpc>
                <a:spcPct val="90000"/>
              </a:lnSpc>
            </a:pPr>
            <a:r>
              <a:rPr lang="en-US" dirty="0"/>
              <a:t>User can find a list of his assigned bounties in his profile, mark it complete and receive the reward points or abandon</a:t>
            </a:r>
          </a:p>
          <a:p>
            <a:pPr marL="635508" lvl="1" indent="-342900">
              <a:lnSpc>
                <a:spcPct val="90000"/>
              </a:lnSpc>
            </a:pPr>
            <a:endParaRPr lang="en-US" dirty="0"/>
          </a:p>
          <a:p>
            <a:pPr marL="635508" lvl="1" indent="-342900">
              <a:lnSpc>
                <a:spcPct val="90000"/>
              </a:lnSpc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DCECD3-2E44-5D44-9FA4-EC4D470EC66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l="149" r="19842"/>
          <a:stretch/>
        </p:blipFill>
        <p:spPr>
          <a:xfrm>
            <a:off x="614135" y="627457"/>
            <a:ext cx="4589130" cy="5603086"/>
          </a:xfrm>
          <a:noFill/>
        </p:spPr>
      </p:pic>
    </p:spTree>
    <p:extLst>
      <p:ext uri="{BB962C8B-B14F-4D97-AF65-F5344CB8AC3E}">
        <p14:creationId xmlns:p14="http://schemas.microsoft.com/office/powerpoint/2010/main" val="320929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1EB49864-CDDB-49F3-AD05-2FE71F58A76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834" t="8" r="40500" b="-8"/>
          <a:stretch/>
        </p:blipFill>
        <p:spPr>
          <a:xfrm>
            <a:off x="5924550" y="633875"/>
            <a:ext cx="5632450" cy="5591175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AB64C10-46EB-46CD-918A-5FA0C78B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Citizens’ App</a:t>
            </a:r>
            <a:endParaRPr lang="el-G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FD7B70-E4D7-4D35-99BF-5606411CCE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Retrieve and track user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radius of bins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Repeatedly checking for bounties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directions for specific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bins according to fill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Emphasize bins that have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detailed info for specific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Library used: </a:t>
            </a:r>
            <a:r>
              <a:rPr lang="en-US" i="1" dirty="0" err="1"/>
              <a:t>Mapbox</a:t>
            </a:r>
            <a:r>
              <a:rPr lang="en-US" i="1" dirty="0"/>
              <a:t> GL JS</a:t>
            </a:r>
          </a:p>
        </p:txBody>
      </p:sp>
    </p:spTree>
    <p:extLst>
      <p:ext uri="{BB962C8B-B14F-4D97-AF65-F5344CB8AC3E}">
        <p14:creationId xmlns:p14="http://schemas.microsoft.com/office/powerpoint/2010/main" val="167343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585012A-114D-46A9-9F90-749144A9AED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93" t="8" r="41541" b="-8"/>
          <a:stretch/>
        </p:blipFill>
        <p:spPr>
          <a:xfrm>
            <a:off x="5924550" y="633875"/>
            <a:ext cx="5632450" cy="55911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A580966-7058-45FA-8855-C76FB37E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Drivers’ App</a:t>
            </a:r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8A277-142A-4CAD-A283-8908D015D5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origin and destination at depot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Repeatedly checking truck’s fullness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Notify driver if this truck must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the retrieved optimal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display of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bins according to fill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 and report problem for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Library used: </a:t>
            </a:r>
            <a:r>
              <a:rPr lang="en-US" i="1" dirty="0" err="1"/>
              <a:t>Mapbox</a:t>
            </a:r>
            <a:r>
              <a:rPr lang="en-US" i="1" dirty="0"/>
              <a:t> GL JS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170681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4D30725-640F-4156-853E-88AE343BA1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1561" t="8" r="11773" b="-8"/>
          <a:stretch/>
        </p:blipFill>
        <p:spPr>
          <a:xfrm>
            <a:off x="5924550" y="633875"/>
            <a:ext cx="5632450" cy="55911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010F98-0EDB-45B4-BF78-4789F6BE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Bins Dashboard</a:t>
            </a:r>
            <a:endParaRPr lang="el-G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ACC58-3D3D-4657-9B7E-C9787B598C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heatmap of all bins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Detailed info about each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Paginated dynamic list of all bins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last n measurements for each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prediction of time-to-fill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Charts of fill level, temperature, battery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Libraries used: </a:t>
            </a:r>
            <a:r>
              <a:rPr lang="en-US" i="1" dirty="0" err="1"/>
              <a:t>Mapbox</a:t>
            </a:r>
            <a:r>
              <a:rPr lang="en-US" i="1" dirty="0"/>
              <a:t> GL JS</a:t>
            </a:r>
            <a:r>
              <a:rPr lang="en-US" dirty="0"/>
              <a:t>, </a:t>
            </a:r>
            <a:r>
              <a:rPr lang="en-US" i="1" dirty="0"/>
              <a:t>Chart.js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465935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E367E8-69D9-4AE7-A5F5-EF30F857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UI Operations</a:t>
            </a:r>
            <a:endParaRPr lang="el-G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FD0CC2-6A7F-435B-A173-60BDF93653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Registration and user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Authentication-authorization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Forms validation and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View/edit/delete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bounties, view pending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Create/view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Overview citizens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 driver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View/confirm/reject reports</a:t>
            </a:r>
          </a:p>
        </p:txBody>
      </p:sp>
      <p:pic>
        <p:nvPicPr>
          <p:cNvPr id="10" name="Content Placeholder 9" descr="Graphical user interface&#10;&#10;Description automatically generated">
            <a:extLst>
              <a:ext uri="{FF2B5EF4-FFF2-40B4-BE49-F238E27FC236}">
                <a16:creationId xmlns:a16="http://schemas.microsoft.com/office/drawing/2014/main" id="{8D5DFBC1-2A0E-4BB6-80BF-80CA4143983B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l="26935" r="26935"/>
          <a:stretch/>
        </p:blipFill>
        <p:spPr>
          <a:xfrm>
            <a:off x="638354" y="646981"/>
            <a:ext cx="4555945" cy="5555411"/>
          </a:xfrm>
        </p:spPr>
      </p:pic>
    </p:spTree>
    <p:extLst>
      <p:ext uri="{BB962C8B-B14F-4D97-AF65-F5344CB8AC3E}">
        <p14:creationId xmlns:p14="http://schemas.microsoft.com/office/powerpoint/2010/main" val="3320192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solidFill>
                  <a:schemeClr val="tx1"/>
                </a:solidFill>
              </a:rPr>
              <a:t>Known Issues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Major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Dummy Sensors bug (Launching creates 2 SensorGateways can only communicate with one)</a:t>
            </a:r>
          </a:p>
          <a:p>
            <a:r>
              <a:rPr lang="en-US" dirty="0"/>
              <a:t>Minor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Buttons on home page do not work, need to press “CleanerCity App” on the nav-bar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Fill level on bin history graph doesn’t display x-axis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visuals don’t auto refresh</a:t>
            </a:r>
          </a:p>
        </p:txBody>
      </p:sp>
    </p:spTree>
    <p:extLst>
      <p:ext uri="{BB962C8B-B14F-4D97-AF65-F5344CB8AC3E}">
        <p14:creationId xmlns:p14="http://schemas.microsoft.com/office/powerpoint/2010/main" val="2480497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5" name="Picture Placeholder 24" descr="Group of people at a meeting">
            <a:extLst>
              <a:ext uri="{FF2B5EF4-FFF2-40B4-BE49-F238E27FC236}">
                <a16:creationId xmlns:a16="http://schemas.microsoft.com/office/drawing/2014/main" id="{8DFFB7C0-8017-5C49-82B9-22CA9BCE81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01" y="603250"/>
            <a:ext cx="10921998" cy="3294019"/>
          </a:xfrm>
        </p:spPr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Market Fill</a:t>
            </a:r>
          </a:p>
          <a:p>
            <a:r>
              <a:rPr lang="en-US" dirty="0"/>
              <a:t>Market Gap</a:t>
            </a:r>
          </a:p>
          <a:p>
            <a:r>
              <a:rPr lang="en-US" dirty="0"/>
              <a:t>Our Proposal</a:t>
            </a:r>
          </a:p>
        </p:txBody>
      </p:sp>
    </p:spTree>
    <p:extLst>
      <p:ext uri="{BB962C8B-B14F-4D97-AF65-F5344CB8AC3E}">
        <p14:creationId xmlns:p14="http://schemas.microsoft.com/office/powerpoint/2010/main" val="400352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 Art graphic of Picture Accent Process">
            <a:extLst>
              <a:ext uri="{FF2B5EF4-FFF2-40B4-BE49-F238E27FC236}">
                <a16:creationId xmlns:a16="http://schemas.microsoft.com/office/drawing/2014/main" id="{BE8337B7-28C4-492B-8228-3183A1C2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784853"/>
              </p:ext>
            </p:extLst>
          </p:nvPr>
        </p:nvGraphicFramePr>
        <p:xfrm>
          <a:off x="1096963" y="2154341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3F7245-B0E5-484F-88D0-FA9D0C77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Workload Allocation</a:t>
            </a:r>
          </a:p>
        </p:txBody>
      </p:sp>
    </p:spTree>
    <p:extLst>
      <p:ext uri="{BB962C8B-B14F-4D97-AF65-F5344CB8AC3E}">
        <p14:creationId xmlns:p14="http://schemas.microsoft.com/office/powerpoint/2010/main" val="67197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2242-44AE-40C6-B131-070CF682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Our Proposal</a:t>
            </a:r>
          </a:p>
        </p:txBody>
      </p:sp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FE45CE-4282-4E2F-B2E6-A719050FF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66" y="636784"/>
            <a:ext cx="7275443" cy="55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7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942871"/>
            <a:ext cx="571181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Dummy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/>
              <a:t>Dummy Sensors Server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Collects data from the gateway and publishes it to the server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Handles API calls for I/O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/>
              <a:t>Sensor Gateway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Works in the place of an actual IoT Gateway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Runs processes containing sensors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Transfers messages between sensors and server via pipes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400"/>
              <a:t>Sensors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Have a unique identifying UUIDv4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Scatter themselves around a fixed center point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Update and publish mock data with a unique “measurement ID” each interval</a:t>
            </a:r>
          </a:p>
          <a:p>
            <a:pPr marL="635508" lvl="1" indent="-342900">
              <a:lnSpc>
                <a:spcPct val="90000"/>
              </a:lnSpc>
            </a:pPr>
            <a:r>
              <a:rPr lang="en-US"/>
              <a:t>Chance to fall or catch fire every interval</a:t>
            </a:r>
          </a:p>
          <a:p>
            <a:pPr marL="635508" lvl="1" indent="-342900">
              <a:lnSpc>
                <a:spcPct val="90000"/>
              </a:lnSpc>
            </a:pPr>
            <a:endParaRPr lang="en-US"/>
          </a:p>
          <a:p>
            <a:pPr marL="635508" lvl="1" indent="-342900">
              <a:lnSpc>
                <a:spcPct val="90000"/>
              </a:lnSpc>
            </a:pP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DCECD3-2E44-5D44-9FA4-EC4D470EC66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l="5954" r="17342"/>
          <a:stretch/>
        </p:blipFill>
        <p:spPr>
          <a:xfrm>
            <a:off x="614135" y="627457"/>
            <a:ext cx="4589130" cy="5603086"/>
          </a:xfrm>
          <a:noFill/>
        </p:spPr>
      </p:pic>
    </p:spTree>
    <p:extLst>
      <p:ext uri="{BB962C8B-B14F-4D97-AF65-F5344CB8AC3E}">
        <p14:creationId xmlns:p14="http://schemas.microsoft.com/office/powerpoint/2010/main" val="381151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περιεχομένου 1">
            <a:extLst>
              <a:ext uri="{FF2B5EF4-FFF2-40B4-BE49-F238E27FC236}">
                <a16:creationId xmlns:a16="http://schemas.microsoft.com/office/drawing/2014/main" id="{36940CF6-3E6F-440C-8123-DD88B5D4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FRAMEWORK</a:t>
            </a:r>
          </a:p>
          <a:p>
            <a:r>
              <a:rPr lang="en-US" dirty="0"/>
              <a:t>SQL ALCHEMY</a:t>
            </a:r>
          </a:p>
          <a:p>
            <a:r>
              <a:rPr lang="en-US" dirty="0"/>
              <a:t>SQLite Database interface</a:t>
            </a:r>
          </a:p>
          <a:p>
            <a:r>
              <a:rPr lang="en-US" dirty="0"/>
              <a:t>Handling all HTTP requests from and to services</a:t>
            </a:r>
          </a:p>
          <a:p>
            <a:pPr lvl="1"/>
            <a:r>
              <a:rPr lang="en-US" dirty="0"/>
              <a:t>Sensors gateways</a:t>
            </a:r>
          </a:p>
          <a:p>
            <a:pPr lvl="1"/>
            <a:r>
              <a:rPr lang="en-US" dirty="0"/>
              <a:t>Front-end</a:t>
            </a:r>
          </a:p>
          <a:p>
            <a:pPr lvl="1"/>
            <a:r>
              <a:rPr lang="en-US" dirty="0"/>
              <a:t>Rewarding system, Fleet routing optimization , Bounties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Τίτλος 2">
            <a:extLst>
              <a:ext uri="{FF2B5EF4-FFF2-40B4-BE49-F238E27FC236}">
                <a16:creationId xmlns:a16="http://schemas.microsoft.com/office/drawing/2014/main" id="{CEA31D90-E424-41B7-9153-E7BEA8C5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04673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508E3D-7CB8-4082-8B91-034D696C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 anchor="ctr">
            <a:normAutofit/>
          </a:bodyPr>
          <a:lstStyle/>
          <a:p>
            <a:r>
              <a:rPr lang="en-US" dirty="0"/>
              <a:t>Database schema</a:t>
            </a:r>
          </a:p>
        </p:txBody>
      </p:sp>
      <p:pic>
        <p:nvPicPr>
          <p:cNvPr id="6" name="Εικόνα 5" descr="Εικόνα που περιέχει πίνακας&#10;&#10;Περιγραφή που δημιουργήθηκε αυτόματα">
            <a:extLst>
              <a:ext uri="{FF2B5EF4-FFF2-40B4-BE49-F238E27FC236}">
                <a16:creationId xmlns:a16="http://schemas.microsoft.com/office/drawing/2014/main" id="{1C7D221B-CC27-48E5-A792-DB4A11AEF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977" y="1530455"/>
            <a:ext cx="7100046" cy="45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4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περιεχομένου 1">
            <a:extLst>
              <a:ext uri="{FF2B5EF4-FFF2-40B4-BE49-F238E27FC236}">
                <a16:creationId xmlns:a16="http://schemas.microsoft.com/office/drawing/2014/main" id="{D2A6D292-6326-4D5F-A727-0D2248201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tx2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dirty="0"/>
              <a:t>Check all available trucks at the moment</a:t>
            </a:r>
          </a:p>
          <a:p>
            <a:pPr marL="457200" indent="-457200">
              <a:buClr>
                <a:schemeClr val="tx2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dirty="0"/>
              <a:t>Check all bins that need pickup</a:t>
            </a:r>
          </a:p>
          <a:p>
            <a:pPr marL="457200" indent="-457200">
              <a:buClr>
                <a:schemeClr val="tx2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dirty="0"/>
              <a:t>Transform it into travelling salesman problem (</a:t>
            </a:r>
            <a:r>
              <a:rPr lang="en-US" dirty="0" err="1"/>
              <a:t>GraphHopper</a:t>
            </a:r>
            <a:r>
              <a:rPr lang="en-US" dirty="0"/>
              <a:t> API)</a:t>
            </a:r>
          </a:p>
          <a:p>
            <a:pPr marL="457200" indent="-457200">
              <a:buClr>
                <a:schemeClr val="tx2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dirty="0"/>
              <a:t>Each truck is assigned to specific bins</a:t>
            </a:r>
          </a:p>
          <a:p>
            <a:pPr marL="457200" indent="-457200">
              <a:buClr>
                <a:schemeClr val="tx2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dirty="0"/>
              <a:t> Calculating directions for every truck and send them as JSON</a:t>
            </a:r>
          </a:p>
          <a:p>
            <a:pPr marL="457200" indent="-457200">
              <a:buClr>
                <a:schemeClr val="tx2">
                  <a:lumMod val="65000"/>
                  <a:lumOff val="35000"/>
                </a:schemeClr>
              </a:buClr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Τίτλος 2">
            <a:extLst>
              <a:ext uri="{FF2B5EF4-FFF2-40B4-BE49-F238E27FC236}">
                <a16:creationId xmlns:a16="http://schemas.microsoft.com/office/drawing/2014/main" id="{BD66A848-8DB9-470C-BA47-45076612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TRUCK FLEET ROUTING</a:t>
            </a:r>
          </a:p>
        </p:txBody>
      </p:sp>
    </p:spTree>
    <p:extLst>
      <p:ext uri="{BB962C8B-B14F-4D97-AF65-F5344CB8AC3E}">
        <p14:creationId xmlns:p14="http://schemas.microsoft.com/office/powerpoint/2010/main" val="112599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9327-1069-4A50-8FA1-8087A4E9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3816587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dirty="0"/>
              <a:t>Regression</a:t>
            </a:r>
            <a:r>
              <a:rPr lang="el-GR" dirty="0"/>
              <a:t> </a:t>
            </a:r>
            <a:r>
              <a:rPr lang="en-US" dirty="0"/>
              <a:t>Prediction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A3FE-67EF-4F2B-820D-422B76C7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4742329"/>
            <a:ext cx="4998721" cy="151242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Uses measurement history to predict a fill rate</a:t>
            </a:r>
            <a:endParaRPr lang="el-GR" dirty="0"/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Prediction is calculated per sensor and saved individually in a DB table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255382-E89E-45FA-A1C8-2CA7E481EB30}"/>
              </a:ext>
            </a:extLst>
          </p:cNvPr>
          <p:cNvSpPr txBox="1">
            <a:spLocks/>
          </p:cNvSpPr>
          <p:nvPr/>
        </p:nvSpPr>
        <p:spPr>
          <a:xfrm>
            <a:off x="6095999" y="4742328"/>
            <a:ext cx="4998721" cy="1512421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  <a:buClr>
                <a:schemeClr val="tx1"/>
              </a:buClr>
              <a:buFont typeface="+mj-lt"/>
              <a:buAutoNum type="arabicPeriod" startAt="3"/>
            </a:pPr>
            <a:r>
              <a:rPr lang="en-US" dirty="0"/>
              <a:t>If retrieved regression model is too old, prediction is recalculated and updated before response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0C4AFDE-1BB1-4304-9959-81B009CA5C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373" b="2373"/>
          <a:stretch/>
        </p:blipFill>
        <p:spPr>
          <a:xfrm>
            <a:off x="635000" y="603250"/>
            <a:ext cx="10922000" cy="3294063"/>
          </a:xfrm>
        </p:spPr>
      </p:pic>
    </p:spTree>
    <p:extLst>
      <p:ext uri="{BB962C8B-B14F-4D97-AF65-F5344CB8AC3E}">
        <p14:creationId xmlns:p14="http://schemas.microsoft.com/office/powerpoint/2010/main" val="3069190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585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Century Gothic</vt:lpstr>
      <vt:lpstr>RetrospectVTI</vt:lpstr>
      <vt:lpstr>Waste management – citizens engagement</vt:lpstr>
      <vt:lpstr>OUTLINE</vt:lpstr>
      <vt:lpstr>Workload Allocation</vt:lpstr>
      <vt:lpstr>Our Proposal</vt:lpstr>
      <vt:lpstr>Dummy Sensors</vt:lpstr>
      <vt:lpstr>SERVER</vt:lpstr>
      <vt:lpstr>Database schema</vt:lpstr>
      <vt:lpstr>TRUCK FLEET ROUTING</vt:lpstr>
      <vt:lpstr>Regression Prediction</vt:lpstr>
      <vt:lpstr>Citizen Engagement – Point System</vt:lpstr>
      <vt:lpstr>Bounties</vt:lpstr>
      <vt:lpstr>Citizens’ App</vt:lpstr>
      <vt:lpstr>Drivers’ App</vt:lpstr>
      <vt:lpstr>Bins Dashboard</vt:lpstr>
      <vt:lpstr>Rest of UI Operations</vt:lpstr>
      <vt:lpstr>Known Issues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2021-11-09T16:51:40Z</dcterms:created>
  <dcterms:modified xsi:type="dcterms:W3CDTF">2022-02-14T18:30:34Z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