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57" r:id="rId7"/>
    <p:sldId id="358" r:id="rId8"/>
    <p:sldId id="351" r:id="rId9"/>
    <p:sldId id="352" r:id="rId10"/>
    <p:sldId id="354" r:id="rId11"/>
    <p:sldId id="345" r:id="rId12"/>
    <p:sldId id="356" r:id="rId13"/>
    <p:sldId id="355" r:id="rId14"/>
    <p:sldId id="359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F70A9A-57A8-4A6C-B807-934E89882800}">
          <p14:sldIdLst>
            <p14:sldId id="343"/>
            <p14:sldId id="353"/>
            <p14:sldId id="357"/>
            <p14:sldId id="358"/>
            <p14:sldId id="351"/>
            <p14:sldId id="352"/>
            <p14:sldId id="354"/>
            <p14:sldId id="345"/>
            <p14:sldId id="356"/>
            <p14:sldId id="355"/>
            <p14:sldId id="359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11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pngimg.com/download/21689" TargetMode="External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svg"/><Relationship Id="rId1" Type="http://schemas.openxmlformats.org/officeDocument/2006/relationships/image" Target="../media/image2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pngimg.com/download/21689" TargetMode="External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svg"/><Relationship Id="rId1" Type="http://schemas.openxmlformats.org/officeDocument/2006/relationships/image" Target="../media/image2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b="1"/>
            <a:t>No information</a:t>
          </a:r>
          <a:r>
            <a:rPr lang="en-US" sz="1600"/>
            <a:t> to plan waste collection</a:t>
          </a:r>
          <a:endParaRPr lang="en-US" sz="160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b="1"/>
            <a:t>Difficult to supervise</a:t>
          </a:r>
          <a:r>
            <a:rPr lang="en-US" sz="1600"/>
            <a:t> the whole process</a:t>
          </a:r>
          <a:endParaRPr lang="en-US" sz="160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b="1"/>
            <a:t>Increasing generation</a:t>
          </a:r>
          <a:r>
            <a:rPr lang="en-US" sz="1600"/>
            <a:t> of waste - </a:t>
          </a:r>
          <a:r>
            <a:rPr lang="en-US" sz="1600" b="1"/>
            <a:t>low recycling</a:t>
          </a:r>
          <a:r>
            <a:rPr lang="en-US" sz="1600"/>
            <a:t> rate</a:t>
          </a:r>
          <a:endParaRPr lang="en-US" sz="160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κουπίδια με συμπαγές γέμισμα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b="1"/>
            <a:t>Location/fullness</a:t>
          </a:r>
          <a:r>
            <a:rPr lang="en-US" sz="1600"/>
            <a:t> of bins are known in real-time</a:t>
          </a:r>
          <a:endParaRPr lang="en-US" sz="160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b="1"/>
            <a:t>Statistics</a:t>
          </a:r>
          <a:r>
            <a:rPr lang="en-US" sz="1600"/>
            <a:t> can be easily examined for decisions</a:t>
          </a:r>
          <a:endParaRPr lang="en-US" sz="160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b="1"/>
            <a:t>Citizens</a:t>
          </a:r>
          <a:r>
            <a:rPr lang="en-US" sz="1600"/>
            <a:t> are motivated to actively involve</a:t>
          </a:r>
          <a:endParaRPr lang="en-US" sz="160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725F95B6-1E60-4561-8B96-B9F7DCDBFCCA}">
      <dgm:prSet custT="1"/>
      <dgm:spPr>
        <a:noFill/>
        <a:ln>
          <a:noFill/>
        </a:ln>
      </dgm:spPr>
      <dgm:t>
        <a:bodyPr anchor="ctr"/>
        <a:lstStyle/>
        <a:p>
          <a:r>
            <a:rPr lang="en-US" sz="1600" b="1" dirty="0">
              <a:solidFill>
                <a:schemeClr val="tx1"/>
              </a:solidFill>
            </a:rPr>
            <a:t>Optimal </a:t>
          </a:r>
          <a:r>
            <a:rPr lang="en-US" sz="1600" b="0" dirty="0">
              <a:solidFill>
                <a:schemeClr val="tx1"/>
              </a:solidFill>
            </a:rPr>
            <a:t>path for truck</a:t>
          </a:r>
          <a:endParaRPr lang="en-US" sz="1600" b="1" dirty="0">
            <a:solidFill>
              <a:schemeClr val="tx1"/>
            </a:solidFill>
          </a:endParaRPr>
        </a:p>
      </dgm:t>
    </dgm:pt>
    <dgm:pt modelId="{25340C35-6AE9-4E3A-93DC-8A31DF60CC15}" type="parTrans" cxnId="{61F925DF-A215-449A-83CC-B4FCB9E5E4D5}">
      <dgm:prSet/>
      <dgm:spPr/>
      <dgm:t>
        <a:bodyPr/>
        <a:lstStyle/>
        <a:p>
          <a:endParaRPr lang="en-US"/>
        </a:p>
      </dgm:t>
    </dgm:pt>
    <dgm:pt modelId="{EBC53C92-C12A-465D-9320-676CC1390E9A}" type="sibTrans" cxnId="{61F925DF-A215-449A-83CC-B4FCB9E5E4D5}">
      <dgm:prSet/>
      <dgm:spPr/>
      <dgm:t>
        <a:bodyPr/>
        <a:lstStyle/>
        <a:p>
          <a:endParaRPr lang="en-US"/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4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Χάρτης με καρφίτσα με συμπαγές γέμισμα"/>
        </a:ext>
      </dgm:extLst>
    </dgm:pt>
    <dgm:pt modelId="{F7010F18-F6C1-6244-999C-6F4826BFEE21}" type="pres">
      <dgm:prSet presAssocID="{15F858BE-12F3-4653-B340-0B188B98203C}" presName="txNode" presStyleLbl="node1" presStyleIdx="0" presStyleCnt="4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3"/>
      <dgm:spPr/>
    </dgm:pt>
    <dgm:pt modelId="{CDFD3779-0C6D-ED4A-8A25-EEFA7EDEEBA8}" type="pres">
      <dgm:prSet presAssocID="{BAF7F54C-54BB-4E32-A3BE-70FDDE1ACC7A}" presName="connTx" presStyleLbl="sibTrans2D1" presStyleIdx="0" presStyleCnt="3"/>
      <dgm:spPr/>
    </dgm:pt>
    <dgm:pt modelId="{35136387-0381-4A6E-90C9-D215F2C334FA}" type="pres">
      <dgm:prSet presAssocID="{725F95B6-1E60-4561-8B96-B9F7DCDBFCCA}" presName="composite" presStyleCnt="0"/>
      <dgm:spPr/>
    </dgm:pt>
    <dgm:pt modelId="{2DD09B50-5FF0-4BE1-83AA-7308E210FA97}" type="pres">
      <dgm:prSet presAssocID="{725F95B6-1E60-4561-8B96-B9F7DCDBFCCA}" presName="imagSh" presStyleLbl="bgImgPlace1" presStyleIdx="1" presStyleCnt="4" custScaleX="77042" custScaleY="65572" custLinFactNeighborX="-435" custLinFactNeighborY="-86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57149E6E-7422-4B8E-8E8C-2C063206B7B6}" type="pres">
      <dgm:prSet presAssocID="{725F95B6-1E60-4561-8B96-B9F7DCDBFCCA}" presName="txNode" presStyleLbl="node1" presStyleIdx="1" presStyleCnt="4" custScaleY="100000" custLinFactNeighborX="-11300" custLinFactNeighborY="2173">
        <dgm:presLayoutVars>
          <dgm:bulletEnabled val="1"/>
        </dgm:presLayoutVars>
      </dgm:prSet>
      <dgm:spPr/>
    </dgm:pt>
    <dgm:pt modelId="{8E22A0BC-7370-4FC4-8E7D-EC47659689C5}" type="pres">
      <dgm:prSet presAssocID="{EBC53C92-C12A-465D-9320-676CC1390E9A}" presName="sibTrans" presStyleLbl="sibTrans2D1" presStyleIdx="1" presStyleCnt="3"/>
      <dgm:spPr/>
    </dgm:pt>
    <dgm:pt modelId="{0D14F6CE-6883-4DBC-9AF2-D2EF935E0D78}" type="pres">
      <dgm:prSet presAssocID="{EBC53C92-C12A-465D-9320-676CC1390E9A}" presName="connTx" presStyleLbl="sibTrans2D1" presStyleIdx="1" presStyleCnt="3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2" presStyleCnt="4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E0535B-114E-6F49-902E-9793A88FD7A2}" type="pres">
      <dgm:prSet presAssocID="{18935234-F39B-4F64-9D3E-ECC198090598}" presName="txNode" presStyleLbl="node1" presStyleIdx="2" presStyleCnt="4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2" presStyleCnt="3" custScaleX="81572" custScaleY="114300"/>
      <dgm:spPr/>
    </dgm:pt>
    <dgm:pt modelId="{CE0FA63C-09D8-934F-91B5-588B4F27B949}" type="pres">
      <dgm:prSet presAssocID="{A80C0A60-9866-4750-AF50-82E6D30D27C4}" presName="connTx" presStyleLbl="sibTrans2D1" presStyleIdx="2" presStyleCnt="3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3" presStyleCnt="4" custScaleX="60833" custScaleY="68683" custLinFactNeighborX="15146" custLinFactNeighborY="810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F26F383-AACD-1A41-8F77-717FC223BEE0}" type="pres">
      <dgm:prSet presAssocID="{3CA3A262-78E2-46B9-86B9-EC5A18FB14DE}" presName="txNode" presStyleLbl="node1" presStyleIdx="3" presStyleCnt="4" custScaleY="100000">
        <dgm:presLayoutVars>
          <dgm:bulletEnabled val="1"/>
        </dgm:presLayoutVars>
      </dgm:prSet>
      <dgm:spPr/>
    </dgm:pt>
  </dgm:ptLst>
  <dgm:cxnLst>
    <dgm:cxn modelId="{41AF8A04-8252-4275-91F9-2A96C17E8DE5}" type="presOf" srcId="{EBC53C92-C12A-465D-9320-676CC1390E9A}" destId="{0D14F6CE-6883-4DBC-9AF2-D2EF935E0D78}" srcOrd="1" destOrd="0" presId="urn:microsoft.com/office/officeart/2005/8/layout/hProcess10"/>
    <dgm:cxn modelId="{D37A2208-6A50-4748-AC17-9EED20BF528D}" type="presOf" srcId="{15F858BE-12F3-4653-B340-0B188B98203C}" destId="{F7010F18-F6C1-6244-999C-6F4826BFEE21}" srcOrd="0" destOrd="0" presId="urn:microsoft.com/office/officeart/2005/8/layout/hProcess10"/>
    <dgm:cxn modelId="{F6C1C10D-CADB-480C-A104-E046BF705CDB}" type="presOf" srcId="{BAF7F54C-54BB-4E32-A3BE-70FDDE1ACC7A}" destId="{CDFD3779-0C6D-ED4A-8A25-EEFA7EDEEBA8}" srcOrd="1" destOrd="0" presId="urn:microsoft.com/office/officeart/2005/8/layout/hProcess10"/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1BFB6E16-46CF-4FBD-B754-145E4D3459C4}" type="presOf" srcId="{A80C0A60-9866-4750-AF50-82E6D30D27C4}" destId="{CE0FA63C-09D8-934F-91B5-588B4F27B949}" srcOrd="1" destOrd="0" presId="urn:microsoft.com/office/officeart/2005/8/layout/hProcess10"/>
    <dgm:cxn modelId="{C2047920-491B-4588-9599-5324B5D374E9}" type="presOf" srcId="{725F95B6-1E60-4561-8B96-B9F7DCDBFCCA}" destId="{57149E6E-7422-4B8E-8E8C-2C063206B7B6}" srcOrd="0" destOrd="0" presId="urn:microsoft.com/office/officeart/2005/8/layout/hProcess10"/>
    <dgm:cxn modelId="{5A7EAE31-B3D4-456B-9F3E-68FF19DDB847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2" destOrd="0" parTransId="{B6CB3CF8-E647-4BD2-92CD-1EEA584C5221}" sibTransId="{A80C0A60-9866-4750-AF50-82E6D30D27C4}"/>
    <dgm:cxn modelId="{DA22B488-0463-414F-B875-46191CF8188F}" srcId="{64F98948-3320-4B7F-80FB-AB1137B5078B}" destId="{3CA3A262-78E2-46B9-86B9-EC5A18FB14DE}" srcOrd="3" destOrd="0" parTransId="{6BBE6B70-7535-4543-9D22-9A5FD3AA825E}" sibTransId="{B3A5339B-3B69-46DF-810A-B2517955555D}"/>
    <dgm:cxn modelId="{D8FB078A-B1D7-46F0-B45F-A1986EC6A358}" type="presOf" srcId="{3CA3A262-78E2-46B9-86B9-EC5A18FB14DE}" destId="{6F26F383-AACD-1A41-8F77-717FC223BEE0}" srcOrd="0" destOrd="0" presId="urn:microsoft.com/office/officeart/2005/8/layout/hProcess10"/>
    <dgm:cxn modelId="{57283895-CBE2-4D56-85D8-2AABFBE62329}" type="presOf" srcId="{EBC53C92-C12A-465D-9320-676CC1390E9A}" destId="{8E22A0BC-7370-4FC4-8E7D-EC47659689C5}" srcOrd="0" destOrd="0" presId="urn:microsoft.com/office/officeart/2005/8/layout/hProcess10"/>
    <dgm:cxn modelId="{96AF0EA3-A4A3-4920-AD77-B3316B819B5F}" type="presOf" srcId="{A80C0A60-9866-4750-AF50-82E6D30D27C4}" destId="{F44E78FC-A2BF-B94F-9C95-C81B202ABE44}" srcOrd="0" destOrd="0" presId="urn:microsoft.com/office/officeart/2005/8/layout/hProcess10"/>
    <dgm:cxn modelId="{9E1B14DC-CB17-493A-9C73-EF8AAF30C750}" type="presOf" srcId="{18935234-F39B-4F64-9D3E-ECC198090598}" destId="{81E0535B-114E-6F49-902E-9793A88FD7A2}" srcOrd="0" destOrd="0" presId="urn:microsoft.com/office/officeart/2005/8/layout/hProcess10"/>
    <dgm:cxn modelId="{61F925DF-A215-449A-83CC-B4FCB9E5E4D5}" srcId="{64F98948-3320-4B7F-80FB-AB1137B5078B}" destId="{725F95B6-1E60-4561-8B96-B9F7DCDBFCCA}" srcOrd="1" destOrd="0" parTransId="{25340C35-6AE9-4E3A-93DC-8A31DF60CC15}" sibTransId="{EBC53C92-C12A-465D-9320-676CC1390E9A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58649908-662F-4150-96E2-CD84A30FE442}" type="presParOf" srcId="{D71E86D0-6050-6B48-A8A5-4C1AB935F287}" destId="{5E553F33-6118-FB40-89F3-15938F669FBE}" srcOrd="0" destOrd="0" presId="urn:microsoft.com/office/officeart/2005/8/layout/hProcess10"/>
    <dgm:cxn modelId="{FDA83A5C-38C4-4F07-913B-025F01B4355B}" type="presParOf" srcId="{5E553F33-6118-FB40-89F3-15938F669FBE}" destId="{F217DEC4-0687-9546-AFDA-7F63E3E4E63D}" srcOrd="0" destOrd="0" presId="urn:microsoft.com/office/officeart/2005/8/layout/hProcess10"/>
    <dgm:cxn modelId="{E7D3080A-121D-4B64-B93F-A59DA7963B16}" type="presParOf" srcId="{5E553F33-6118-FB40-89F3-15938F669FBE}" destId="{F7010F18-F6C1-6244-999C-6F4826BFEE21}" srcOrd="1" destOrd="0" presId="urn:microsoft.com/office/officeart/2005/8/layout/hProcess10"/>
    <dgm:cxn modelId="{42E45C17-4952-46E9-8EB4-220BBFB8B0EF}" type="presParOf" srcId="{D71E86D0-6050-6B48-A8A5-4C1AB935F287}" destId="{B48CEBB2-ABEF-3441-AEA3-83AB1BDCA6CB}" srcOrd="1" destOrd="0" presId="urn:microsoft.com/office/officeart/2005/8/layout/hProcess10"/>
    <dgm:cxn modelId="{8041C582-9C85-4D10-AB16-4657658A5EA7}" type="presParOf" srcId="{B48CEBB2-ABEF-3441-AEA3-83AB1BDCA6CB}" destId="{CDFD3779-0C6D-ED4A-8A25-EEFA7EDEEBA8}" srcOrd="0" destOrd="0" presId="urn:microsoft.com/office/officeart/2005/8/layout/hProcess10"/>
    <dgm:cxn modelId="{EBC98CB4-107B-4520-B94B-0132F13A0FB1}" type="presParOf" srcId="{D71E86D0-6050-6B48-A8A5-4C1AB935F287}" destId="{35136387-0381-4A6E-90C9-D215F2C334FA}" srcOrd="2" destOrd="0" presId="urn:microsoft.com/office/officeart/2005/8/layout/hProcess10"/>
    <dgm:cxn modelId="{45D5CFE6-A78C-422A-8AD5-02F126ABF7AB}" type="presParOf" srcId="{35136387-0381-4A6E-90C9-D215F2C334FA}" destId="{2DD09B50-5FF0-4BE1-83AA-7308E210FA97}" srcOrd="0" destOrd="0" presId="urn:microsoft.com/office/officeart/2005/8/layout/hProcess10"/>
    <dgm:cxn modelId="{A3AD47D8-481B-43EB-AF19-D1B21ED0C810}" type="presParOf" srcId="{35136387-0381-4A6E-90C9-D215F2C334FA}" destId="{57149E6E-7422-4B8E-8E8C-2C063206B7B6}" srcOrd="1" destOrd="0" presId="urn:microsoft.com/office/officeart/2005/8/layout/hProcess10"/>
    <dgm:cxn modelId="{5447B9D7-5148-42F5-BD67-ED8F92575F28}" type="presParOf" srcId="{D71E86D0-6050-6B48-A8A5-4C1AB935F287}" destId="{8E22A0BC-7370-4FC4-8E7D-EC47659689C5}" srcOrd="3" destOrd="0" presId="urn:microsoft.com/office/officeart/2005/8/layout/hProcess10"/>
    <dgm:cxn modelId="{6F526DCA-49C9-4AF7-ACFC-B21E83F4DEC1}" type="presParOf" srcId="{8E22A0BC-7370-4FC4-8E7D-EC47659689C5}" destId="{0D14F6CE-6883-4DBC-9AF2-D2EF935E0D78}" srcOrd="0" destOrd="0" presId="urn:microsoft.com/office/officeart/2005/8/layout/hProcess10"/>
    <dgm:cxn modelId="{6F84EAD7-426D-4498-9632-C0BD7E59C0E9}" type="presParOf" srcId="{D71E86D0-6050-6B48-A8A5-4C1AB935F287}" destId="{A3D74D30-2AE4-A945-80A5-CE2E48807439}" srcOrd="4" destOrd="0" presId="urn:microsoft.com/office/officeart/2005/8/layout/hProcess10"/>
    <dgm:cxn modelId="{4BC047F2-54CB-4E1C-A35C-81F32A6A0F62}" type="presParOf" srcId="{A3D74D30-2AE4-A945-80A5-CE2E48807439}" destId="{E284C749-1295-0C4F-B1FC-783A25129564}" srcOrd="0" destOrd="0" presId="urn:microsoft.com/office/officeart/2005/8/layout/hProcess10"/>
    <dgm:cxn modelId="{58AEA22C-83FD-4432-BC99-C3D9E523D16E}" type="presParOf" srcId="{A3D74D30-2AE4-A945-80A5-CE2E48807439}" destId="{81E0535B-114E-6F49-902E-9793A88FD7A2}" srcOrd="1" destOrd="0" presId="urn:microsoft.com/office/officeart/2005/8/layout/hProcess10"/>
    <dgm:cxn modelId="{0B950436-4915-4613-8D60-978F67F6BC6F}" type="presParOf" srcId="{D71E86D0-6050-6B48-A8A5-4C1AB935F287}" destId="{F44E78FC-A2BF-B94F-9C95-C81B202ABE44}" srcOrd="5" destOrd="0" presId="urn:microsoft.com/office/officeart/2005/8/layout/hProcess10"/>
    <dgm:cxn modelId="{C579CD8B-3518-4EF7-B58F-999BC9218579}" type="presParOf" srcId="{F44E78FC-A2BF-B94F-9C95-C81B202ABE44}" destId="{CE0FA63C-09D8-934F-91B5-588B4F27B949}" srcOrd="0" destOrd="0" presId="urn:microsoft.com/office/officeart/2005/8/layout/hProcess10"/>
    <dgm:cxn modelId="{5EAC44B8-08C8-4B85-B1DB-B2173D651548}" type="presParOf" srcId="{D71E86D0-6050-6B48-A8A5-4C1AB935F287}" destId="{CC379880-0DFC-BC40-8044-92B945203AD3}" srcOrd="6" destOrd="0" presId="urn:microsoft.com/office/officeart/2005/8/layout/hProcess10"/>
    <dgm:cxn modelId="{69081ED9-F825-490F-9BEA-B245E0611E20}" type="presParOf" srcId="{CC379880-0DFC-BC40-8044-92B945203AD3}" destId="{1CADC06F-09C6-D742-9130-63CA66649117}" srcOrd="0" destOrd="0" presId="urn:microsoft.com/office/officeart/2005/8/layout/hProcess10"/>
    <dgm:cxn modelId="{E273F89D-CFA7-4CD6-BA1E-9238E814FF47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Reward Waste Separation &amp; Recycle </a:t>
          </a:r>
          <a:endParaRPr lang="en-US" sz="1100" dirty="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 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(/kg of Recyclable Waste)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 Uses Proper Recycling Bin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Ang="10800000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Ang="10800000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>
              <a:solidFill>
                <a:schemeClr val="tx1"/>
              </a:solidFill>
            </a:rPr>
            <a:t>Fullness of each bin</a:t>
          </a:r>
          <a:endParaRPr lang="en-US" sz="1600" dirty="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/>
            <a:t>Real time position of bin and trash truck</a:t>
          </a:r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Air quality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κουπίδια με συμπαγές γέμισμα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Χάρτης με καρφίτσα με συμπαγές γέμισμα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emic ομαδοποιήσετε γράφημα καμπύλης γραμμής με συμπαγές γέμισμα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No information</a:t>
          </a:r>
          <a:r>
            <a:rPr lang="en-US" sz="1600" kern="1200"/>
            <a:t> to plan waste collection</a:t>
          </a:r>
          <a:endParaRPr lang="en-US" sz="1600" kern="1200">
            <a:solidFill>
              <a:schemeClr val="tx1"/>
            </a:solidFill>
          </a:endParaRP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Difficult to supervise</a:t>
          </a:r>
          <a:r>
            <a:rPr lang="en-US" sz="1600" kern="1200"/>
            <a:t> the whole process</a:t>
          </a:r>
          <a:endParaRPr lang="en-US" sz="1600" kern="1200">
            <a:solidFill>
              <a:schemeClr val="tx1"/>
            </a:solidFill>
          </a:endParaRP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Increasing generation</a:t>
          </a:r>
          <a:r>
            <a:rPr lang="en-US" sz="1600" kern="1200"/>
            <a:t> of waste - </a:t>
          </a:r>
          <a:r>
            <a:rPr lang="en-US" sz="1600" b="1" kern="1200"/>
            <a:t>low recycling</a:t>
          </a:r>
          <a:r>
            <a:rPr lang="en-US" sz="1600" kern="1200"/>
            <a:t> rate</a:t>
          </a:r>
          <a:endParaRPr lang="en-US" sz="1600" kern="120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356386" y="502952"/>
          <a:ext cx="1174229" cy="13257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246" y="1343219"/>
          <a:ext cx="1930250" cy="193025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Location/fullness</a:t>
          </a:r>
          <a:r>
            <a:rPr lang="en-US" sz="1600" kern="1200"/>
            <a:t> of bins are known in real-time</a:t>
          </a:r>
          <a:endParaRPr lang="en-US" sz="1600" kern="1200">
            <a:solidFill>
              <a:schemeClr val="tx1"/>
            </a:solidFill>
          </a:endParaRPr>
        </a:p>
      </dsp:txBody>
      <dsp:txXfrm>
        <a:off x="56781" y="1399754"/>
        <a:ext cx="1817180" cy="1817180"/>
      </dsp:txXfrm>
    </dsp:sp>
    <dsp:sp modelId="{B48CEBB2-ABEF-3441-AEA3-83AB1BDCA6CB}">
      <dsp:nvSpPr>
        <dsp:cNvPr id="0" name=""/>
        <dsp:cNvSpPr/>
      </dsp:nvSpPr>
      <dsp:spPr>
        <a:xfrm rot="21534013">
          <a:off x="1929427" y="911167"/>
          <a:ext cx="398922" cy="46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tx1"/>
            </a:solidFill>
          </a:endParaRPr>
        </a:p>
      </dsp:txBody>
      <dsp:txXfrm>
        <a:off x="1929438" y="1005078"/>
        <a:ext cx="279245" cy="278288"/>
      </dsp:txXfrm>
    </dsp:sp>
    <dsp:sp modelId="{2DD09B50-5FF0-4BE1-83AA-7308E210FA97}">
      <dsp:nvSpPr>
        <dsp:cNvPr id="0" name=""/>
        <dsp:cNvSpPr/>
      </dsp:nvSpPr>
      <dsp:spPr>
        <a:xfrm>
          <a:off x="2670184" y="485556"/>
          <a:ext cx="1487103" cy="12657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49E6E-7422-4B8E-8E8C-2C063206B7B6}">
      <dsp:nvSpPr>
        <dsp:cNvPr id="0" name=""/>
        <dsp:cNvSpPr/>
      </dsp:nvSpPr>
      <dsp:spPr>
        <a:xfrm>
          <a:off x="2553116" y="1370151"/>
          <a:ext cx="1930250" cy="193025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Optimal </a:t>
          </a:r>
          <a:r>
            <a:rPr lang="en-US" sz="1600" b="0" kern="1200" dirty="0">
              <a:solidFill>
                <a:schemeClr val="tx1"/>
              </a:solidFill>
            </a:rPr>
            <a:t>path for truck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609651" y="1426686"/>
        <a:ext cx="1817180" cy="1817180"/>
      </dsp:txXfrm>
    </dsp:sp>
    <dsp:sp modelId="{8E22A0BC-7370-4FC4-8E7D-EC47659689C5}">
      <dsp:nvSpPr>
        <dsp:cNvPr id="0" name=""/>
        <dsp:cNvSpPr/>
      </dsp:nvSpPr>
      <dsp:spPr>
        <a:xfrm rot="54718">
          <a:off x="4734198" y="912114"/>
          <a:ext cx="577020" cy="46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34207" y="1003769"/>
        <a:ext cx="437876" cy="278288"/>
      </dsp:txXfrm>
    </dsp:sp>
    <dsp:sp modelId="{E284C749-1295-0C4F-B1FC-783A25129564}">
      <dsp:nvSpPr>
        <dsp:cNvPr id="0" name=""/>
        <dsp:cNvSpPr/>
      </dsp:nvSpPr>
      <dsp:spPr>
        <a:xfrm>
          <a:off x="5805708" y="502952"/>
          <a:ext cx="1174229" cy="13257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5449568" y="1343219"/>
          <a:ext cx="1930250" cy="193025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Statistics</a:t>
          </a:r>
          <a:r>
            <a:rPr lang="en-US" sz="1600" kern="1200"/>
            <a:t> can be easily examined for decisions</a:t>
          </a:r>
          <a:endParaRPr lang="en-US" sz="1600" kern="1200">
            <a:solidFill>
              <a:schemeClr val="tx1"/>
            </a:solidFill>
          </a:endParaRPr>
        </a:p>
      </dsp:txBody>
      <dsp:txXfrm>
        <a:off x="5506103" y="1399754"/>
        <a:ext cx="1817180" cy="1817180"/>
      </dsp:txXfrm>
    </dsp:sp>
    <dsp:sp modelId="{F44E78FC-A2BF-B94F-9C95-C81B202ABE44}">
      <dsp:nvSpPr>
        <dsp:cNvPr id="0" name=""/>
        <dsp:cNvSpPr/>
      </dsp:nvSpPr>
      <dsp:spPr>
        <a:xfrm>
          <a:off x="7554880" y="900761"/>
          <a:ext cx="429425" cy="530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tx1"/>
            </a:solidFill>
          </a:endParaRPr>
        </a:p>
      </dsp:txBody>
      <dsp:txXfrm>
        <a:off x="7554880" y="1006788"/>
        <a:ext cx="300598" cy="318083"/>
      </dsp:txXfrm>
    </dsp:sp>
    <dsp:sp modelId="{1CADC06F-09C6-D742-9130-63CA66649117}">
      <dsp:nvSpPr>
        <dsp:cNvPr id="0" name=""/>
        <dsp:cNvSpPr/>
      </dsp:nvSpPr>
      <dsp:spPr>
        <a:xfrm>
          <a:off x="8484042" y="502952"/>
          <a:ext cx="1174229" cy="13257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8127903" y="1343219"/>
          <a:ext cx="1930250" cy="193025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Citizens</a:t>
          </a:r>
          <a:r>
            <a:rPr lang="en-US" sz="1600" kern="1200"/>
            <a:t> are motivated to actively involve</a:t>
          </a:r>
          <a:endParaRPr lang="en-US" sz="1600" kern="1200">
            <a:solidFill>
              <a:schemeClr val="tx1"/>
            </a:solidFill>
          </a:endParaRPr>
        </a:p>
      </dsp:txBody>
      <dsp:txXfrm>
        <a:off x="8184438" y="1399754"/>
        <a:ext cx="1817180" cy="1817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Reward Waste Separation &amp; Recycle 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 rot="10800000"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3033725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(/kg of Recyclable Waste)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 rot="10800000"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778606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 Uses Proper Recycling Bin</a:t>
          </a:r>
        </a:p>
      </dsp:txBody>
      <dsp:txXfrm>
        <a:off x="7459798" y="1295113"/>
        <a:ext cx="2523269" cy="2212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Fullness of each bin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 time position of bin and trash truck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Air quality</a:t>
          </a: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err="1"/>
              <a:t>Fragiskos</a:t>
            </a:r>
            <a:r>
              <a:rPr lang="en-US" cap="none" dirty="0"/>
              <a:t> </a:t>
            </a:r>
            <a:r>
              <a:rPr lang="en-US" cap="none" dirty="0" err="1"/>
              <a:t>Fourlas</a:t>
            </a:r>
            <a:r>
              <a:rPr lang="en-US" cap="none" dirty="0"/>
              <a:t> (1059336)</a:t>
            </a:r>
          </a:p>
          <a:p>
            <a:r>
              <a:rPr lang="en-US" cap="none" dirty="0" err="1"/>
              <a:t>Marios</a:t>
            </a:r>
            <a:r>
              <a:rPr lang="en-US" cap="none" dirty="0"/>
              <a:t> </a:t>
            </a:r>
            <a:r>
              <a:rPr lang="en-US" cap="none" dirty="0" err="1"/>
              <a:t>Stamatopoulos</a:t>
            </a:r>
            <a:r>
              <a:rPr lang="en-US" cap="none" dirty="0"/>
              <a:t>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</a:t>
            </a:r>
            <a:r>
              <a:rPr lang="en-US" cap="none" dirty="0" err="1"/>
              <a:t>Panagiotopoulos</a:t>
            </a:r>
            <a:r>
              <a:rPr lang="en-US" cap="none" dirty="0"/>
              <a:t>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21478"/>
              </p:ext>
            </p:extLst>
          </p:nvPr>
        </p:nvGraphicFramePr>
        <p:xfrm>
          <a:off x="1066800" y="1530455"/>
          <a:ext cx="10058400" cy="45920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118151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LORAWAN Micro GPS 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>
                          <a:solidFill>
                            <a:schemeClr val="lt1"/>
                          </a:solidFill>
                        </a:rPr>
                        <a:t>SENSONEO ultrasonic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ENVITUS AIR QUALITY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024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Battery (3 years)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 3-170 cm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O3,CO,SO2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02463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15 km range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Temp. Measurement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NO2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  <a:tr h="1291454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WIFI triangulation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Integrated accelerometer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8554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sEnsors</a:t>
            </a:r>
            <a:r>
              <a:rPr lang="en-US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36453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7771A-DCE2-4203-9E71-43A6D646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4" y="1813393"/>
            <a:ext cx="3517119" cy="2637839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8E575EA8-AE8F-4DA5-B4A0-3FD84535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27" y="2317537"/>
            <a:ext cx="3537345" cy="2653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66642-B8F1-4466-8C6F-2281D08B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746" y="3277289"/>
            <a:ext cx="3517120" cy="2637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67C1-EEB7-48E6-9E46-51E2DEF7ECA4}"/>
              </a:ext>
            </a:extLst>
          </p:cNvPr>
          <p:cNvSpPr txBox="1"/>
          <p:nvPr/>
        </p:nvSpPr>
        <p:spPr>
          <a:xfrm>
            <a:off x="690908" y="1444061"/>
            <a:ext cx="353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2E6FA-651E-4BE9-81E3-9E3C6CA7ADFD}"/>
              </a:ext>
            </a:extLst>
          </p:cNvPr>
          <p:cNvSpPr txBox="1"/>
          <p:nvPr/>
        </p:nvSpPr>
        <p:spPr>
          <a:xfrm>
            <a:off x="4327327" y="1901261"/>
            <a:ext cx="353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Management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E9BA6-5777-4D6D-9EE1-1F7FA187C004}"/>
              </a:ext>
            </a:extLst>
          </p:cNvPr>
          <p:cNvSpPr txBox="1"/>
          <p:nvPr/>
        </p:nvSpPr>
        <p:spPr>
          <a:xfrm>
            <a:off x="7943521" y="2805501"/>
            <a:ext cx="353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Truck screen</a:t>
            </a:r>
          </a:p>
        </p:txBody>
      </p:sp>
    </p:spTree>
    <p:extLst>
      <p:ext uri="{BB962C8B-B14F-4D97-AF65-F5344CB8AC3E}">
        <p14:creationId xmlns:p14="http://schemas.microsoft.com/office/powerpoint/2010/main" val="387748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9351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15659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37945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297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SENSONEO</a:t>
            </a:r>
          </a:p>
          <a:p>
            <a:pPr marL="635508" lvl="1" indent="-342900"/>
            <a:r>
              <a:rPr lang="en-US" dirty="0"/>
              <a:t>Installations in 60 countries</a:t>
            </a:r>
          </a:p>
          <a:p>
            <a:pPr marL="635508" lvl="1" indent="-342900"/>
            <a:r>
              <a:rPr lang="en-US" dirty="0"/>
              <a:t>Produces IoT-compatible sensors</a:t>
            </a:r>
          </a:p>
          <a:p>
            <a:pPr marL="635508" lvl="1" indent="-342900"/>
            <a:r>
              <a:rPr lang="en-US" dirty="0"/>
              <a:t>Digitizing infrastructure w/ tags (RFID, NFC, QR, etc.)</a:t>
            </a:r>
          </a:p>
          <a:p>
            <a:pPr marL="635508" lvl="1" indent="-342900"/>
            <a:r>
              <a:rPr lang="en-US" dirty="0"/>
              <a:t>Path planning for garbage trucks</a:t>
            </a:r>
          </a:p>
          <a:p>
            <a:pPr marL="635508" lvl="1" indent="-342900"/>
            <a:r>
              <a:rPr lang="en-US" dirty="0"/>
              <a:t>Monitoring &amp; Analytics platform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Academic Community</a:t>
            </a:r>
          </a:p>
          <a:p>
            <a:pPr marL="635508" lvl="1" indent="-342900"/>
            <a:r>
              <a:rPr lang="en-US" dirty="0"/>
              <a:t>Use of AI</a:t>
            </a:r>
          </a:p>
          <a:p>
            <a:pPr marL="635508" lvl="1" indent="-342900"/>
            <a:r>
              <a:rPr lang="en-US" dirty="0"/>
              <a:t>Solar Power</a:t>
            </a:r>
          </a:p>
          <a:p>
            <a:pPr marL="635508" lvl="1" indent="-342900"/>
            <a:r>
              <a:rPr lang="en-US" dirty="0"/>
              <a:t>Remote bin locking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7911" r="6800"/>
          <a:stretch/>
        </p:blipFill>
        <p:spPr>
          <a:xfrm>
            <a:off x="629362" y="1511838"/>
            <a:ext cx="4338292" cy="3834323"/>
          </a:xfrm>
        </p:spPr>
      </p:pic>
    </p:spTree>
    <p:extLst>
      <p:ext uri="{BB962C8B-B14F-4D97-AF65-F5344CB8AC3E}">
        <p14:creationId xmlns:p14="http://schemas.microsoft.com/office/powerpoint/2010/main" val="165598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142548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Market Gap – Citizen Engagement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703759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Market Gap – Citizen Engagement</a:t>
            </a:r>
          </a:p>
        </p:txBody>
      </p:sp>
    </p:spTree>
    <p:extLst>
      <p:ext uri="{BB962C8B-B14F-4D97-AF65-F5344CB8AC3E}">
        <p14:creationId xmlns:p14="http://schemas.microsoft.com/office/powerpoint/2010/main" val="128317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AFB77571-0BCA-7C4F-AB7C-ACECE7143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75944"/>
              </p:ext>
            </p:extLst>
          </p:nvPr>
        </p:nvGraphicFramePr>
        <p:xfrm>
          <a:off x="852561" y="1826657"/>
          <a:ext cx="10486878" cy="40884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95626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495626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495626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62824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Monitoring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Collection path planning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Citizen contribution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36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Near real-time monitoring of the whole infrastructure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Empty only full bins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AI fill level prediction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/>
                        <a:t>Points Reward-System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362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Adapted apps </a:t>
                      </a: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for: Municipalities, Citizens, Truck Drivers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30-60% Route reduction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50%+ </a:t>
                      </a:r>
                      <a:r>
                        <a:rPr lang="en-US" sz="2000" u="none" cap="none" spc="0" dirty="0"/>
                        <a:t>Reduction on cost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cap="none" spc="0" dirty="0"/>
                        <a:t>Investment return in 12 months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cap="none" spc="0" dirty="0"/>
                        <a:t>Recycling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Assisting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Charging</a:t>
                      </a:r>
                      <a:endParaRPr lang="en-US" sz="2000" cap="none" spc="0" dirty="0"/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0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695739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needs</a:t>
            </a:r>
          </a:p>
        </p:txBody>
      </p:sp>
    </p:spTree>
    <p:extLst>
      <p:ext uri="{BB962C8B-B14F-4D97-AF65-F5344CB8AC3E}">
        <p14:creationId xmlns:p14="http://schemas.microsoft.com/office/powerpoint/2010/main" val="2409418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279</Words>
  <Application>Microsoft Office PowerPoint</Application>
  <PresentationFormat>Ευρεία οθόνη</PresentationFormat>
  <Paragraphs>77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RetrospectVTI</vt:lpstr>
      <vt:lpstr>Waste management – citizens engagement</vt:lpstr>
      <vt:lpstr>OUTLINE</vt:lpstr>
      <vt:lpstr>Problem</vt:lpstr>
      <vt:lpstr>SOLUTION</vt:lpstr>
      <vt:lpstr>Market Fill</vt:lpstr>
      <vt:lpstr>Market Gap – Citizen Engagement</vt:lpstr>
      <vt:lpstr>Market Gap – Citizen Engagement</vt:lpstr>
      <vt:lpstr>Our Proposal</vt:lpstr>
      <vt:lpstr>Sensors needs</vt:lpstr>
      <vt:lpstr>sEnsors used</vt:lpstr>
      <vt:lpstr>APP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2021-11-12T00:25:23Z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