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53" r:id="rId6"/>
    <p:sldId id="351" r:id="rId7"/>
    <p:sldId id="352" r:id="rId8"/>
    <p:sldId id="354" r:id="rId9"/>
    <p:sldId id="345" r:id="rId10"/>
    <p:sldId id="257" r:id="rId11"/>
    <p:sldId id="350" r:id="rId12"/>
    <p:sldId id="284" r:id="rId13"/>
    <p:sldId id="283" r:id="rId14"/>
    <p:sldId id="285" r:id="rId15"/>
    <p:sldId id="342" r:id="rId16"/>
    <p:sldId id="341" r:id="rId17"/>
    <p:sldId id="264" r:id="rId18"/>
    <p:sldId id="267" r:id="rId19"/>
    <p:sldId id="268" r:id="rId20"/>
    <p:sldId id="259" r:id="rId21"/>
    <p:sldId id="344" r:id="rId22"/>
    <p:sldId id="346" r:id="rId23"/>
    <p:sldId id="347" r:id="rId24"/>
    <p:sldId id="34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FF70A9A-57A8-4A6C-B807-934E89882800}">
          <p14:sldIdLst>
            <p14:sldId id="343"/>
            <p14:sldId id="353"/>
            <p14:sldId id="351"/>
            <p14:sldId id="352"/>
            <p14:sldId id="354"/>
            <p14:sldId id="345"/>
          </p14:sldIdLst>
        </p14:section>
        <p14:section name="Template" id="{FE206672-A801-458A-BDFF-7EB5CD6CB08D}">
          <p14:sldIdLst>
            <p14:sldId id="257"/>
            <p14:sldId id="350"/>
            <p14:sldId id="284"/>
            <p14:sldId id="283"/>
            <p14:sldId id="285"/>
            <p14:sldId id="342"/>
            <p14:sldId id="341"/>
            <p14:sldId id="264"/>
            <p14:sldId id="267"/>
            <p14:sldId id="268"/>
            <p14:sldId id="259"/>
            <p14:sldId id="344"/>
            <p14:sldId id="346"/>
            <p14:sldId id="347"/>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34" autoAdjust="0"/>
  </p:normalViewPr>
  <p:slideViewPr>
    <p:cSldViewPr snapToGrid="0">
      <p:cViewPr varScale="1">
        <p:scale>
          <a:sx n="103" d="100"/>
          <a:sy n="103"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LID4096"/>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LID4096"/>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LID4096"/>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LID4096"/>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LID4096"/>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ngimg.com/download/21689" TargetMode="External"/><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ngimg.com/download/21689" TargetMode="External"/><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Announce Bounty</a:t>
          </a:r>
        </a:p>
        <a:p>
          <a:pPr algn="ctr"/>
          <a:r>
            <a:rPr lang="en-US" sz="1100" dirty="0">
              <a:solidFill>
                <a:schemeClr val="tx1"/>
              </a:solidFill>
            </a:rPr>
            <a:t>(e.g. Tilting bin, Empty battery)</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Award Points</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Citizens Redeem for Vouchers</a:t>
          </a:r>
          <a:endParaRPr lang="LID4096" sz="1600" dirty="0">
            <a:solidFill>
              <a:schemeClr val="tx1"/>
            </a:solidFill>
          </a:endParaRP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RTL"/>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amond"/>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amily with boy"/>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Reward Waste Separation &amp; Recycle </a:t>
          </a:r>
          <a:endParaRPr lang="en-US" sz="1100" dirty="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Award Points </a:t>
          </a:r>
        </a:p>
        <a:p>
          <a:pPr algn="ctr"/>
          <a:r>
            <a:rPr lang="en-US" sz="1100" dirty="0">
              <a:solidFill>
                <a:schemeClr val="tx1"/>
              </a:solidFill>
            </a:rPr>
            <a:t>(/kg of Recyclable Waste)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Citizen Uses Proper Recycling Bin</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1000" r="-1000"/>
          </a:stretch>
        </a:blipFill>
        <a:ln>
          <a:noFill/>
        </a:ln>
      </dgm:spPr>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custAng="10800000"/>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amond"/>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Ang="10800000"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amily with boy"/>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Announce Bounty</a:t>
          </a:r>
        </a:p>
        <a:p>
          <a:pPr marL="0" lvl="0" indent="0" algn="ctr" defTabSz="711200">
            <a:lnSpc>
              <a:spcPct val="90000"/>
            </a:lnSpc>
            <a:spcBef>
              <a:spcPct val="0"/>
            </a:spcBef>
            <a:spcAft>
              <a:spcPct val="35000"/>
            </a:spcAft>
            <a:buNone/>
          </a:pPr>
          <a:r>
            <a:rPr lang="en-US" sz="1100" kern="1200" dirty="0">
              <a:solidFill>
                <a:schemeClr val="tx1"/>
              </a:solidFill>
            </a:rPr>
            <a:t>(e.g. Tilting bin, Empty battery)</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Award Points</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Citizens Redeem for Vouchers</a:t>
          </a:r>
          <a:endParaRPr lang="LID4096" sz="1600" kern="1200" dirty="0">
            <a:solidFill>
              <a:schemeClr val="tx1"/>
            </a:solidFill>
          </a:endParaRP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1000" r="-1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Reward Waste Separation &amp; Recycle </a:t>
          </a:r>
          <a:endParaRPr lang="en-US" sz="1100" kern="1200" dirty="0">
            <a:solidFill>
              <a:schemeClr val="tx1"/>
            </a:solidFill>
          </a:endParaRPr>
        </a:p>
      </dsp:txBody>
      <dsp:txXfrm>
        <a:off x="75331" y="1295113"/>
        <a:ext cx="2523269" cy="2212804"/>
      </dsp:txXfrm>
    </dsp:sp>
    <dsp:sp modelId="{B48CEBB2-ABEF-3441-AEA3-83AB1BDCA6CB}">
      <dsp:nvSpPr>
        <dsp:cNvPr id="0" name=""/>
        <dsp:cNvSpPr/>
      </dsp:nvSpPr>
      <dsp:spPr>
        <a:xfrm rot="10800000">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3033725"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Award Points </a:t>
          </a:r>
        </a:p>
        <a:p>
          <a:pPr marL="0" lvl="0" indent="0" algn="ctr" defTabSz="711200">
            <a:lnSpc>
              <a:spcPct val="90000"/>
            </a:lnSpc>
            <a:spcBef>
              <a:spcPct val="0"/>
            </a:spcBef>
            <a:spcAft>
              <a:spcPct val="35000"/>
            </a:spcAft>
            <a:buNone/>
          </a:pPr>
          <a:r>
            <a:rPr lang="en-US" sz="1100" kern="1200" dirty="0">
              <a:solidFill>
                <a:schemeClr val="tx1"/>
              </a:solidFill>
            </a:rPr>
            <a:t>(/kg of Recyclable Waste)</a:t>
          </a:r>
        </a:p>
      </dsp:txBody>
      <dsp:txXfrm>
        <a:off x="3767565" y="1295113"/>
        <a:ext cx="2523269" cy="2212804"/>
      </dsp:txXfrm>
    </dsp:sp>
    <dsp:sp modelId="{F44E78FC-A2BF-B94F-9C95-C81B202ABE44}">
      <dsp:nvSpPr>
        <dsp:cNvPr id="0" name=""/>
        <dsp:cNvSpPr/>
      </dsp:nvSpPr>
      <dsp:spPr>
        <a:xfrm rot="10800000">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778606"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Citizen Uses Proper Recycling Bin</a:t>
          </a:r>
        </a:p>
      </dsp:txBody>
      <dsp:txXfrm>
        <a:off x="7459798" y="1295113"/>
        <a:ext cx="2523269" cy="2212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11/9/2021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11/9/2021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11/9/2021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11/9/2021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11/9/2021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11/9/2021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5400" dirty="0"/>
              <a:t>Waste management – citizens engagement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4645152"/>
            <a:ext cx="10058400" cy="1143000"/>
          </a:xfrm>
        </p:spPr>
        <p:txBody>
          <a:bodyPr>
            <a:normAutofit fontScale="77500" lnSpcReduction="20000"/>
          </a:bodyPr>
          <a:lstStyle/>
          <a:p>
            <a:r>
              <a:rPr lang="en-US" cap="none" dirty="0" err="1"/>
              <a:t>Fragiskos</a:t>
            </a:r>
            <a:r>
              <a:rPr lang="en-US" cap="none" dirty="0"/>
              <a:t> </a:t>
            </a:r>
            <a:r>
              <a:rPr lang="en-US" cap="none" dirty="0" err="1"/>
              <a:t>Fourlas</a:t>
            </a:r>
            <a:r>
              <a:rPr lang="en-US" cap="none" dirty="0"/>
              <a:t> (1059336)</a:t>
            </a:r>
          </a:p>
          <a:p>
            <a:r>
              <a:rPr lang="en-US" cap="none" dirty="0" err="1"/>
              <a:t>Marios</a:t>
            </a:r>
            <a:r>
              <a:rPr lang="en-US" cap="none" dirty="0"/>
              <a:t> </a:t>
            </a:r>
            <a:r>
              <a:rPr lang="en-US" cap="none" dirty="0" err="1"/>
              <a:t>Stamatopoulos</a:t>
            </a:r>
            <a:r>
              <a:rPr lang="en-US" cap="none" dirty="0"/>
              <a:t> (</a:t>
            </a:r>
            <a:r>
              <a:rPr lang="en-150" cap="none" dirty="0"/>
              <a:t>1059383</a:t>
            </a:r>
            <a:r>
              <a:rPr lang="en-US" cap="none" dirty="0"/>
              <a:t>)</a:t>
            </a:r>
          </a:p>
          <a:p>
            <a:r>
              <a:rPr lang="en-US" cap="none" dirty="0"/>
              <a:t>Nikos </a:t>
            </a:r>
            <a:r>
              <a:rPr lang="en-US" cap="none" dirty="0" err="1"/>
              <a:t>Panagiotopoulos</a:t>
            </a:r>
            <a:r>
              <a:rPr lang="en-US" cap="none" dirty="0"/>
              <a:t> (1053552)</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70740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Market Fill</a:t>
            </a:r>
          </a:p>
          <a:p>
            <a:r>
              <a:rPr lang="en-US" dirty="0"/>
              <a:t>Market Gap</a:t>
            </a:r>
          </a:p>
          <a:p>
            <a:r>
              <a:rPr lang="en-US" dirty="0"/>
              <a:t>Our Proposal</a:t>
            </a:r>
          </a:p>
        </p:txBody>
      </p:sp>
    </p:spTree>
    <p:extLst>
      <p:ext uri="{BB962C8B-B14F-4D97-AF65-F5344CB8AC3E}">
        <p14:creationId xmlns:p14="http://schemas.microsoft.com/office/powerpoint/2010/main" val="4003527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descr="Group of people at a meeti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Market Fill</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SENSONEO</a:t>
            </a:r>
          </a:p>
          <a:p>
            <a:pPr marL="635508" lvl="1" indent="-342900"/>
            <a:r>
              <a:rPr lang="en-US" dirty="0"/>
              <a:t>Installations in 60 countries</a:t>
            </a:r>
          </a:p>
          <a:p>
            <a:pPr marL="635508" lvl="1" indent="-342900"/>
            <a:r>
              <a:rPr lang="en-US" dirty="0"/>
              <a:t>Produces IoT-compatible sensors</a:t>
            </a:r>
          </a:p>
          <a:p>
            <a:pPr marL="635508" lvl="1" indent="-342900"/>
            <a:r>
              <a:rPr lang="en-US" dirty="0"/>
              <a:t>Digitizing infrastructure w/ tags (RFID, NFC, QR, etc.)</a:t>
            </a:r>
          </a:p>
          <a:p>
            <a:pPr marL="635508" lvl="1" indent="-342900"/>
            <a:r>
              <a:rPr lang="en-US" dirty="0"/>
              <a:t>Path planning for garbage trucks</a:t>
            </a:r>
          </a:p>
          <a:p>
            <a:pPr marL="635508" lvl="1" indent="-342900"/>
            <a:r>
              <a:rPr lang="en-US" dirty="0"/>
              <a:t>Monitoring &amp; Analytics platform</a:t>
            </a:r>
          </a:p>
          <a:p>
            <a:pPr marL="342900" indent="-342900">
              <a:buFont typeface="+mj-lt"/>
              <a:buAutoNum type="arabicPeriod"/>
            </a:pPr>
            <a:r>
              <a:rPr lang="en-US" dirty="0"/>
              <a:t>Academic Community</a:t>
            </a:r>
          </a:p>
          <a:p>
            <a:pPr marL="635508" lvl="1" indent="-342900"/>
            <a:r>
              <a:rPr lang="en-US" dirty="0"/>
              <a:t>Use of AI</a:t>
            </a:r>
          </a:p>
          <a:p>
            <a:pPr marL="635508" lvl="1" indent="-342900"/>
            <a:r>
              <a:rPr lang="en-US" dirty="0"/>
              <a:t>Solar Power</a:t>
            </a:r>
          </a:p>
          <a:p>
            <a:pPr marL="635508" lvl="1" indent="-342900"/>
            <a:r>
              <a:rPr lang="en-US" dirty="0"/>
              <a:t>Remote bin locking</a:t>
            </a:r>
          </a:p>
        </p:txBody>
      </p:sp>
      <p:pic>
        <p:nvPicPr>
          <p:cNvPr id="7" name="Content Placeholder 6">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a:srcRect l="17911" r="6800"/>
          <a:stretch/>
        </p:blipFill>
        <p:spPr>
          <a:xfrm>
            <a:off x="629362" y="1511838"/>
            <a:ext cx="4338292" cy="3834323"/>
          </a:xfrm>
        </p:spPr>
      </p:pic>
    </p:spTree>
    <p:extLst>
      <p:ext uri="{BB962C8B-B14F-4D97-AF65-F5344CB8AC3E}">
        <p14:creationId xmlns:p14="http://schemas.microsoft.com/office/powerpoint/2010/main" val="165598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785142548"/>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cap="none" dirty="0"/>
              <a:t>Market Gap – Citizen Engagement</a:t>
            </a:r>
          </a:p>
        </p:txBody>
      </p:sp>
    </p:spTree>
    <p:extLst>
      <p:ext uri="{BB962C8B-B14F-4D97-AF65-F5344CB8AC3E}">
        <p14:creationId xmlns:p14="http://schemas.microsoft.com/office/powerpoint/2010/main" val="33454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3861703759"/>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cap="none" dirty="0"/>
              <a:t>Market Gap – Citizen Engagement</a:t>
            </a:r>
          </a:p>
        </p:txBody>
      </p:sp>
    </p:spTree>
    <p:extLst>
      <p:ext uri="{BB962C8B-B14F-4D97-AF65-F5344CB8AC3E}">
        <p14:creationId xmlns:p14="http://schemas.microsoft.com/office/powerpoint/2010/main" val="128317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cap="none"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2195775944"/>
              </p:ext>
            </p:extLst>
          </p:nvPr>
        </p:nvGraphicFramePr>
        <p:xfrm>
          <a:off x="852561" y="1826657"/>
          <a:ext cx="10486878" cy="4088472"/>
        </p:xfrm>
        <a:graphic>
          <a:graphicData uri="http://schemas.openxmlformats.org/drawingml/2006/table">
            <a:tbl>
              <a:tblPr firstRow="1" bandRow="1">
                <a:tableStyleId>{B301B821-A1FF-4177-AEE7-76D212191A09}</a:tableStyleId>
              </a:tblPr>
              <a:tblGrid>
                <a:gridCol w="3495626">
                  <a:extLst>
                    <a:ext uri="{9D8B030D-6E8A-4147-A177-3AD203B41FA5}">
                      <a16:colId xmlns:a16="http://schemas.microsoft.com/office/drawing/2014/main" val="3628234326"/>
                    </a:ext>
                  </a:extLst>
                </a:gridCol>
                <a:gridCol w="3495626">
                  <a:extLst>
                    <a:ext uri="{9D8B030D-6E8A-4147-A177-3AD203B41FA5}">
                      <a16:colId xmlns:a16="http://schemas.microsoft.com/office/drawing/2014/main" val="1083199451"/>
                    </a:ext>
                  </a:extLst>
                </a:gridCol>
                <a:gridCol w="3495626">
                  <a:extLst>
                    <a:ext uri="{9D8B030D-6E8A-4147-A177-3AD203B41FA5}">
                      <a16:colId xmlns:a16="http://schemas.microsoft.com/office/drawing/2014/main" val="1334118722"/>
                    </a:ext>
                  </a:extLst>
                </a:gridCol>
              </a:tblGrid>
              <a:tr h="1362824">
                <a:tc>
                  <a:txBody>
                    <a:bodyPr/>
                    <a:lstStyle/>
                    <a:p>
                      <a:pPr algn="ctr"/>
                      <a:r>
                        <a:rPr lang="en-US" sz="2400" cap="all" spc="150" dirty="0"/>
                        <a:t>Monitoring</a:t>
                      </a:r>
                      <a:endParaRPr lang="en-US" sz="2400" b="0" cap="all" spc="150" dirty="0">
                        <a:solidFill>
                          <a:schemeClr val="lt1"/>
                        </a:solidFill>
                      </a:endParaRPr>
                    </a:p>
                  </a:txBody>
                  <a:tcPr marL="224212" marR="224212" marT="224212" marB="224212" anchor="ctr">
                    <a:solidFill>
                      <a:schemeClr val="tx1"/>
                    </a:solidFill>
                  </a:tcPr>
                </a:tc>
                <a:tc>
                  <a:txBody>
                    <a:bodyPr/>
                    <a:lstStyle/>
                    <a:p>
                      <a:pPr algn="ctr"/>
                      <a:r>
                        <a:rPr lang="en-US" sz="2400" cap="all" spc="150" dirty="0"/>
                        <a:t>Collection path planning</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Citizen contribution</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3628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Near real-time monitoring of the whole infrastructure</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Empty only full bins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solidFill>
                            <a:schemeClr val="tx1"/>
                          </a:solidFill>
                        </a:rPr>
                        <a:t>AI fill level prediction</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t>Points Reward-System</a:t>
                      </a:r>
                      <a:endParaRPr lang="en-US" sz="2000" b="1"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3628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solidFill>
                            <a:schemeClr val="tx1"/>
                          </a:solidFill>
                        </a:rPr>
                        <a:t>Adapted apps </a:t>
                      </a:r>
                      <a:r>
                        <a:rPr lang="en-US" sz="2000" b="0" cap="none" spc="0" dirty="0">
                          <a:solidFill>
                            <a:schemeClr val="tx1"/>
                          </a:solidFill>
                        </a:rPr>
                        <a:t>for: Municipalities, Citizens, Truck Drivers</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30-60% Route reduction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50%+ </a:t>
                      </a:r>
                      <a:r>
                        <a:rPr lang="en-US" sz="2000" u="none" cap="none" spc="0" dirty="0"/>
                        <a:t>Reduction on cost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cap="none" spc="0" dirty="0"/>
                        <a:t>Investment return in 12 months</a:t>
                      </a:r>
                    </a:p>
                  </a:txBody>
                  <a:tcPr marL="224212" marR="224212" marT="224212" marB="224212" anchor="ctr">
                    <a:solidFill>
                      <a:srgbClr val="EDEFF7"/>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cap="none" spc="0" dirty="0"/>
                        <a:t>Recycling</a:t>
                      </a:r>
                      <a:endParaRPr lang="en-US" sz="2000" b="0" cap="none" spc="0" dirty="0">
                        <a:solidFill>
                          <a:schemeClr val="tx1"/>
                        </a:solidFill>
                      </a:endParaRP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Assisting</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Charging</a:t>
                      </a:r>
                      <a:endParaRPr lang="en-US" sz="2000" cap="none" spc="0" dirty="0"/>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Something</a:t>
            </a:r>
          </a:p>
          <a:p>
            <a:r>
              <a:rPr lang="en-US" dirty="0"/>
              <a:t>Goes</a:t>
            </a:r>
          </a:p>
          <a:p>
            <a:r>
              <a:rPr lang="en-US" dirty="0"/>
              <a:t>Here</a:t>
            </a:r>
          </a:p>
          <a:p>
            <a:r>
              <a:rPr lang="en-US" dirty="0"/>
              <a:t>As</a:t>
            </a:r>
          </a:p>
          <a:p>
            <a:r>
              <a:rPr lang="en-US" dirty="0"/>
              <a:t>Index</a:t>
            </a:r>
          </a:p>
        </p:txBody>
      </p:sp>
    </p:spTree>
    <p:extLst>
      <p:ext uri="{BB962C8B-B14F-4D97-AF65-F5344CB8AC3E}">
        <p14:creationId xmlns:p14="http://schemas.microsoft.com/office/powerpoint/2010/main" val="227689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WHAT OUR CUSTOMERS SAY</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solidFill>
                  <a:schemeClr val="tx1"/>
                </a:solidFill>
              </a:rPr>
              <a:t>“QUOTES…</a:t>
            </a:r>
          </a:p>
        </p:txBody>
      </p:sp>
    </p:spTree>
    <p:extLst>
      <p:ext uri="{BB962C8B-B14F-4D97-AF65-F5344CB8AC3E}">
        <p14:creationId xmlns:p14="http://schemas.microsoft.com/office/powerpoint/2010/main" val="97197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CUSTOMER CASE STUDY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648</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Helvetica Neue Medium</vt:lpstr>
      <vt:lpstr>RetrospectVTI</vt:lpstr>
      <vt:lpstr>Waste management – citizens engagement</vt:lpstr>
      <vt:lpstr>OUTLINE</vt:lpstr>
      <vt:lpstr>Market Fill</vt:lpstr>
      <vt:lpstr>Market Gap – Citizen Engagement</vt:lpstr>
      <vt:lpstr>Market Gap – Citizen Engagement</vt:lpstr>
      <vt:lpstr>Our Proposal</vt:lpstr>
      <vt:lpstr>OUTLINE</vt:lpstr>
      <vt:lpstr>WHAT OUR CUSTOMERS SAY</vt:lpstr>
      <vt:lpstr>CUSTOMER CASE STUDY</vt:lpstr>
      <vt:lpstr>INDUSTRY OVERVIEW</vt:lpstr>
      <vt:lpstr>OUR TEAM</vt:lpstr>
      <vt:lpstr>OUR PRODUCTS/SERVICES</vt:lpstr>
      <vt:lpstr>Pricing/packages</vt:lpstr>
      <vt:lpstr>COMPANY PERFORMANCE</vt:lpstr>
      <vt:lpstr>Future offerings</vt:lpstr>
      <vt:lpstr>Roadmap</vt:lpstr>
      <vt:lpstr>COMPETITIVE COMPARISON</vt:lpstr>
      <vt:lpstr>Video Slide</vt:lpstr>
      <vt:lpstr>Next steps</vt:lpstr>
      <vt:lpstr>Questions?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2021-11-09T16:51:40Z</dcterms:created>
  <dcterms:modified xsi:type="dcterms:W3CDTF">2021-11-09T17:55:54Z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