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70" r:id="rId7"/>
    <p:sldId id="362" r:id="rId8"/>
    <p:sldId id="361" r:id="rId9"/>
    <p:sldId id="371" r:id="rId10"/>
    <p:sldId id="373" r:id="rId11"/>
    <p:sldId id="372" r:id="rId12"/>
    <p:sldId id="363" r:id="rId13"/>
    <p:sldId id="367" r:id="rId14"/>
    <p:sldId id="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70"/>
            <p14:sldId id="362"/>
          </p14:sldIdLst>
        </p14:section>
        <p14:section name="Dummy Sensors" id="{1769D9B9-C723-44F8-8BDD-03C8A01D1E43}">
          <p14:sldIdLst>
            <p14:sldId id="361"/>
          </p14:sldIdLst>
        </p14:section>
        <p14:section name="Server" id="{EAAF1609-FE51-410F-BC37-060BDEE4D8A3}">
          <p14:sldIdLst>
            <p14:sldId id="371"/>
            <p14:sldId id="373"/>
          </p14:sldIdLst>
        </p14:section>
        <p14:section name="FLEET OPTIMIZATION" id="{B469445E-AA1C-4889-B234-C392A3BC2863}">
          <p14:sldIdLst>
            <p14:sldId id="372"/>
          </p14:sldIdLst>
        </p14:section>
        <p14:section name="Regression" id="{68F7E8DB-205A-46A5-AED1-086AB0430513}">
          <p14:sldIdLst>
            <p14:sldId id="363"/>
          </p14:sldIdLst>
        </p14:section>
        <p14:section name="User Experience" id="{356831ED-118D-4100-B989-4205D3C73D06}">
          <p14:sldIdLst>
            <p14:sldId id="367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34" autoAdjust="0"/>
  </p:normalViewPr>
  <p:slideViewPr>
    <p:cSldViewPr snapToGrid="0">
      <p:cViewPr varScale="1">
        <p:scale>
          <a:sx n="83" d="100"/>
          <a:sy n="83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Gateways/Devices, Prediction, Reward System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Frontend Design and Structure, Data Analysis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ScaleX="91776"/>
      <dgm:spPr>
        <a:prstGeom prst="mathPlus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95359"/>
      <dgm:spPr>
        <a:prstGeom prst="mathPlus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Gateways/Devices, Prediction, Reward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71750" y="690563"/>
          <a:ext cx="666039" cy="639390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71750" y="818441"/>
        <a:ext cx="474222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705400"/>
          <a:ext cx="591986" cy="60971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tx1"/>
            </a:solidFill>
          </a:endParaRPr>
        </a:p>
      </dsp:txBody>
      <dsp:txXfrm>
        <a:off x="6601010" y="827343"/>
        <a:ext cx="414390" cy="365830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 Design and Structure,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Fragiskos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9400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Citizen Engagement – Point System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Generation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A bounty is automatically generated when a bin makes a problematic measurement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Support for future development: Admin generated bounties for any purpose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User Interaction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bounties in a radius around him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accepts a bounty and has some time to complete it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a list of his assigned bounties in his profile, mark it complete and receive the reward points or abandon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49" r="198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209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485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Workload Allocation</a:t>
            </a:r>
          </a:p>
        </p:txBody>
      </p:sp>
    </p:spTree>
    <p:extLst>
      <p:ext uri="{BB962C8B-B14F-4D97-AF65-F5344CB8AC3E}">
        <p14:creationId xmlns:p14="http://schemas.microsoft.com/office/powerpoint/2010/main" val="671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/>
          </a:p>
          <a:p>
            <a:pPr marL="635508" lvl="1" indent="-342900">
              <a:lnSpc>
                <a:spcPct val="90000"/>
              </a:lnSpc>
            </a:pP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5954" r="173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36940CF6-3E6F-440C-8123-DD88B5D4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FRAMEWORK</a:t>
            </a:r>
          </a:p>
          <a:p>
            <a:r>
              <a:rPr lang="en-US" dirty="0"/>
              <a:t>SQL ALCHEMY</a:t>
            </a:r>
          </a:p>
          <a:p>
            <a:r>
              <a:rPr lang="en-US" dirty="0"/>
              <a:t>SQLite Database interface</a:t>
            </a:r>
          </a:p>
          <a:p>
            <a:r>
              <a:rPr lang="en-US" dirty="0"/>
              <a:t>Handling all HTTP requests from and to services</a:t>
            </a:r>
          </a:p>
          <a:p>
            <a:pPr lvl="1"/>
            <a:r>
              <a:rPr lang="en-US" dirty="0"/>
              <a:t>Sensors gateways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Rewarding system, Fleet routing optimization , Bounties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CEA31D90-E424-41B7-9153-E7BEA8C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467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508E3D-7CB8-4082-8B91-034D696C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Database schema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C7D221B-CC27-48E5-A792-DB4A11AE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1530455"/>
            <a:ext cx="7100046" cy="45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D2A6D292-6326-4D5F-A727-0D224820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available trucks at the moment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bins that need pickup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Transform it into travelling salesman problem (</a:t>
            </a:r>
            <a:r>
              <a:rPr lang="en-US" dirty="0" err="1"/>
              <a:t>GraphHopper</a:t>
            </a:r>
            <a:r>
              <a:rPr lang="en-US" dirty="0"/>
              <a:t> API)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Each truck is assigned to specific bins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 Calculating directions for every truck and send them as JSON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BD66A848-8DB9-470C-BA47-45076612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TRUCK FLEET ROUTING</a:t>
            </a:r>
          </a:p>
        </p:txBody>
      </p:sp>
    </p:spTree>
    <p:extLst>
      <p:ext uri="{BB962C8B-B14F-4D97-AF65-F5344CB8AC3E}">
        <p14:creationId xmlns:p14="http://schemas.microsoft.com/office/powerpoint/2010/main" val="112599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">
            <a:extLst>
              <a:ext uri="{FF2B5EF4-FFF2-40B4-BE49-F238E27FC236}">
                <a16:creationId xmlns:a16="http://schemas.microsoft.com/office/drawing/2014/main" id="{E34D1C85-C868-4B94-9857-FC53D8165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4998721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Uses measurement history to predict a fill rate</a:t>
            </a:r>
            <a:endParaRPr lang="el-GR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Prediction is calculated per sensor and saved individually in a DB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55382-E89E-45FA-A1C8-2CA7E481EB30}"/>
              </a:ext>
            </a:extLst>
          </p:cNvPr>
          <p:cNvSpPr txBox="1">
            <a:spLocks/>
          </p:cNvSpPr>
          <p:nvPr/>
        </p:nvSpPr>
        <p:spPr>
          <a:xfrm>
            <a:off x="6095999" y="4742328"/>
            <a:ext cx="4998721" cy="151242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dirty="0"/>
              <a:t>If retrieved regression model is too old, prediction is recalculated and updated before response</a:t>
            </a:r>
          </a:p>
        </p:txBody>
      </p:sp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352</Words>
  <Application>Microsoft Office PowerPoint</Application>
  <PresentationFormat>Ευρεία οθόνη</PresentationFormat>
  <Paragraphs>65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Workload Allocation</vt:lpstr>
      <vt:lpstr>Our Proposal</vt:lpstr>
      <vt:lpstr>Dummy Sensors</vt:lpstr>
      <vt:lpstr>SERVER</vt:lpstr>
      <vt:lpstr>Database schema</vt:lpstr>
      <vt:lpstr>TRUCK FLEET ROUTING</vt:lpstr>
      <vt:lpstr>Regression Prediction</vt:lpstr>
      <vt:lpstr>Citizen Engagement – Point System</vt:lpstr>
      <vt:lpstr>Bounties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2022-02-14T12:09:22Z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