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43" r:id="rId5"/>
    <p:sldId id="353" r:id="rId6"/>
    <p:sldId id="362" r:id="rId7"/>
    <p:sldId id="361" r:id="rId8"/>
    <p:sldId id="3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FF70A9A-57A8-4A6C-B807-934E89882800}">
          <p14:sldIdLst>
            <p14:sldId id="343"/>
            <p14:sldId id="353"/>
            <p14:sldId id="362"/>
          </p14:sldIdLst>
        </p14:section>
        <p14:section name="Dummy Sensors" id="{1769D9B9-C723-44F8-8BDD-03C8A01D1E43}">
          <p14:sldIdLst>
            <p14:sldId id="361"/>
            <p14:sldId id="3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34" autoAdjust="0"/>
  </p:normalViewPr>
  <p:slideViewPr>
    <p:cSldViewPr snapToGrid="0">
      <p:cViewPr varScale="1">
        <p:scale>
          <a:sx n="85" d="100"/>
          <a:sy n="85" d="100"/>
        </p:scale>
        <p:origin x="8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2/12/2022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2/12/2022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2/12/2022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2/12/2022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2/12/2022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2/12/2022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2/12/2022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2/12/2022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2/12/2022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2/12/2022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2/12/2022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2/12/2022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2/12/2022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Waste management – citizens engagement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 fontScale="77500" lnSpcReduction="20000"/>
          </a:bodyPr>
          <a:lstStyle/>
          <a:p>
            <a:r>
              <a:rPr lang="en-US" cap="none" dirty="0"/>
              <a:t>Fragiskos Fourlas (1059336)</a:t>
            </a:r>
          </a:p>
          <a:p>
            <a:r>
              <a:rPr lang="en-US" cap="none" dirty="0"/>
              <a:t>Marios Stamatopoulos (</a:t>
            </a:r>
            <a:r>
              <a:rPr lang="en-150" cap="none" dirty="0"/>
              <a:t>1059383</a:t>
            </a:r>
            <a:r>
              <a:rPr lang="en-US" cap="none" dirty="0"/>
              <a:t>)</a:t>
            </a:r>
          </a:p>
          <a:p>
            <a:r>
              <a:rPr lang="en-US" cap="none" dirty="0"/>
              <a:t>Nikos Panagiotopoulos (1053552)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r>
              <a:rPr lang="en-US" dirty="0"/>
              <a:t>Solution</a:t>
            </a:r>
          </a:p>
          <a:p>
            <a:r>
              <a:rPr lang="en-US" dirty="0"/>
              <a:t>Market Fill</a:t>
            </a:r>
          </a:p>
          <a:p>
            <a:r>
              <a:rPr lang="en-US" dirty="0"/>
              <a:t>Market Gap</a:t>
            </a:r>
          </a:p>
          <a:p>
            <a:r>
              <a:rPr lang="en-US" dirty="0"/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400352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Our Proposal</a:t>
            </a:r>
          </a:p>
        </p:txBody>
      </p:sp>
      <p:pic>
        <p:nvPicPr>
          <p:cNvPr id="6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0FE45CE-4282-4E2F-B2E6-A719050FF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766" y="636784"/>
            <a:ext cx="7275443" cy="558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7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870" y="942871"/>
            <a:ext cx="5711810" cy="587584"/>
          </a:xfrm>
        </p:spPr>
        <p:txBody>
          <a:bodyPr anchor="ctr">
            <a:normAutofit/>
          </a:bodyPr>
          <a:lstStyle/>
          <a:p>
            <a:r>
              <a:rPr lang="en-US" dirty="0"/>
              <a:t>Dummy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400"/>
              <a:t>Dummy Sensors Server</a:t>
            </a:r>
          </a:p>
          <a:p>
            <a:pPr marL="635508" lvl="1" indent="-342900">
              <a:lnSpc>
                <a:spcPct val="90000"/>
              </a:lnSpc>
            </a:pPr>
            <a:r>
              <a:rPr lang="en-US"/>
              <a:t>Collects data from the gateway and publishes it to the server</a:t>
            </a:r>
          </a:p>
          <a:p>
            <a:pPr marL="635508" lvl="1" indent="-342900">
              <a:lnSpc>
                <a:spcPct val="90000"/>
              </a:lnSpc>
            </a:pPr>
            <a:r>
              <a:rPr lang="en-US"/>
              <a:t>Handles API calls for I/O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400"/>
              <a:t>Sensor Gateway</a:t>
            </a:r>
          </a:p>
          <a:p>
            <a:pPr marL="635508" lvl="1" indent="-342900">
              <a:lnSpc>
                <a:spcPct val="90000"/>
              </a:lnSpc>
            </a:pPr>
            <a:r>
              <a:rPr lang="en-US"/>
              <a:t>Works in the place of an actual IoT Gateway</a:t>
            </a:r>
          </a:p>
          <a:p>
            <a:pPr marL="635508" lvl="1" indent="-342900">
              <a:lnSpc>
                <a:spcPct val="90000"/>
              </a:lnSpc>
            </a:pPr>
            <a:r>
              <a:rPr lang="en-US"/>
              <a:t>Runs processes containing sensors</a:t>
            </a:r>
          </a:p>
          <a:p>
            <a:pPr marL="635508" lvl="1" indent="-342900">
              <a:lnSpc>
                <a:spcPct val="90000"/>
              </a:lnSpc>
            </a:pPr>
            <a:r>
              <a:rPr lang="en-US"/>
              <a:t>Transfers messages between sensors and server via pipes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400"/>
              <a:t>Sensors</a:t>
            </a:r>
          </a:p>
          <a:p>
            <a:pPr marL="635508" lvl="1" indent="-342900">
              <a:lnSpc>
                <a:spcPct val="90000"/>
              </a:lnSpc>
            </a:pPr>
            <a:r>
              <a:rPr lang="en-US"/>
              <a:t>Have a unique identifying UUIDv4</a:t>
            </a:r>
          </a:p>
          <a:p>
            <a:pPr marL="635508" lvl="1" indent="-342900">
              <a:lnSpc>
                <a:spcPct val="90000"/>
              </a:lnSpc>
            </a:pPr>
            <a:r>
              <a:rPr lang="en-US"/>
              <a:t>Scatter themselves around a fixed center point</a:t>
            </a:r>
          </a:p>
          <a:p>
            <a:pPr marL="635508" lvl="1" indent="-342900">
              <a:lnSpc>
                <a:spcPct val="90000"/>
              </a:lnSpc>
            </a:pPr>
            <a:r>
              <a:rPr lang="en-US"/>
              <a:t>Update and publish mock data with a unique “measurement ID” each interval</a:t>
            </a:r>
          </a:p>
          <a:p>
            <a:pPr marL="635508" lvl="1" indent="-342900">
              <a:lnSpc>
                <a:spcPct val="90000"/>
              </a:lnSpc>
            </a:pPr>
            <a:r>
              <a:rPr lang="en-US"/>
              <a:t>Chance to fall or catch fire every interval</a:t>
            </a:r>
          </a:p>
          <a:p>
            <a:pPr marL="635508" lvl="1" indent="-342900">
              <a:lnSpc>
                <a:spcPct val="90000"/>
              </a:lnSpc>
            </a:pPr>
            <a:endParaRPr lang="en-US"/>
          </a:p>
          <a:p>
            <a:pPr marL="635508" lvl="1" indent="-342900">
              <a:lnSpc>
                <a:spcPct val="90000"/>
              </a:lnSpc>
            </a:pPr>
            <a:endParaRPr lang="en-US"/>
          </a:p>
        </p:txBody>
      </p:sp>
      <p:pic>
        <p:nvPicPr>
          <p:cNvPr id="7" name="Content Placeholder 6" descr="A parking meter is stationed outside a building&#10;&#10;Description automatically generated with low confidence">
            <a:extLst>
              <a:ext uri="{FF2B5EF4-FFF2-40B4-BE49-F238E27FC236}">
                <a16:creationId xmlns:a16="http://schemas.microsoft.com/office/drawing/2014/main" id="{31DCECD3-2E44-5D44-9FA4-EC4D470EC66E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 rotWithShape="1">
          <a:blip r:embed="rId2"/>
          <a:srcRect l="21663" t="-116" r="23869" b="115"/>
          <a:stretch/>
        </p:blipFill>
        <p:spPr>
          <a:xfrm>
            <a:off x="614135" y="627457"/>
            <a:ext cx="4589130" cy="5603086"/>
          </a:xfrm>
          <a:noFill/>
        </p:spPr>
      </p:pic>
    </p:spTree>
    <p:extLst>
      <p:ext uri="{BB962C8B-B14F-4D97-AF65-F5344CB8AC3E}">
        <p14:creationId xmlns:p14="http://schemas.microsoft.com/office/powerpoint/2010/main" val="381151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">
            <a:extLst>
              <a:ext uri="{FF2B5EF4-FFF2-40B4-BE49-F238E27FC236}">
                <a16:creationId xmlns:a16="http://schemas.microsoft.com/office/drawing/2014/main" id="{E34D1C85-C868-4B94-9857-FC53D8165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E9327-1069-4A50-8FA1-8087A4E9B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77" y="3816587"/>
            <a:ext cx="10113645" cy="743682"/>
          </a:xfrm>
        </p:spPr>
        <p:txBody>
          <a:bodyPr anchor="b">
            <a:normAutofit/>
          </a:bodyPr>
          <a:lstStyle/>
          <a:p>
            <a:r>
              <a:rPr lang="en-US" dirty="0"/>
              <a:t>Regression</a:t>
            </a:r>
            <a:r>
              <a:rPr lang="el-GR" dirty="0"/>
              <a:t> </a:t>
            </a:r>
            <a:r>
              <a:rPr lang="en-US" dirty="0"/>
              <a:t>Prediction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A3FE-67EF-4F2B-820D-422B76C79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4742329"/>
            <a:ext cx="10113264" cy="151242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 err="1"/>
              <a:t>Sadas</a:t>
            </a:r>
            <a:endParaRPr lang="en-US" dirty="0"/>
          </a:p>
          <a:p>
            <a:pPr marL="800100" lvl="1" indent="-34290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SFSDFSaasf</a:t>
            </a:r>
            <a:endParaRPr lang="en-001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190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FAF7B5-E40C-46BE-9C83-DA251FCAE61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116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RetrospectVTI</vt:lpstr>
      <vt:lpstr>Waste management – citizens engagement</vt:lpstr>
      <vt:lpstr>OUTLINE</vt:lpstr>
      <vt:lpstr>Our Proposal</vt:lpstr>
      <vt:lpstr>Dummy Sensors</vt:lpstr>
      <vt:lpstr>Regression 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2021-11-09T16:51:40Z</dcterms:created>
  <dcterms:modified xsi:type="dcterms:W3CDTF">2022-02-12T20:05:39Z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