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DA83F-77C2-4996-AAA2-8B160BE47D68}" v="33" dt="2021-07-08T19:35:23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p1059383@upnet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B12758-A220-4DC2-8163-8F373992F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Έλεγχος κινητήρων και </a:t>
            </a:r>
            <a:r>
              <a:rPr lang="en-US" dirty="0"/>
              <a:t>LED</a:t>
            </a:r>
            <a:r>
              <a:rPr lang="el-GR" dirty="0"/>
              <a:t> μέσω χειρονομιών</a:t>
            </a:r>
            <a:br>
              <a:rPr lang="en-US" dirty="0"/>
            </a:b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6607274-5849-4FB5-812D-E678315D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84" y="5306013"/>
            <a:ext cx="10867475" cy="507557"/>
          </a:xfrm>
        </p:spPr>
        <p:txBody>
          <a:bodyPr/>
          <a:lstStyle/>
          <a:p>
            <a:r>
              <a:rPr lang="el-GR" dirty="0"/>
              <a:t>Σταματόπουλος Μάριος-Νεκτάριος (</a:t>
            </a:r>
            <a:r>
              <a:rPr lang="el-GR" u="sng" dirty="0">
                <a:hlinkClick r:id="rId2"/>
              </a:rPr>
              <a:t>up1059383@upnet.gr</a:t>
            </a:r>
            <a:r>
              <a:rPr lang="el-GR" dirty="0"/>
              <a:t>)    	 				Α.Μ.</a:t>
            </a:r>
            <a:r>
              <a:rPr lang="en-US" dirty="0"/>
              <a:t> :1059383</a:t>
            </a:r>
          </a:p>
        </p:txBody>
      </p:sp>
    </p:spTree>
    <p:extLst>
      <p:ext uri="{BB962C8B-B14F-4D97-AF65-F5344CB8AC3E}">
        <p14:creationId xmlns:p14="http://schemas.microsoft.com/office/powerpoint/2010/main" val="288619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1C61881-EFE0-4E5A-97C9-9B7424CD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Wiring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95687A45-2EB1-4CA2-99A9-2E2F2074965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7951" t="26710" b="12709"/>
          <a:stretch/>
        </p:blipFill>
        <p:spPr bwMode="auto">
          <a:xfrm>
            <a:off x="7611790" y="2049780"/>
            <a:ext cx="4295730" cy="4147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97952762-CCC2-4802-B05E-B4D2C49FD7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0000" y="1812925"/>
            <a:ext cx="4726623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0AAD3F-9580-41A8-B4E4-ACCD0267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16708"/>
            <a:ext cx="10571998" cy="970450"/>
          </a:xfrm>
        </p:spPr>
        <p:txBody>
          <a:bodyPr/>
          <a:lstStyle/>
          <a:p>
            <a:r>
              <a:rPr lang="el-GR" dirty="0"/>
              <a:t>Βασικό διάγραμμα</a:t>
            </a:r>
            <a:endParaRPr lang="en-US" dirty="0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4E858640-7F25-436D-B8A3-AC849E289C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838" y="2019300"/>
            <a:ext cx="6919442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9A18A7-A463-45CC-96D8-0C5692F4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4CF000D-6442-4B59-A838-AF83A295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36799"/>
            <a:ext cx="10554574" cy="1171719"/>
          </a:xfrm>
        </p:spPr>
        <p:txBody>
          <a:bodyPr/>
          <a:lstStyle/>
          <a:p>
            <a:r>
              <a:rPr lang="el-GR" dirty="0"/>
              <a:t>L</a:t>
            </a:r>
            <a:r>
              <a:rPr lang="en-US" dirty="0"/>
              <a:t>ogitech</a:t>
            </a:r>
            <a:r>
              <a:rPr lang="el-GR" dirty="0"/>
              <a:t> HD </a:t>
            </a:r>
            <a:r>
              <a:rPr lang="en-US" dirty="0"/>
              <a:t>Webcam </a:t>
            </a:r>
            <a:r>
              <a:rPr lang="el-GR" dirty="0"/>
              <a:t>C270 </a:t>
            </a:r>
            <a:endParaRPr lang="en-US" dirty="0"/>
          </a:p>
        </p:txBody>
      </p:sp>
      <p:pic>
        <p:nvPicPr>
          <p:cNvPr id="5" name="Εικόνα 4" descr="Logitech HD Webcam C270 - Skroutz.gr">
            <a:extLst>
              <a:ext uri="{FF2B5EF4-FFF2-40B4-BE49-F238E27FC236}">
                <a16:creationId xmlns:a16="http://schemas.microsoft.com/office/drawing/2014/main" id="{7C1A50B7-FF3C-473D-A235-BDC17FC03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90" y="2248852"/>
            <a:ext cx="2039620" cy="177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60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A96E64-5464-4DDE-9CC1-477778F2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Detection and Pose estimation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9F6247B-9757-4C5B-BBC6-DC90299F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52" y="1747654"/>
            <a:ext cx="6872408" cy="2211358"/>
          </a:xfrm>
        </p:spPr>
        <p:txBody>
          <a:bodyPr/>
          <a:lstStyle/>
          <a:p>
            <a:r>
              <a:rPr lang="en-US" dirty="0"/>
              <a:t>Media Pipe framework</a:t>
            </a:r>
          </a:p>
          <a:p>
            <a:r>
              <a:rPr lang="en-US" dirty="0"/>
              <a:t>Real-time palm tracking</a:t>
            </a:r>
          </a:p>
          <a:p>
            <a:r>
              <a:rPr lang="en-US" dirty="0"/>
              <a:t>Finger coordinates extraction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9F1D68D-CD12-4F0E-A558-FEC8EBA6AF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40" y="1417638"/>
            <a:ext cx="6872408" cy="262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8EFC876C-F9D8-409C-8C10-ACDF96C1506E}"/>
              </a:ext>
            </a:extLst>
          </p:cNvPr>
          <p:cNvPicPr/>
          <p:nvPr/>
        </p:nvPicPr>
        <p:blipFill rotWithShape="1">
          <a:blip r:embed="rId3"/>
          <a:srcRect t="3287"/>
          <a:stretch/>
        </p:blipFill>
        <p:spPr>
          <a:xfrm>
            <a:off x="452952" y="3272007"/>
            <a:ext cx="4434840" cy="31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C858AB-2A84-41B1-A7AC-A497FDA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and Fist Detection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C0973DE-E509-4D87-8FD9-0302E6AD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2" y="3014767"/>
            <a:ext cx="10554574" cy="3636511"/>
          </a:xfrm>
        </p:spPr>
        <p:txBody>
          <a:bodyPr/>
          <a:lstStyle/>
          <a:p>
            <a:r>
              <a:rPr lang="en-US" dirty="0"/>
              <a:t>Calculate angle between points 0 and 12</a:t>
            </a:r>
          </a:p>
          <a:p>
            <a:r>
              <a:rPr lang="en-US" dirty="0"/>
              <a:t>Calculate distance between the same points</a:t>
            </a:r>
          </a:p>
          <a:p>
            <a:r>
              <a:rPr lang="en-US" dirty="0"/>
              <a:t>If distance&lt; threshold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FIST DETECTED</a:t>
            </a:r>
            <a:endParaRPr lang="en-US" b="1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7E927F5-0A1C-42D4-9AD0-5CFF711D59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60" y="1702500"/>
            <a:ext cx="6872408" cy="2624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9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0CE865-C873-4A7C-9C8F-59F058C7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Communication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65504D-4346-414B-AAF7-95927EE4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socket </a:t>
            </a:r>
            <a:r>
              <a:rPr lang="el-GR" dirty="0"/>
              <a:t>στην </a:t>
            </a:r>
            <a:r>
              <a:rPr lang="en-US" dirty="0"/>
              <a:t>port</a:t>
            </a:r>
            <a:r>
              <a:rPr lang="el-GR" dirty="0"/>
              <a:t> 8089</a:t>
            </a:r>
            <a:r>
              <a:rPr lang="en-GB" dirty="0"/>
              <a:t> </a:t>
            </a:r>
            <a:r>
              <a:rPr lang="el-GR" dirty="0"/>
              <a:t>με την παρακάτω κωδικοποίηση</a:t>
            </a:r>
            <a:r>
              <a:rPr lang="en-US" dirty="0"/>
              <a:t>:</a:t>
            </a:r>
            <a:endParaRPr lang="en-GB" dirty="0"/>
          </a:p>
          <a:p>
            <a:r>
              <a:rPr lang="el-GR" dirty="0"/>
              <a:t>Ανίχνευση ενός χεριού </a:t>
            </a:r>
            <a:r>
              <a:rPr lang="el-GR" dirty="0">
                <a:sym typeface="Wingdings" panose="05000000000000000000" pitchFamily="2" charset="2"/>
              </a:rPr>
              <a:t></a:t>
            </a:r>
            <a:r>
              <a:rPr lang="el-GR" dirty="0"/>
              <a:t>στέλνονται 5 </a:t>
            </a:r>
            <a:r>
              <a:rPr lang="en-US" dirty="0"/>
              <a:t>bytes </a:t>
            </a:r>
            <a:r>
              <a:rPr lang="el-GR" dirty="0"/>
              <a:t>που το κάθε ένα αντιπροσωπεύει έναν χαρακτήρα </a:t>
            </a:r>
          </a:p>
          <a:p>
            <a:r>
              <a:rPr lang="el-GR" dirty="0"/>
              <a:t>Τα πρώτα 3 αντιστοιχούν (τιμές μεταξύ 0 και 180 ) </a:t>
            </a:r>
          </a:p>
          <a:p>
            <a:r>
              <a:rPr lang="el-GR" dirty="0"/>
              <a:t>το 4</a:t>
            </a:r>
            <a:r>
              <a:rPr lang="el-GR" baseline="30000" dirty="0"/>
              <a:t>ο</a:t>
            </a:r>
            <a:r>
              <a:rPr lang="el-GR" dirty="0"/>
              <a:t> είναι 0 ή 1 </a:t>
            </a:r>
            <a:r>
              <a:rPr lang="el-GR" dirty="0">
                <a:sym typeface="Wingdings" panose="05000000000000000000" pitchFamily="2" charset="2"/>
              </a:rPr>
              <a:t></a:t>
            </a:r>
            <a:r>
              <a:rPr lang="el-GR" dirty="0"/>
              <a:t> ελέγχει το </a:t>
            </a:r>
            <a:r>
              <a:rPr lang="en-US" dirty="0"/>
              <a:t>LED .</a:t>
            </a:r>
            <a:endParaRPr lang="el-GR" dirty="0"/>
          </a:p>
          <a:p>
            <a:r>
              <a:rPr lang="el-GR" dirty="0"/>
              <a:t>το 5</a:t>
            </a:r>
            <a:r>
              <a:rPr lang="el-GR" baseline="30000" dirty="0"/>
              <a:t>ο</a:t>
            </a:r>
            <a:r>
              <a:rPr lang="el-GR" dirty="0"/>
              <a:t> είναι 0 ή 1 </a:t>
            </a:r>
            <a:r>
              <a:rPr lang="el-GR" dirty="0">
                <a:sym typeface="Wingdings" panose="05000000000000000000" pitchFamily="2" charset="2"/>
              </a:rPr>
              <a:t></a:t>
            </a:r>
            <a:r>
              <a:rPr lang="el-GR" dirty="0"/>
              <a:t>δηλώνει αν υπάρχει πληροφορία και από το άλλο χέρι</a:t>
            </a:r>
            <a:r>
              <a:rPr lang="en-GB" dirty="0"/>
              <a:t>.</a:t>
            </a:r>
            <a:endParaRPr lang="el-GR" dirty="0"/>
          </a:p>
          <a:p>
            <a:r>
              <a:rPr lang="el-GR" dirty="0"/>
              <a:t> Στην περίπτωση που υπάρχει </a:t>
            </a:r>
            <a:r>
              <a:rPr lang="en-US" dirty="0"/>
              <a:t>:</a:t>
            </a:r>
            <a:endParaRPr lang="el-GR" dirty="0"/>
          </a:p>
          <a:p>
            <a:pPr lvl="1"/>
            <a:r>
              <a:rPr lang="el-GR" dirty="0"/>
              <a:t>στέλνονται άλλα 4 </a:t>
            </a:r>
            <a:r>
              <a:rPr lang="en-US" dirty="0"/>
              <a:t>bytes</a:t>
            </a:r>
            <a:r>
              <a:rPr lang="el-GR" dirty="0"/>
              <a:t> για την γωνία και το </a:t>
            </a:r>
            <a:r>
              <a:rPr lang="en-US" dirty="0"/>
              <a:t>LED </a:t>
            </a:r>
            <a:r>
              <a:rPr lang="el-GR" dirty="0"/>
              <a:t>παρόμοια.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3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D21FBB-F688-4B8F-A12B-56D6DA3A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Labview VI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15FD21-D9A6-4DEA-97E0-8ABC0503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8" y="2213898"/>
            <a:ext cx="10554574" cy="3636511"/>
          </a:xfrm>
        </p:spPr>
        <p:txBody>
          <a:bodyPr/>
          <a:lstStyle/>
          <a:p>
            <a:r>
              <a:rPr lang="el-GR" dirty="0"/>
              <a:t>Επικοινωνία μέσω </a:t>
            </a:r>
            <a:r>
              <a:rPr lang="en-US" dirty="0"/>
              <a:t>TCP sockets </a:t>
            </a:r>
            <a:r>
              <a:rPr lang="el-GR" dirty="0"/>
              <a:t>με </a:t>
            </a:r>
            <a:r>
              <a:rPr lang="en-US" dirty="0"/>
              <a:t>Python</a:t>
            </a:r>
          </a:p>
          <a:p>
            <a:r>
              <a:rPr lang="en-US" dirty="0"/>
              <a:t>Visualizations</a:t>
            </a:r>
          </a:p>
          <a:p>
            <a:r>
              <a:rPr lang="el-GR" dirty="0"/>
              <a:t>Ρυθμίσεις για την θύρα εισόδου του </a:t>
            </a:r>
            <a:r>
              <a:rPr lang="en-US" dirty="0"/>
              <a:t>Arduino</a:t>
            </a:r>
            <a:endParaRPr lang="el-GR" dirty="0"/>
          </a:p>
          <a:p>
            <a:r>
              <a:rPr lang="el-GR" dirty="0"/>
              <a:t>Ρυθμίσεις για τα </a:t>
            </a:r>
            <a:r>
              <a:rPr lang="en-GB" dirty="0"/>
              <a:t>Pins </a:t>
            </a:r>
            <a:r>
              <a:rPr lang="el-GR" dirty="0"/>
              <a:t>του </a:t>
            </a:r>
            <a:r>
              <a:rPr lang="en-US" dirty="0"/>
              <a:t>Arduino</a:t>
            </a:r>
            <a:endParaRPr lang="el-GR" dirty="0"/>
          </a:p>
          <a:p>
            <a:r>
              <a:rPr lang="el-GR" dirty="0"/>
              <a:t>Αποστολή εντολών στο </a:t>
            </a:r>
            <a:r>
              <a:rPr lang="en-US" dirty="0"/>
              <a:t>Arduino</a:t>
            </a:r>
            <a:endParaRPr lang="el-GR" dirty="0"/>
          </a:p>
          <a:p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F83DB3DC-81C6-49B1-ADDC-E539F94AB3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1141" y="244985"/>
            <a:ext cx="4202059" cy="61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4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E588C0-1D0E-4F9F-B532-64097A5D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 Communication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61522AE2-9895-410E-AC35-7BB8A86402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10" y="2313503"/>
            <a:ext cx="10553700" cy="35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D1805C-38B5-42C5-9286-D5768AF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Linx Commands to Arduino</a:t>
            </a:r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55B23919-0D44-43EF-A2A7-8E768549D3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73" y="2385060"/>
            <a:ext cx="9925727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ξιομνημόνευτο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1119189CD742514AA58A188C1B57040E" ma:contentTypeVersion="7" ma:contentTypeDescription="Δημιουργία νέου εγγράφου" ma:contentTypeScope="" ma:versionID="c7e2975739c64c1e19c2c2b81fc1134b">
  <xsd:schema xmlns:xsd="http://www.w3.org/2001/XMLSchema" xmlns:xs="http://www.w3.org/2001/XMLSchema" xmlns:p="http://schemas.microsoft.com/office/2006/metadata/properties" xmlns:ns3="a452dce1-ed74-4281-954c-290d9c1d65a8" xmlns:ns4="b3f04725-32de-4c73-a7cd-32bef7f44d45" targetNamespace="http://schemas.microsoft.com/office/2006/metadata/properties" ma:root="true" ma:fieldsID="279af11e1d17240b139490e59f653f10" ns3:_="" ns4:_="">
    <xsd:import namespace="a452dce1-ed74-4281-954c-290d9c1d65a8"/>
    <xsd:import namespace="b3f04725-32de-4c73-a7cd-32bef7f44d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52dce1-ed74-4281-954c-290d9c1d65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4725-32de-4c73-a7cd-32bef7f44d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1F138A-4DC0-41B8-B0BB-7FAB933DD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52dce1-ed74-4281-954c-290d9c1d65a8"/>
    <ds:schemaRef ds:uri="b3f04725-32de-4c73-a7cd-32bef7f44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10F06F-43BC-49AB-9149-34B8412E19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1D95F0-00AA-4D4A-BA94-287B0EE97F6B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b3f04725-32de-4c73-a7cd-32bef7f44d45"/>
    <ds:schemaRef ds:uri="http://schemas.microsoft.com/office/infopath/2007/PartnerControls"/>
    <ds:schemaRef ds:uri="a452dce1-ed74-4281-954c-290d9c1d65a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TM03457503[[fn=Αξιομνημόνευτο]]</Template>
  <TotalTime>26</TotalTime>
  <Words>194</Words>
  <Application>Microsoft Office PowerPoint</Application>
  <PresentationFormat>Ευρεία οθόνη</PresentationFormat>
  <Paragraphs>30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Αξιομνημόνευτο</vt:lpstr>
      <vt:lpstr>Έλεγχος κινητήρων και LED μέσω χειρονομιών </vt:lpstr>
      <vt:lpstr>Βασικό διάγραμμα</vt:lpstr>
      <vt:lpstr>Hand Detection</vt:lpstr>
      <vt:lpstr>Hand Detection and Pose estimation</vt:lpstr>
      <vt:lpstr>Angle and Fist Detection</vt:lpstr>
      <vt:lpstr>TCP Socket Communication</vt:lpstr>
      <vt:lpstr>Labview VI</vt:lpstr>
      <vt:lpstr>TCP Socket Communication</vt:lpstr>
      <vt:lpstr>Linx Commands to Arduino</vt:lpstr>
      <vt:lpstr>Arduino Wiring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Έλεγχος κινητήρων και LED μέσω χειρονομιών</dc:title>
  <dc:creator>ΣΤΑΜΑΤΟΠΟΥΛΟΣ ΜΑΡΙΟΣ ΝΕΚΤΑΡΙΟΣ</dc:creator>
  <cp:lastModifiedBy>ΣΤΑΜΑΤΟΠΟΥΛΟΣ ΜΑΡΙΟΣ ΝΕΚΤΑΡΙΟΣ</cp:lastModifiedBy>
  <cp:revision>2</cp:revision>
  <dcterms:created xsi:type="dcterms:W3CDTF">2021-07-08T19:09:15Z</dcterms:created>
  <dcterms:modified xsi:type="dcterms:W3CDTF">2021-07-08T19:35:46Z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0x0101001119189CD742514AA58A188C1B57040E</vt:lpwstr>
  </property>
</Properties>
</file>