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60" r:id="rId4"/>
    <p:sldId id="259" r:id="rId5"/>
    <p:sldId id="258" r:id="rId6"/>
    <p:sldId id="263" r:id="rId7"/>
    <p:sldId id="264" r:id="rId8"/>
    <p:sldId id="286" r:id="rId9"/>
    <p:sldId id="288" r:id="rId10"/>
    <p:sldId id="289" r:id="rId11"/>
    <p:sldId id="291" r:id="rId12"/>
    <p:sldId id="266" r:id="rId13"/>
    <p:sldId id="290" r:id="rId14"/>
    <p:sldId id="292" r:id="rId15"/>
    <p:sldId id="293" r:id="rId16"/>
    <p:sldId id="294" r:id="rId17"/>
    <p:sldId id="295" r:id="rId18"/>
    <p:sldId id="296" r:id="rId19"/>
    <p:sldId id="297" r:id="rId20"/>
    <p:sldId id="261"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6" r:id="rId3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93" autoAdjust="0"/>
    <p:restoredTop sz="94660"/>
  </p:normalViewPr>
  <p:slideViewPr>
    <p:cSldViewPr snapToGrid="0">
      <p:cViewPr varScale="1">
        <p:scale>
          <a:sx n="96" d="100"/>
          <a:sy n="96" d="100"/>
        </p:scale>
        <p:origin x="8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31EA1-E765-4EF8-8E8E-5F7A3F71FC47}" type="datetimeFigureOut">
              <a:rPr lang="es-ES" smtClean="0"/>
              <a:t>22/09/2025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E8E46-B49C-415A-9ECE-EF40D1430FC3}" type="slidenum">
              <a:rPr lang="es-ES" smtClean="0"/>
              <a:t>‹Nº›</a:t>
            </a:fld>
            <a:endParaRPr lang="es-ES"/>
          </a:p>
        </p:txBody>
      </p:sp>
    </p:spTree>
    <p:extLst>
      <p:ext uri="{BB962C8B-B14F-4D97-AF65-F5344CB8AC3E}">
        <p14:creationId xmlns:p14="http://schemas.microsoft.com/office/powerpoint/2010/main" val="4132145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00fa51af02_0_1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300fa51af02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6D52C-4D3A-E3A6-BFCE-E1BDC188690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D6D8EC4-8EE5-778B-50C3-752E5C56F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FF1DF64-58B7-8DAE-3101-C4AA58A76B3C}"/>
              </a:ext>
            </a:extLst>
          </p:cNvPr>
          <p:cNvSpPr>
            <a:spLocks noGrp="1"/>
          </p:cNvSpPr>
          <p:nvPr>
            <p:ph type="dt" sz="half" idx="10"/>
          </p:nvPr>
        </p:nvSpPr>
        <p:spPr/>
        <p:txBody>
          <a:bodyPr/>
          <a:lstStyle/>
          <a:p>
            <a:fld id="{90E1DA88-C086-4157-8A83-DF7EB0070958}" type="datetimeFigureOut">
              <a:rPr lang="es-ES" smtClean="0"/>
              <a:t>22/09/2025</a:t>
            </a:fld>
            <a:endParaRPr lang="es-ES"/>
          </a:p>
        </p:txBody>
      </p:sp>
      <p:sp>
        <p:nvSpPr>
          <p:cNvPr id="5" name="Marcador de pie de página 4">
            <a:extLst>
              <a:ext uri="{FF2B5EF4-FFF2-40B4-BE49-F238E27FC236}">
                <a16:creationId xmlns:a16="http://schemas.microsoft.com/office/drawing/2014/main" id="{8E36BD2F-C1B1-B3A5-347C-DF45DA33C8A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D717B53-B693-24F4-CC58-4597AED4341A}"/>
              </a:ext>
            </a:extLst>
          </p:cNvPr>
          <p:cNvSpPr>
            <a:spLocks noGrp="1"/>
          </p:cNvSpPr>
          <p:nvPr>
            <p:ph type="sldNum" sz="quarter" idx="12"/>
          </p:nvPr>
        </p:nvSpPr>
        <p:spPr/>
        <p:txBody>
          <a:bodyPr/>
          <a:lstStyle/>
          <a:p>
            <a:fld id="{01DC3532-68DA-4C7C-A985-6E0F906ABFDC}" type="slidenum">
              <a:rPr lang="es-ES" smtClean="0"/>
              <a:t>‹Nº›</a:t>
            </a:fld>
            <a:endParaRPr lang="es-ES"/>
          </a:p>
        </p:txBody>
      </p:sp>
    </p:spTree>
    <p:extLst>
      <p:ext uri="{BB962C8B-B14F-4D97-AF65-F5344CB8AC3E}">
        <p14:creationId xmlns:p14="http://schemas.microsoft.com/office/powerpoint/2010/main" val="348671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A9B32-8F39-D21F-0646-40EB18164120}"/>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2E95E11-E8CD-5D7E-50FE-2DCC12225E7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0BC9B69-3F43-EAFC-18A2-260C80D68D67}"/>
              </a:ext>
            </a:extLst>
          </p:cNvPr>
          <p:cNvSpPr>
            <a:spLocks noGrp="1"/>
          </p:cNvSpPr>
          <p:nvPr>
            <p:ph type="dt" sz="half" idx="10"/>
          </p:nvPr>
        </p:nvSpPr>
        <p:spPr/>
        <p:txBody>
          <a:bodyPr/>
          <a:lstStyle/>
          <a:p>
            <a:fld id="{90E1DA88-C086-4157-8A83-DF7EB0070958}" type="datetimeFigureOut">
              <a:rPr lang="es-ES" smtClean="0"/>
              <a:t>22/09/2025</a:t>
            </a:fld>
            <a:endParaRPr lang="es-ES"/>
          </a:p>
        </p:txBody>
      </p:sp>
      <p:sp>
        <p:nvSpPr>
          <p:cNvPr id="5" name="Marcador de pie de página 4">
            <a:extLst>
              <a:ext uri="{FF2B5EF4-FFF2-40B4-BE49-F238E27FC236}">
                <a16:creationId xmlns:a16="http://schemas.microsoft.com/office/drawing/2014/main" id="{13946AFA-CF38-EA34-1E14-9BF6C4EA94F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F6C5A0-90EE-8DE4-F851-9A6003831624}"/>
              </a:ext>
            </a:extLst>
          </p:cNvPr>
          <p:cNvSpPr>
            <a:spLocks noGrp="1"/>
          </p:cNvSpPr>
          <p:nvPr>
            <p:ph type="sldNum" sz="quarter" idx="12"/>
          </p:nvPr>
        </p:nvSpPr>
        <p:spPr/>
        <p:txBody>
          <a:bodyPr/>
          <a:lstStyle/>
          <a:p>
            <a:fld id="{01DC3532-68DA-4C7C-A985-6E0F906ABFDC}" type="slidenum">
              <a:rPr lang="es-ES" smtClean="0"/>
              <a:t>‹Nº›</a:t>
            </a:fld>
            <a:endParaRPr lang="es-ES"/>
          </a:p>
        </p:txBody>
      </p:sp>
    </p:spTree>
    <p:extLst>
      <p:ext uri="{BB962C8B-B14F-4D97-AF65-F5344CB8AC3E}">
        <p14:creationId xmlns:p14="http://schemas.microsoft.com/office/powerpoint/2010/main" val="380862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2162353-5B82-9704-45E4-9C051B041C9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20478D8-0BA8-3E30-EE37-F82547EA057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192032F-E6C3-B6E5-DD16-F4CB8FF1EF5B}"/>
              </a:ext>
            </a:extLst>
          </p:cNvPr>
          <p:cNvSpPr>
            <a:spLocks noGrp="1"/>
          </p:cNvSpPr>
          <p:nvPr>
            <p:ph type="dt" sz="half" idx="10"/>
          </p:nvPr>
        </p:nvSpPr>
        <p:spPr/>
        <p:txBody>
          <a:bodyPr/>
          <a:lstStyle/>
          <a:p>
            <a:fld id="{90E1DA88-C086-4157-8A83-DF7EB0070958}" type="datetimeFigureOut">
              <a:rPr lang="es-ES" smtClean="0"/>
              <a:t>22/09/2025</a:t>
            </a:fld>
            <a:endParaRPr lang="es-ES"/>
          </a:p>
        </p:txBody>
      </p:sp>
      <p:sp>
        <p:nvSpPr>
          <p:cNvPr id="5" name="Marcador de pie de página 4">
            <a:extLst>
              <a:ext uri="{FF2B5EF4-FFF2-40B4-BE49-F238E27FC236}">
                <a16:creationId xmlns:a16="http://schemas.microsoft.com/office/drawing/2014/main" id="{CD8754ED-1A70-3C5B-82DA-08B93AC78B6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8ED0792-D67B-7BC3-0EF3-AFEDE4F27B89}"/>
              </a:ext>
            </a:extLst>
          </p:cNvPr>
          <p:cNvSpPr>
            <a:spLocks noGrp="1"/>
          </p:cNvSpPr>
          <p:nvPr>
            <p:ph type="sldNum" sz="quarter" idx="12"/>
          </p:nvPr>
        </p:nvSpPr>
        <p:spPr/>
        <p:txBody>
          <a:bodyPr/>
          <a:lstStyle/>
          <a:p>
            <a:fld id="{01DC3532-68DA-4C7C-A985-6E0F906ABFDC}" type="slidenum">
              <a:rPr lang="es-ES" smtClean="0"/>
              <a:t>‹Nº›</a:t>
            </a:fld>
            <a:endParaRPr lang="es-ES"/>
          </a:p>
        </p:txBody>
      </p:sp>
    </p:spTree>
    <p:extLst>
      <p:ext uri="{BB962C8B-B14F-4D97-AF65-F5344CB8AC3E}">
        <p14:creationId xmlns:p14="http://schemas.microsoft.com/office/powerpoint/2010/main" val="198171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1F158D-1293-8697-B824-5BC1ABB98EF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43CA448-E4E7-AE8E-856D-15E325B20B4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43FAF9D-DE0A-F85E-FD01-9884F1B4576F}"/>
              </a:ext>
            </a:extLst>
          </p:cNvPr>
          <p:cNvSpPr>
            <a:spLocks noGrp="1"/>
          </p:cNvSpPr>
          <p:nvPr>
            <p:ph type="dt" sz="half" idx="10"/>
          </p:nvPr>
        </p:nvSpPr>
        <p:spPr/>
        <p:txBody>
          <a:bodyPr/>
          <a:lstStyle/>
          <a:p>
            <a:fld id="{90E1DA88-C086-4157-8A83-DF7EB0070958}" type="datetimeFigureOut">
              <a:rPr lang="es-ES" smtClean="0"/>
              <a:t>22/09/2025</a:t>
            </a:fld>
            <a:endParaRPr lang="es-ES"/>
          </a:p>
        </p:txBody>
      </p:sp>
      <p:sp>
        <p:nvSpPr>
          <p:cNvPr id="5" name="Marcador de pie de página 4">
            <a:extLst>
              <a:ext uri="{FF2B5EF4-FFF2-40B4-BE49-F238E27FC236}">
                <a16:creationId xmlns:a16="http://schemas.microsoft.com/office/drawing/2014/main" id="{228D44D5-4801-6254-0EAE-1B655CF1470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F5AB7A9-8C48-5DD1-54B8-66F41CC6B3EB}"/>
              </a:ext>
            </a:extLst>
          </p:cNvPr>
          <p:cNvSpPr>
            <a:spLocks noGrp="1"/>
          </p:cNvSpPr>
          <p:nvPr>
            <p:ph type="sldNum" sz="quarter" idx="12"/>
          </p:nvPr>
        </p:nvSpPr>
        <p:spPr/>
        <p:txBody>
          <a:bodyPr/>
          <a:lstStyle/>
          <a:p>
            <a:fld id="{01DC3532-68DA-4C7C-A985-6E0F906ABFDC}" type="slidenum">
              <a:rPr lang="es-ES" smtClean="0"/>
              <a:t>‹Nº›</a:t>
            </a:fld>
            <a:endParaRPr lang="es-ES"/>
          </a:p>
        </p:txBody>
      </p:sp>
    </p:spTree>
    <p:extLst>
      <p:ext uri="{BB962C8B-B14F-4D97-AF65-F5344CB8AC3E}">
        <p14:creationId xmlns:p14="http://schemas.microsoft.com/office/powerpoint/2010/main" val="140757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11BE92-45A9-382A-6D7E-AA430396171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6C2D51-A689-0DFF-24FF-1D89C049348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F1DD385-FBFD-8D38-3013-A3E4AB68E5D3}"/>
              </a:ext>
            </a:extLst>
          </p:cNvPr>
          <p:cNvSpPr>
            <a:spLocks noGrp="1"/>
          </p:cNvSpPr>
          <p:nvPr>
            <p:ph type="dt" sz="half" idx="10"/>
          </p:nvPr>
        </p:nvSpPr>
        <p:spPr/>
        <p:txBody>
          <a:bodyPr/>
          <a:lstStyle/>
          <a:p>
            <a:fld id="{90E1DA88-C086-4157-8A83-DF7EB0070958}" type="datetimeFigureOut">
              <a:rPr lang="es-ES" smtClean="0"/>
              <a:t>22/09/2025</a:t>
            </a:fld>
            <a:endParaRPr lang="es-ES"/>
          </a:p>
        </p:txBody>
      </p:sp>
      <p:sp>
        <p:nvSpPr>
          <p:cNvPr id="5" name="Marcador de pie de página 4">
            <a:extLst>
              <a:ext uri="{FF2B5EF4-FFF2-40B4-BE49-F238E27FC236}">
                <a16:creationId xmlns:a16="http://schemas.microsoft.com/office/drawing/2014/main" id="{002549F9-B1A3-C63C-2D98-3990FF3EDCB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7278E90-A31C-82EA-DC86-B5108F430BE4}"/>
              </a:ext>
            </a:extLst>
          </p:cNvPr>
          <p:cNvSpPr>
            <a:spLocks noGrp="1"/>
          </p:cNvSpPr>
          <p:nvPr>
            <p:ph type="sldNum" sz="quarter" idx="12"/>
          </p:nvPr>
        </p:nvSpPr>
        <p:spPr/>
        <p:txBody>
          <a:bodyPr/>
          <a:lstStyle/>
          <a:p>
            <a:fld id="{01DC3532-68DA-4C7C-A985-6E0F906ABFDC}" type="slidenum">
              <a:rPr lang="es-ES" smtClean="0"/>
              <a:t>‹Nº›</a:t>
            </a:fld>
            <a:endParaRPr lang="es-ES"/>
          </a:p>
        </p:txBody>
      </p:sp>
    </p:spTree>
    <p:extLst>
      <p:ext uri="{BB962C8B-B14F-4D97-AF65-F5344CB8AC3E}">
        <p14:creationId xmlns:p14="http://schemas.microsoft.com/office/powerpoint/2010/main" val="70526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D1456-D9BB-8319-62F8-58508BE42D9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C505C51-10A8-613B-DCB4-F85D8C95ECE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DCD7834-A2CC-1426-F986-7F8C9A8B994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11E0A1F-9A4E-4C49-367B-1C2E734D998C}"/>
              </a:ext>
            </a:extLst>
          </p:cNvPr>
          <p:cNvSpPr>
            <a:spLocks noGrp="1"/>
          </p:cNvSpPr>
          <p:nvPr>
            <p:ph type="dt" sz="half" idx="10"/>
          </p:nvPr>
        </p:nvSpPr>
        <p:spPr/>
        <p:txBody>
          <a:bodyPr/>
          <a:lstStyle/>
          <a:p>
            <a:fld id="{90E1DA88-C086-4157-8A83-DF7EB0070958}" type="datetimeFigureOut">
              <a:rPr lang="es-ES" smtClean="0"/>
              <a:t>22/09/2025</a:t>
            </a:fld>
            <a:endParaRPr lang="es-ES"/>
          </a:p>
        </p:txBody>
      </p:sp>
      <p:sp>
        <p:nvSpPr>
          <p:cNvPr id="6" name="Marcador de pie de página 5">
            <a:extLst>
              <a:ext uri="{FF2B5EF4-FFF2-40B4-BE49-F238E27FC236}">
                <a16:creationId xmlns:a16="http://schemas.microsoft.com/office/drawing/2014/main" id="{B498943A-54C0-18A1-F604-C4464D23EF3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D0A8C52-CDAF-F260-0389-BDD1FEF8520C}"/>
              </a:ext>
            </a:extLst>
          </p:cNvPr>
          <p:cNvSpPr>
            <a:spLocks noGrp="1"/>
          </p:cNvSpPr>
          <p:nvPr>
            <p:ph type="sldNum" sz="quarter" idx="12"/>
          </p:nvPr>
        </p:nvSpPr>
        <p:spPr/>
        <p:txBody>
          <a:bodyPr/>
          <a:lstStyle/>
          <a:p>
            <a:fld id="{01DC3532-68DA-4C7C-A985-6E0F906ABFDC}" type="slidenum">
              <a:rPr lang="es-ES" smtClean="0"/>
              <a:t>‹Nº›</a:t>
            </a:fld>
            <a:endParaRPr lang="es-ES"/>
          </a:p>
        </p:txBody>
      </p:sp>
    </p:spTree>
    <p:extLst>
      <p:ext uri="{BB962C8B-B14F-4D97-AF65-F5344CB8AC3E}">
        <p14:creationId xmlns:p14="http://schemas.microsoft.com/office/powerpoint/2010/main" val="1394060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844A9-30EE-C3C9-7935-4CE4DC59946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D7DC6E1-D3D9-F741-4EBF-635A204AE9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7E987F0-2E51-C0E0-FCA8-71FDDB8CD6A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5BBA0A0-432C-26CC-B154-9D02E7046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3A6C9C1-F733-574B-9D03-5D345406E1B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94E7200-F7D0-3664-FC3A-7B2646E2E453}"/>
              </a:ext>
            </a:extLst>
          </p:cNvPr>
          <p:cNvSpPr>
            <a:spLocks noGrp="1"/>
          </p:cNvSpPr>
          <p:nvPr>
            <p:ph type="dt" sz="half" idx="10"/>
          </p:nvPr>
        </p:nvSpPr>
        <p:spPr/>
        <p:txBody>
          <a:bodyPr/>
          <a:lstStyle/>
          <a:p>
            <a:fld id="{90E1DA88-C086-4157-8A83-DF7EB0070958}" type="datetimeFigureOut">
              <a:rPr lang="es-ES" smtClean="0"/>
              <a:t>22/09/2025</a:t>
            </a:fld>
            <a:endParaRPr lang="es-ES"/>
          </a:p>
        </p:txBody>
      </p:sp>
      <p:sp>
        <p:nvSpPr>
          <p:cNvPr id="8" name="Marcador de pie de página 7">
            <a:extLst>
              <a:ext uri="{FF2B5EF4-FFF2-40B4-BE49-F238E27FC236}">
                <a16:creationId xmlns:a16="http://schemas.microsoft.com/office/drawing/2014/main" id="{3D5AA6E9-875F-EFC5-DB8E-E920B77F6AF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365F986C-A51C-2A70-EC04-C1664F4D1633}"/>
              </a:ext>
            </a:extLst>
          </p:cNvPr>
          <p:cNvSpPr>
            <a:spLocks noGrp="1"/>
          </p:cNvSpPr>
          <p:nvPr>
            <p:ph type="sldNum" sz="quarter" idx="12"/>
          </p:nvPr>
        </p:nvSpPr>
        <p:spPr/>
        <p:txBody>
          <a:bodyPr/>
          <a:lstStyle/>
          <a:p>
            <a:fld id="{01DC3532-68DA-4C7C-A985-6E0F906ABFDC}" type="slidenum">
              <a:rPr lang="es-ES" smtClean="0"/>
              <a:t>‹Nº›</a:t>
            </a:fld>
            <a:endParaRPr lang="es-ES"/>
          </a:p>
        </p:txBody>
      </p:sp>
    </p:spTree>
    <p:extLst>
      <p:ext uri="{BB962C8B-B14F-4D97-AF65-F5344CB8AC3E}">
        <p14:creationId xmlns:p14="http://schemas.microsoft.com/office/powerpoint/2010/main" val="338824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9766A3-5E93-7ECD-FF2D-7600CD2E9A41}"/>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6300163-091B-1FDB-D981-F9DEF3513A78}"/>
              </a:ext>
            </a:extLst>
          </p:cNvPr>
          <p:cNvSpPr>
            <a:spLocks noGrp="1"/>
          </p:cNvSpPr>
          <p:nvPr>
            <p:ph type="dt" sz="half" idx="10"/>
          </p:nvPr>
        </p:nvSpPr>
        <p:spPr/>
        <p:txBody>
          <a:bodyPr/>
          <a:lstStyle/>
          <a:p>
            <a:fld id="{90E1DA88-C086-4157-8A83-DF7EB0070958}" type="datetimeFigureOut">
              <a:rPr lang="es-ES" smtClean="0"/>
              <a:t>22/09/2025</a:t>
            </a:fld>
            <a:endParaRPr lang="es-ES"/>
          </a:p>
        </p:txBody>
      </p:sp>
      <p:sp>
        <p:nvSpPr>
          <p:cNvPr id="4" name="Marcador de pie de página 3">
            <a:extLst>
              <a:ext uri="{FF2B5EF4-FFF2-40B4-BE49-F238E27FC236}">
                <a16:creationId xmlns:a16="http://schemas.microsoft.com/office/drawing/2014/main" id="{DF2D50A7-0A9F-F4F8-2791-75A76FC5E2A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49C68E9-6BA8-E0E8-C184-9AE95B7D521E}"/>
              </a:ext>
            </a:extLst>
          </p:cNvPr>
          <p:cNvSpPr>
            <a:spLocks noGrp="1"/>
          </p:cNvSpPr>
          <p:nvPr>
            <p:ph type="sldNum" sz="quarter" idx="12"/>
          </p:nvPr>
        </p:nvSpPr>
        <p:spPr/>
        <p:txBody>
          <a:bodyPr/>
          <a:lstStyle/>
          <a:p>
            <a:fld id="{01DC3532-68DA-4C7C-A985-6E0F906ABFDC}" type="slidenum">
              <a:rPr lang="es-ES" smtClean="0"/>
              <a:t>‹Nº›</a:t>
            </a:fld>
            <a:endParaRPr lang="es-ES"/>
          </a:p>
        </p:txBody>
      </p:sp>
    </p:spTree>
    <p:extLst>
      <p:ext uri="{BB962C8B-B14F-4D97-AF65-F5344CB8AC3E}">
        <p14:creationId xmlns:p14="http://schemas.microsoft.com/office/powerpoint/2010/main" val="120514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A61A601-0B26-A757-BECB-CD209317CB32}"/>
              </a:ext>
            </a:extLst>
          </p:cNvPr>
          <p:cNvSpPr>
            <a:spLocks noGrp="1"/>
          </p:cNvSpPr>
          <p:nvPr>
            <p:ph type="dt" sz="half" idx="10"/>
          </p:nvPr>
        </p:nvSpPr>
        <p:spPr/>
        <p:txBody>
          <a:bodyPr/>
          <a:lstStyle/>
          <a:p>
            <a:fld id="{90E1DA88-C086-4157-8A83-DF7EB0070958}" type="datetimeFigureOut">
              <a:rPr lang="es-ES" smtClean="0"/>
              <a:t>22/09/2025</a:t>
            </a:fld>
            <a:endParaRPr lang="es-ES"/>
          </a:p>
        </p:txBody>
      </p:sp>
      <p:sp>
        <p:nvSpPr>
          <p:cNvPr id="3" name="Marcador de pie de página 2">
            <a:extLst>
              <a:ext uri="{FF2B5EF4-FFF2-40B4-BE49-F238E27FC236}">
                <a16:creationId xmlns:a16="http://schemas.microsoft.com/office/drawing/2014/main" id="{BA17D6CD-45AC-106A-8D1F-D0056AFAE04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B49E72F-D745-B9DE-955D-A1E964D421C5}"/>
              </a:ext>
            </a:extLst>
          </p:cNvPr>
          <p:cNvSpPr>
            <a:spLocks noGrp="1"/>
          </p:cNvSpPr>
          <p:nvPr>
            <p:ph type="sldNum" sz="quarter" idx="12"/>
          </p:nvPr>
        </p:nvSpPr>
        <p:spPr/>
        <p:txBody>
          <a:bodyPr/>
          <a:lstStyle/>
          <a:p>
            <a:fld id="{01DC3532-68DA-4C7C-A985-6E0F906ABFDC}" type="slidenum">
              <a:rPr lang="es-ES" smtClean="0"/>
              <a:t>‹Nº›</a:t>
            </a:fld>
            <a:endParaRPr lang="es-ES"/>
          </a:p>
        </p:txBody>
      </p:sp>
    </p:spTree>
    <p:extLst>
      <p:ext uri="{BB962C8B-B14F-4D97-AF65-F5344CB8AC3E}">
        <p14:creationId xmlns:p14="http://schemas.microsoft.com/office/powerpoint/2010/main" val="14336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7D941B-2BBB-5087-F865-0475749AF73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C078053-9180-740D-4190-36874C5514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ED9DF93-8983-5A33-F001-C15451CC6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1D5B292-D664-9227-595F-B2D627A62157}"/>
              </a:ext>
            </a:extLst>
          </p:cNvPr>
          <p:cNvSpPr>
            <a:spLocks noGrp="1"/>
          </p:cNvSpPr>
          <p:nvPr>
            <p:ph type="dt" sz="half" idx="10"/>
          </p:nvPr>
        </p:nvSpPr>
        <p:spPr/>
        <p:txBody>
          <a:bodyPr/>
          <a:lstStyle/>
          <a:p>
            <a:fld id="{90E1DA88-C086-4157-8A83-DF7EB0070958}" type="datetimeFigureOut">
              <a:rPr lang="es-ES" smtClean="0"/>
              <a:t>22/09/2025</a:t>
            </a:fld>
            <a:endParaRPr lang="es-ES"/>
          </a:p>
        </p:txBody>
      </p:sp>
      <p:sp>
        <p:nvSpPr>
          <p:cNvPr id="6" name="Marcador de pie de página 5">
            <a:extLst>
              <a:ext uri="{FF2B5EF4-FFF2-40B4-BE49-F238E27FC236}">
                <a16:creationId xmlns:a16="http://schemas.microsoft.com/office/drawing/2014/main" id="{CE05BE9E-8D3F-6729-D758-FC587A02AD9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1C9DA40-A1D2-789D-A6DF-C7241A87E859}"/>
              </a:ext>
            </a:extLst>
          </p:cNvPr>
          <p:cNvSpPr>
            <a:spLocks noGrp="1"/>
          </p:cNvSpPr>
          <p:nvPr>
            <p:ph type="sldNum" sz="quarter" idx="12"/>
          </p:nvPr>
        </p:nvSpPr>
        <p:spPr/>
        <p:txBody>
          <a:bodyPr/>
          <a:lstStyle/>
          <a:p>
            <a:fld id="{01DC3532-68DA-4C7C-A985-6E0F906ABFDC}" type="slidenum">
              <a:rPr lang="es-ES" smtClean="0"/>
              <a:t>‹Nº›</a:t>
            </a:fld>
            <a:endParaRPr lang="es-ES"/>
          </a:p>
        </p:txBody>
      </p:sp>
    </p:spTree>
    <p:extLst>
      <p:ext uri="{BB962C8B-B14F-4D97-AF65-F5344CB8AC3E}">
        <p14:creationId xmlns:p14="http://schemas.microsoft.com/office/powerpoint/2010/main" val="84392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733348-C5D1-2CC9-1B36-B55B6C1775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13BBCDA-F36B-1534-0B4A-943EDDFCF3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E787FF9-948E-21C4-8484-03B873C20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E79DE1F-9AD7-BDEF-66A5-05B95B1CF214}"/>
              </a:ext>
            </a:extLst>
          </p:cNvPr>
          <p:cNvSpPr>
            <a:spLocks noGrp="1"/>
          </p:cNvSpPr>
          <p:nvPr>
            <p:ph type="dt" sz="half" idx="10"/>
          </p:nvPr>
        </p:nvSpPr>
        <p:spPr/>
        <p:txBody>
          <a:bodyPr/>
          <a:lstStyle/>
          <a:p>
            <a:fld id="{90E1DA88-C086-4157-8A83-DF7EB0070958}" type="datetimeFigureOut">
              <a:rPr lang="es-ES" smtClean="0"/>
              <a:t>22/09/2025</a:t>
            </a:fld>
            <a:endParaRPr lang="es-ES"/>
          </a:p>
        </p:txBody>
      </p:sp>
      <p:sp>
        <p:nvSpPr>
          <p:cNvPr id="6" name="Marcador de pie de página 5">
            <a:extLst>
              <a:ext uri="{FF2B5EF4-FFF2-40B4-BE49-F238E27FC236}">
                <a16:creationId xmlns:a16="http://schemas.microsoft.com/office/drawing/2014/main" id="{634005A1-CF6E-D057-4E93-9F6252FDC3C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0A1AA7B-B1E0-B1C5-818B-4C8A3ECEB26B}"/>
              </a:ext>
            </a:extLst>
          </p:cNvPr>
          <p:cNvSpPr>
            <a:spLocks noGrp="1"/>
          </p:cNvSpPr>
          <p:nvPr>
            <p:ph type="sldNum" sz="quarter" idx="12"/>
          </p:nvPr>
        </p:nvSpPr>
        <p:spPr/>
        <p:txBody>
          <a:bodyPr/>
          <a:lstStyle/>
          <a:p>
            <a:fld id="{01DC3532-68DA-4C7C-A985-6E0F906ABFDC}" type="slidenum">
              <a:rPr lang="es-ES" smtClean="0"/>
              <a:t>‹Nº›</a:t>
            </a:fld>
            <a:endParaRPr lang="es-ES"/>
          </a:p>
        </p:txBody>
      </p:sp>
    </p:spTree>
    <p:extLst>
      <p:ext uri="{BB962C8B-B14F-4D97-AF65-F5344CB8AC3E}">
        <p14:creationId xmlns:p14="http://schemas.microsoft.com/office/powerpoint/2010/main" val="303741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C90667B-CB60-8A07-500F-A3ECC780E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EC57B65-8AFD-BEE4-ADCF-5A8C95EAB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84BAD7A-D91C-E8A3-92B5-5D966911E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E1DA88-C086-4157-8A83-DF7EB0070958}" type="datetimeFigureOut">
              <a:rPr lang="es-ES" smtClean="0"/>
              <a:t>22/09/2025</a:t>
            </a:fld>
            <a:endParaRPr lang="es-ES"/>
          </a:p>
        </p:txBody>
      </p:sp>
      <p:sp>
        <p:nvSpPr>
          <p:cNvPr id="5" name="Marcador de pie de página 4">
            <a:extLst>
              <a:ext uri="{FF2B5EF4-FFF2-40B4-BE49-F238E27FC236}">
                <a16:creationId xmlns:a16="http://schemas.microsoft.com/office/drawing/2014/main" id="{066AF601-17E3-A7F3-BF4E-BA28A7E08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EAAF031A-52EE-BE60-E420-4C75D03FFC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DC3532-68DA-4C7C-A985-6E0F906ABFDC}" type="slidenum">
              <a:rPr lang="es-ES" smtClean="0"/>
              <a:t>‹Nº›</a:t>
            </a:fld>
            <a:endParaRPr lang="es-ES"/>
          </a:p>
        </p:txBody>
      </p:sp>
    </p:spTree>
    <p:extLst>
      <p:ext uri="{BB962C8B-B14F-4D97-AF65-F5344CB8AC3E}">
        <p14:creationId xmlns:p14="http://schemas.microsoft.com/office/powerpoint/2010/main" val="3110157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Interfaz_gr%C3%A1fica_de_usuario#Historia" TargetMode="External"/><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uxables.com/diseno-ux-ui/diseno-centrado-en-el-usuario-dcu-todas-las-claves-del-proces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iso25000.com/index.php/normas-iso-25000/iso-2501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hyperlink" Target="https://ecuador.unir.net/actualidad-unir/heuristicas-de-nielsen/" TargetMode="External"/><Relationship Id="rId5" Type="http://schemas.openxmlformats.org/officeDocument/2006/relationships/hyperlink" Target="https://www.uifrommars.com/10-reglas-heuristicas-como-aplicarlas/" TargetMode="External"/><Relationship Id="rId4" Type="http://schemas.openxmlformats.org/officeDocument/2006/relationships/hyperlink" Target="https://www.asilodigital.com/usabilidad-jakob-nielsen/"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linkedin.com/pulse/10-heur%C3%ADsticas-de-usabilidad-jakob-nielsen-posters-francisco-mujica-/" TargetMode="External"/><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hyperlink" Target="https://www.uifrommars.com/16-reglas-heuristicas-de-tognazzini-y-como-aplicarla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w3.org/WAI/WCAG22/Understanding/intro#understanding-the-four-principles-of-accessibility" TargetMode="External"/><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Interfaz"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desarrolloweb.com/articulos/1758.ph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sarrolloweb.com/articulos/1758.ph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87D5B-AB7F-5C7B-CAAF-D009601B27FE}"/>
              </a:ext>
            </a:extLst>
          </p:cNvPr>
          <p:cNvSpPr>
            <a:spLocks noGrp="1"/>
          </p:cNvSpPr>
          <p:nvPr>
            <p:ph type="ctrTitle"/>
          </p:nvPr>
        </p:nvSpPr>
        <p:spPr/>
        <p:txBody>
          <a:bodyPr/>
          <a:lstStyle/>
          <a:p>
            <a:r>
              <a:rPr lang="es-ES" b="1" dirty="0"/>
              <a:t>UD1. Introducción al diseño de interfaces de usuario</a:t>
            </a:r>
          </a:p>
        </p:txBody>
      </p:sp>
      <p:sp>
        <p:nvSpPr>
          <p:cNvPr id="3" name="Subtítulo 2">
            <a:extLst>
              <a:ext uri="{FF2B5EF4-FFF2-40B4-BE49-F238E27FC236}">
                <a16:creationId xmlns:a16="http://schemas.microsoft.com/office/drawing/2014/main" id="{ECA02006-3BAC-76C2-A191-927978116488}"/>
              </a:ext>
            </a:extLst>
          </p:cNvPr>
          <p:cNvSpPr>
            <a:spLocks noGrp="1"/>
          </p:cNvSpPr>
          <p:nvPr>
            <p:ph type="subTitle" idx="1"/>
          </p:nvPr>
        </p:nvSpPr>
        <p:spPr>
          <a:xfrm>
            <a:off x="1524000" y="3774563"/>
            <a:ext cx="9144000" cy="1655762"/>
          </a:xfrm>
        </p:spPr>
        <p:txBody>
          <a:bodyPr/>
          <a:lstStyle/>
          <a:p>
            <a:r>
              <a:rPr lang="es-ES" dirty="0"/>
              <a:t>Diseño de Interfaces – Desarrollo de aplicaciones multiplataforma</a:t>
            </a:r>
          </a:p>
          <a:p>
            <a:r>
              <a:rPr lang="es-ES" dirty="0"/>
              <a:t>José Luis Boa Salas</a:t>
            </a:r>
          </a:p>
        </p:txBody>
      </p:sp>
      <p:pic>
        <p:nvPicPr>
          <p:cNvPr id="4" name="Picture 6" descr="Oferta Educativa - IES Delgado Hernández">
            <a:extLst>
              <a:ext uri="{FF2B5EF4-FFF2-40B4-BE49-F238E27FC236}">
                <a16:creationId xmlns:a16="http://schemas.microsoft.com/office/drawing/2014/main" id="{DE3339BC-F4C1-DBDF-FD72-E8A5F7F2E6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870" r="46943" b="21167"/>
          <a:stretch/>
        </p:blipFill>
        <p:spPr bwMode="auto">
          <a:xfrm>
            <a:off x="10009517" y="5361315"/>
            <a:ext cx="2021457" cy="126808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descr="Texto&#10;&#10;El contenido generado por IA puede ser incorrecto.">
            <a:extLst>
              <a:ext uri="{FF2B5EF4-FFF2-40B4-BE49-F238E27FC236}">
                <a16:creationId xmlns:a16="http://schemas.microsoft.com/office/drawing/2014/main" id="{75F0014D-5872-FD1A-D70F-A06A61678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2" y="5057087"/>
            <a:ext cx="4564774" cy="1572311"/>
          </a:xfrm>
          <a:prstGeom prst="rect">
            <a:avLst/>
          </a:prstGeom>
        </p:spPr>
      </p:pic>
    </p:spTree>
    <p:extLst>
      <p:ext uri="{BB962C8B-B14F-4D97-AF65-F5344CB8AC3E}">
        <p14:creationId xmlns:p14="http://schemas.microsoft.com/office/powerpoint/2010/main" val="1391186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08007E7-3AF1-4ABA-EEDE-E2E3AEB8FD48}"/>
              </a:ext>
            </a:extLst>
          </p:cNvPr>
          <p:cNvSpPr>
            <a:spLocks noGrp="1"/>
          </p:cNvSpPr>
          <p:nvPr>
            <p:ph type="title"/>
          </p:nvPr>
        </p:nvSpPr>
        <p:spPr>
          <a:xfrm>
            <a:off x="707366" y="365125"/>
            <a:ext cx="10808898" cy="1325563"/>
          </a:xfrm>
        </p:spPr>
        <p:txBody>
          <a:bodyPr/>
          <a:lstStyle/>
          <a:p>
            <a:pPr marL="0" indent="0">
              <a:buNone/>
            </a:pPr>
            <a:r>
              <a:rPr lang="es-ES" dirty="0"/>
              <a:t>¿Cómo sería la interfaz ideal? -&gt; lluvia de ideas</a:t>
            </a:r>
          </a:p>
        </p:txBody>
      </p:sp>
      <p:pic>
        <p:nvPicPr>
          <p:cNvPr id="3" name="Marcador de contenido 2">
            <a:extLst>
              <a:ext uri="{FF2B5EF4-FFF2-40B4-BE49-F238E27FC236}">
                <a16:creationId xmlns:a16="http://schemas.microsoft.com/office/drawing/2014/main" id="{1819CB3D-A4CC-BF2D-F190-234740AFA332}"/>
              </a:ext>
            </a:extLst>
          </p:cNvPr>
          <p:cNvPicPr>
            <a:picLocks noGrp="1" noChangeAspect="1"/>
          </p:cNvPicPr>
          <p:nvPr>
            <p:ph idx="1"/>
          </p:nvPr>
        </p:nvPicPr>
        <p:blipFill>
          <a:blip r:embed="rId2"/>
          <a:stretch>
            <a:fillRect/>
          </a:stretch>
        </p:blipFill>
        <p:spPr>
          <a:xfrm>
            <a:off x="2772890" y="1690688"/>
            <a:ext cx="6646220" cy="4351337"/>
          </a:xfrm>
        </p:spPr>
      </p:pic>
      <p:sp>
        <p:nvSpPr>
          <p:cNvPr id="7" name="CuadroTexto 6">
            <a:extLst>
              <a:ext uri="{FF2B5EF4-FFF2-40B4-BE49-F238E27FC236}">
                <a16:creationId xmlns:a16="http://schemas.microsoft.com/office/drawing/2014/main" id="{B3524CA0-5BA8-589A-A3B7-0344B9478843}"/>
              </a:ext>
            </a:extLst>
          </p:cNvPr>
          <p:cNvSpPr txBox="1"/>
          <p:nvPr/>
        </p:nvSpPr>
        <p:spPr>
          <a:xfrm>
            <a:off x="8183418" y="6308208"/>
            <a:ext cx="3777673" cy="369332"/>
          </a:xfrm>
          <a:prstGeom prst="rect">
            <a:avLst/>
          </a:prstGeom>
          <a:noFill/>
        </p:spPr>
        <p:txBody>
          <a:bodyPr wrap="square">
            <a:spAutoFit/>
          </a:bodyPr>
          <a:lstStyle/>
          <a:p>
            <a:r>
              <a:rPr lang="es-ES" dirty="0"/>
              <a:t>https://www.mentimeter.com/es-ES</a:t>
            </a:r>
          </a:p>
        </p:txBody>
      </p:sp>
    </p:spTree>
    <p:extLst>
      <p:ext uri="{BB962C8B-B14F-4D97-AF65-F5344CB8AC3E}">
        <p14:creationId xmlns:p14="http://schemas.microsoft.com/office/powerpoint/2010/main" val="388362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08007E7-3AF1-4ABA-EEDE-E2E3AEB8FD48}"/>
              </a:ext>
            </a:extLst>
          </p:cNvPr>
          <p:cNvSpPr>
            <a:spLocks noGrp="1"/>
          </p:cNvSpPr>
          <p:nvPr>
            <p:ph type="title"/>
          </p:nvPr>
        </p:nvSpPr>
        <p:spPr>
          <a:xfrm>
            <a:off x="483300" y="365125"/>
            <a:ext cx="11032964" cy="1325563"/>
          </a:xfrm>
        </p:spPr>
        <p:txBody>
          <a:bodyPr/>
          <a:lstStyle/>
          <a:p>
            <a:pPr marL="0" indent="0" algn="just">
              <a:buNone/>
            </a:pPr>
            <a:r>
              <a:rPr lang="es-ES" dirty="0"/>
              <a:t>1.4.- Características y evolución de las interfaces</a:t>
            </a:r>
          </a:p>
        </p:txBody>
      </p:sp>
      <p:pic>
        <p:nvPicPr>
          <p:cNvPr id="4" name="Picture 2">
            <a:extLst>
              <a:ext uri="{FF2B5EF4-FFF2-40B4-BE49-F238E27FC236}">
                <a16:creationId xmlns:a16="http://schemas.microsoft.com/office/drawing/2014/main" id="{7AFD3972-DE4E-B5D1-2CFC-F9BC721BFA6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584126"/>
            <a:ext cx="5181600" cy="2834335"/>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60;g300fa51af02_0_115">
            <a:extLst>
              <a:ext uri="{FF2B5EF4-FFF2-40B4-BE49-F238E27FC236}">
                <a16:creationId xmlns:a16="http://schemas.microsoft.com/office/drawing/2014/main" id="{4D546E88-5105-9E2A-F1CD-11DAA82675EC}"/>
              </a:ext>
            </a:extLst>
          </p:cNvPr>
          <p:cNvSpPr txBox="1"/>
          <p:nvPr/>
        </p:nvSpPr>
        <p:spPr>
          <a:xfrm>
            <a:off x="483300" y="1845343"/>
            <a:ext cx="6003764" cy="4529578"/>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s-ES" sz="1900" b="1" i="0" u="none" strike="noStrike" cap="none" dirty="0">
                <a:solidFill>
                  <a:srgbClr val="980000"/>
                </a:solidFill>
                <a:latin typeface="Roboto"/>
                <a:ea typeface="Roboto"/>
                <a:cs typeface="Roboto"/>
                <a:sym typeface="Roboto"/>
              </a:rPr>
              <a:t>Características</a:t>
            </a:r>
            <a:endParaRPr sz="1900" b="0" i="0" u="none" strike="noStrike" cap="none" dirty="0">
              <a:solidFill>
                <a:srgbClr val="000000"/>
              </a:solidFill>
              <a:latin typeface="Arial"/>
              <a:ea typeface="Arial"/>
              <a:cs typeface="Arial"/>
              <a:sym typeface="Arial"/>
            </a:endParaRPr>
          </a:p>
          <a:p>
            <a:pPr marL="609600" marR="0" lvl="0" indent="-425450" algn="l" rtl="0">
              <a:lnSpc>
                <a:spcPct val="115000"/>
              </a:lnSpc>
              <a:spcBef>
                <a:spcPts val="2100"/>
              </a:spcBef>
              <a:spcAft>
                <a:spcPts val="0"/>
              </a:spcAft>
              <a:buSzPts val="1900"/>
              <a:buFont typeface="Roboto"/>
              <a:buChar char="●"/>
            </a:pPr>
            <a:r>
              <a:rPr lang="es-ES" sz="1900" b="1" i="0" u="none" strike="noStrike" cap="none" dirty="0">
                <a:latin typeface="Roboto"/>
                <a:ea typeface="Roboto"/>
                <a:cs typeface="Roboto"/>
                <a:sym typeface="Roboto"/>
              </a:rPr>
              <a:t>Naturalidad</a:t>
            </a:r>
            <a:r>
              <a:rPr lang="es-ES" sz="1900" b="0" i="0" u="none" strike="noStrike" cap="none" dirty="0">
                <a:latin typeface="Roboto"/>
                <a:ea typeface="Roboto"/>
                <a:cs typeface="Roboto"/>
                <a:sym typeface="Roboto"/>
              </a:rPr>
              <a:t>.</a:t>
            </a:r>
            <a:endParaRPr sz="1900" b="0" i="0" u="none" strike="noStrike" cap="none" dirty="0">
              <a:latin typeface="Arial"/>
              <a:ea typeface="Arial"/>
              <a:cs typeface="Arial"/>
              <a:sym typeface="Arial"/>
            </a:endParaRPr>
          </a:p>
          <a:p>
            <a:pPr marL="1219200" marR="0" lvl="1" indent="-406400" algn="l" rtl="0">
              <a:lnSpc>
                <a:spcPct val="115000"/>
              </a:lnSpc>
              <a:spcBef>
                <a:spcPts val="0"/>
              </a:spcBef>
              <a:spcAft>
                <a:spcPts val="0"/>
              </a:spcAft>
              <a:buSzPts val="1600"/>
              <a:buFont typeface="Roboto"/>
              <a:buChar char="○"/>
            </a:pPr>
            <a:r>
              <a:rPr lang="es-ES" sz="1600" b="0" i="0" u="none" strike="noStrike" cap="none" dirty="0">
                <a:latin typeface="Roboto"/>
                <a:ea typeface="Roboto"/>
                <a:cs typeface="Roboto"/>
                <a:sym typeface="Roboto"/>
              </a:rPr>
              <a:t>Similar al sistema real que simula.</a:t>
            </a:r>
            <a:endParaRPr sz="1600" b="0" i="0" u="none" strike="noStrike" cap="none" dirty="0">
              <a:latin typeface="Arial"/>
              <a:ea typeface="Arial"/>
              <a:cs typeface="Arial"/>
              <a:sym typeface="Arial"/>
            </a:endParaRPr>
          </a:p>
          <a:p>
            <a:pPr marL="609600" marR="0" lvl="0" indent="-425450" algn="l" rtl="0">
              <a:lnSpc>
                <a:spcPct val="115000"/>
              </a:lnSpc>
              <a:spcBef>
                <a:spcPts val="0"/>
              </a:spcBef>
              <a:spcAft>
                <a:spcPts val="0"/>
              </a:spcAft>
              <a:buSzPts val="1900"/>
              <a:buFont typeface="Roboto"/>
              <a:buChar char="●"/>
            </a:pPr>
            <a:r>
              <a:rPr lang="es-ES" sz="1900" b="1" dirty="0">
                <a:latin typeface="Roboto"/>
                <a:ea typeface="Roboto"/>
                <a:cs typeface="Roboto"/>
                <a:sym typeface="Roboto"/>
              </a:rPr>
              <a:t>Usabilidad: </a:t>
            </a:r>
            <a:r>
              <a:rPr lang="es-ES" sz="1900" b="1" i="0" u="none" strike="noStrike" cap="none" dirty="0">
                <a:latin typeface="Roboto"/>
                <a:ea typeface="Roboto"/>
                <a:cs typeface="Roboto"/>
                <a:sym typeface="Roboto"/>
              </a:rPr>
              <a:t>Facilidad de aprendizaje y uso.</a:t>
            </a:r>
            <a:endParaRPr sz="1900" b="0" i="0" u="none" strike="noStrike" cap="none" dirty="0">
              <a:latin typeface="Arial"/>
              <a:ea typeface="Arial"/>
              <a:cs typeface="Arial"/>
              <a:sym typeface="Arial"/>
            </a:endParaRPr>
          </a:p>
          <a:p>
            <a:pPr marL="1219200" marR="0" lvl="1" indent="-406400" algn="l" rtl="0">
              <a:lnSpc>
                <a:spcPct val="115000"/>
              </a:lnSpc>
              <a:spcBef>
                <a:spcPts val="0"/>
              </a:spcBef>
              <a:spcAft>
                <a:spcPts val="0"/>
              </a:spcAft>
              <a:buSzPts val="1600"/>
              <a:buFont typeface="Roboto"/>
              <a:buChar char="○"/>
            </a:pPr>
            <a:r>
              <a:rPr lang="es-ES" sz="1600" b="0" i="0" u="none" strike="noStrike" cap="none" dirty="0">
                <a:latin typeface="Roboto"/>
                <a:ea typeface="Roboto"/>
                <a:cs typeface="Roboto"/>
                <a:sym typeface="Roboto"/>
              </a:rPr>
              <a:t>Sistemas de ayuda, perfiles de usuario, realimentación,...</a:t>
            </a:r>
            <a:endParaRPr sz="1600" b="0" i="0" u="none" strike="noStrike" cap="none" dirty="0">
              <a:latin typeface="Arial"/>
              <a:ea typeface="Arial"/>
              <a:cs typeface="Arial"/>
              <a:sym typeface="Arial"/>
            </a:endParaRPr>
          </a:p>
          <a:p>
            <a:pPr marL="609600" marR="0" lvl="0" indent="-425450" algn="l" rtl="0">
              <a:lnSpc>
                <a:spcPct val="115000"/>
              </a:lnSpc>
              <a:spcBef>
                <a:spcPts val="0"/>
              </a:spcBef>
              <a:spcAft>
                <a:spcPts val="0"/>
              </a:spcAft>
              <a:buSzPts val="1900"/>
              <a:buFont typeface="Roboto"/>
              <a:buChar char="●"/>
            </a:pPr>
            <a:r>
              <a:rPr lang="es-ES" sz="1900" b="1" i="0" u="none" strike="noStrike" cap="none" dirty="0">
                <a:latin typeface="Roboto"/>
                <a:ea typeface="Roboto"/>
                <a:cs typeface="Roboto"/>
                <a:sym typeface="Roboto"/>
              </a:rPr>
              <a:t>Consistencia</a:t>
            </a:r>
            <a:r>
              <a:rPr lang="es-ES" sz="1900" b="0" i="0" u="none" strike="noStrike" cap="none" dirty="0">
                <a:latin typeface="Roboto"/>
                <a:ea typeface="Roboto"/>
                <a:cs typeface="Roboto"/>
                <a:sym typeface="Roboto"/>
              </a:rPr>
              <a:t>.</a:t>
            </a:r>
            <a:endParaRPr sz="1900" b="0" i="0" u="none" strike="noStrike" cap="none" dirty="0">
              <a:latin typeface="Arial"/>
              <a:ea typeface="Arial"/>
              <a:cs typeface="Arial"/>
              <a:sym typeface="Arial"/>
            </a:endParaRPr>
          </a:p>
          <a:p>
            <a:pPr marL="1219200" marR="0" lvl="1" indent="-406400" algn="l" rtl="0">
              <a:lnSpc>
                <a:spcPct val="115000"/>
              </a:lnSpc>
              <a:spcBef>
                <a:spcPts val="0"/>
              </a:spcBef>
              <a:spcAft>
                <a:spcPts val="0"/>
              </a:spcAft>
              <a:buSzPts val="1600"/>
              <a:buFont typeface="Roboto"/>
              <a:buChar char="○"/>
            </a:pPr>
            <a:r>
              <a:rPr lang="es-ES" sz="1600" b="0" i="0" u="none" strike="noStrike" cap="none" dirty="0">
                <a:latin typeface="Roboto"/>
                <a:ea typeface="Roboto"/>
                <a:cs typeface="Roboto"/>
                <a:sym typeface="Roboto"/>
              </a:rPr>
              <a:t>Uniformidad en cuanto a estilo, vocabulario, modo de operación, diseño,...</a:t>
            </a:r>
            <a:endParaRPr sz="1600" b="0" i="0" u="none" strike="noStrike" cap="none" dirty="0">
              <a:latin typeface="Arial"/>
              <a:ea typeface="Arial"/>
              <a:cs typeface="Arial"/>
              <a:sym typeface="Arial"/>
            </a:endParaRPr>
          </a:p>
          <a:p>
            <a:pPr marL="0" marR="0" lvl="0" indent="0" algn="l" rtl="0">
              <a:lnSpc>
                <a:spcPct val="115000"/>
              </a:lnSpc>
              <a:spcBef>
                <a:spcPts val="2100"/>
              </a:spcBef>
              <a:spcAft>
                <a:spcPts val="0"/>
              </a:spcAft>
              <a:buNone/>
            </a:pPr>
            <a:r>
              <a:rPr lang="es-ES" sz="1900" b="1" i="0" u="none" strike="noStrike" cap="none" dirty="0">
                <a:solidFill>
                  <a:srgbClr val="980000"/>
                </a:solidFill>
                <a:latin typeface="Roboto"/>
                <a:ea typeface="Roboto"/>
                <a:cs typeface="Roboto"/>
                <a:sym typeface="Roboto"/>
              </a:rPr>
              <a:t>Evolución Histórica		             			    </a:t>
            </a:r>
            <a:r>
              <a:rPr lang="es-ES" sz="1900" b="0" i="0" u="sng" strike="noStrike" cap="none" dirty="0">
                <a:solidFill>
                  <a:schemeClr val="hlink"/>
                </a:solidFill>
                <a:latin typeface="Roboto"/>
                <a:ea typeface="Roboto"/>
                <a:cs typeface="Roboto"/>
                <a:sym typeface="Roboto"/>
                <a:hlinkClick r:id="rId3"/>
              </a:rPr>
              <a:t>Historia de las UI Wikipedia</a:t>
            </a:r>
            <a:endParaRPr sz="1900" b="0" i="0" u="none" strike="noStrike" cap="none" dirty="0">
              <a:solidFill>
                <a:srgbClr val="000000"/>
              </a:solidFill>
              <a:latin typeface="Arial"/>
              <a:ea typeface="Arial"/>
              <a:cs typeface="Arial"/>
              <a:sym typeface="Arial"/>
            </a:endParaRPr>
          </a:p>
          <a:p>
            <a:pPr marL="0" marR="0" lvl="0" indent="0" algn="l" rtl="0">
              <a:lnSpc>
                <a:spcPct val="115000"/>
              </a:lnSpc>
              <a:spcBef>
                <a:spcPts val="2100"/>
              </a:spcBef>
              <a:spcAft>
                <a:spcPts val="0"/>
              </a:spcAft>
              <a:buNone/>
            </a:pPr>
            <a:endParaRPr sz="1900" b="0" i="0" u="none" strike="noStrike" cap="none" dirty="0">
              <a:solidFill>
                <a:srgbClr val="000000"/>
              </a:solidFill>
              <a:latin typeface="Arial"/>
              <a:ea typeface="Arial"/>
              <a:cs typeface="Arial"/>
              <a:sym typeface="Arial"/>
            </a:endParaRPr>
          </a:p>
          <a:p>
            <a:pPr marL="0" marR="0" lvl="0" indent="0" algn="l" rtl="0">
              <a:lnSpc>
                <a:spcPct val="115000"/>
              </a:lnSpc>
              <a:spcBef>
                <a:spcPts val="2100"/>
              </a:spcBef>
              <a:spcAft>
                <a:spcPts val="0"/>
              </a:spcAft>
              <a:buNone/>
            </a:pPr>
            <a:endParaRPr sz="1900" b="0" i="0" u="none" strike="noStrike" cap="none" dirty="0">
              <a:solidFill>
                <a:srgbClr val="000000"/>
              </a:solidFill>
              <a:latin typeface="Arial"/>
              <a:ea typeface="Arial"/>
              <a:cs typeface="Arial"/>
              <a:sym typeface="Arial"/>
            </a:endParaRPr>
          </a:p>
          <a:p>
            <a:pPr marL="0" marR="0" lvl="0" indent="0" algn="l" rtl="0">
              <a:lnSpc>
                <a:spcPct val="115000"/>
              </a:lnSpc>
              <a:spcBef>
                <a:spcPts val="2100"/>
              </a:spcBef>
              <a:spcAft>
                <a:spcPts val="0"/>
              </a:spcAft>
              <a:buNone/>
            </a:pPr>
            <a:endParaRPr sz="19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21479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300fa51af02_0_190"/>
          <p:cNvSpPr txBox="1"/>
          <p:nvPr/>
        </p:nvSpPr>
        <p:spPr>
          <a:xfrm>
            <a:off x="518675" y="296792"/>
            <a:ext cx="11290550" cy="1568313"/>
          </a:xfrm>
          <a:prstGeom prst="rect">
            <a:avLst/>
          </a:prstGeom>
          <a:noFill/>
          <a:ln>
            <a:noFill/>
          </a:ln>
        </p:spPr>
        <p:txBody>
          <a:bodyPr spcFirstLastPara="1" wrap="square" lIns="121900" tIns="121900" rIns="121900" bIns="121900" anchor="b" anchorCtr="0">
            <a:noAutofit/>
          </a:bodyPr>
          <a:lstStyle/>
          <a:p>
            <a:pPr marL="0" lvl="0" indent="0" algn="just" rtl="0">
              <a:spcBef>
                <a:spcPts val="0"/>
              </a:spcBef>
              <a:spcAft>
                <a:spcPts val="0"/>
              </a:spcAft>
              <a:buClr>
                <a:schemeClr val="dk1"/>
              </a:buClr>
              <a:buFont typeface="Arial"/>
              <a:buNone/>
            </a:pPr>
            <a:r>
              <a:rPr lang="es-ES" sz="4400" dirty="0">
                <a:solidFill>
                  <a:schemeClr val="dk1"/>
                </a:solidFill>
                <a:latin typeface="Roboto"/>
                <a:ea typeface="Roboto"/>
                <a:cs typeface="Roboto"/>
                <a:sym typeface="Roboto"/>
              </a:rPr>
              <a:t>1.4.- Características y evolución de las interfaces</a:t>
            </a:r>
            <a:endParaRPr lang="es-ES" sz="4400" b="0" i="0" u="none" strike="noStrike" cap="none" dirty="0">
              <a:solidFill>
                <a:srgbClr val="000000"/>
              </a:solidFill>
              <a:latin typeface="Arial"/>
              <a:ea typeface="Arial"/>
              <a:cs typeface="Arial"/>
              <a:sym typeface="Arial"/>
            </a:endParaRPr>
          </a:p>
        </p:txBody>
      </p:sp>
      <p:sp>
        <p:nvSpPr>
          <p:cNvPr id="167" name="Google Shape;167;g300fa51af02_0_190"/>
          <p:cNvSpPr txBox="1"/>
          <p:nvPr/>
        </p:nvSpPr>
        <p:spPr>
          <a:xfrm>
            <a:off x="5122825" y="1780311"/>
            <a:ext cx="6686400" cy="3933900"/>
          </a:xfrm>
          <a:prstGeom prst="rect">
            <a:avLst/>
          </a:prstGeom>
          <a:noFill/>
          <a:ln>
            <a:noFill/>
          </a:ln>
        </p:spPr>
        <p:txBody>
          <a:bodyPr spcFirstLastPara="1" wrap="square" lIns="121900" tIns="121900" rIns="121900" bIns="121900" anchor="t" anchorCtr="0">
            <a:noAutofit/>
          </a:bodyPr>
          <a:lstStyle/>
          <a:p>
            <a:pPr marL="609600" marR="0" lvl="0" indent="-425450" algn="just" rtl="0">
              <a:lnSpc>
                <a:spcPct val="115000"/>
              </a:lnSpc>
              <a:spcBef>
                <a:spcPts val="0"/>
              </a:spcBef>
              <a:spcAft>
                <a:spcPts val="0"/>
              </a:spcAft>
              <a:buClr>
                <a:schemeClr val="dk1"/>
              </a:buClr>
              <a:buSzPts val="1900"/>
              <a:buFont typeface="Roboto"/>
              <a:buChar char="●"/>
            </a:pPr>
            <a:r>
              <a:rPr lang="es-ES" sz="1900" b="0" i="0" u="none" strike="noStrike" cap="none" dirty="0">
                <a:solidFill>
                  <a:schemeClr val="dk1"/>
                </a:solidFill>
                <a:latin typeface="Roboto"/>
                <a:ea typeface="Roboto"/>
                <a:cs typeface="Roboto"/>
                <a:sym typeface="Roboto"/>
              </a:rPr>
              <a:t>Primera implantación </a:t>
            </a:r>
            <a:r>
              <a:rPr lang="es-ES" sz="1900" b="1" i="0" u="none" strike="noStrike" cap="none" dirty="0">
                <a:solidFill>
                  <a:srgbClr val="A61C00"/>
                </a:solidFill>
                <a:latin typeface="Roboto"/>
                <a:ea typeface="Roboto"/>
                <a:cs typeface="Roboto"/>
                <a:sym typeface="Roboto"/>
              </a:rPr>
              <a:t>Xerox</a:t>
            </a:r>
            <a:r>
              <a:rPr lang="es-ES" sz="1900" b="0" i="0" u="none" strike="noStrike" cap="none" dirty="0">
                <a:solidFill>
                  <a:srgbClr val="A61C00"/>
                </a:solidFill>
                <a:latin typeface="Roboto"/>
                <a:ea typeface="Roboto"/>
                <a:cs typeface="Roboto"/>
                <a:sym typeface="Roboto"/>
              </a:rPr>
              <a:t> </a:t>
            </a:r>
            <a:r>
              <a:rPr lang="es-ES" sz="1900" b="0" i="0" u="none" strike="noStrike" cap="none" dirty="0">
                <a:solidFill>
                  <a:schemeClr val="dk1"/>
                </a:solidFill>
                <a:latin typeface="Roboto"/>
                <a:ea typeface="Roboto"/>
                <a:cs typeface="Roboto"/>
                <a:sym typeface="Roboto"/>
              </a:rPr>
              <a:t>(1981), popularizadas por Apple. </a:t>
            </a:r>
            <a:endParaRPr sz="1900" b="0" i="0" u="none" strike="noStrike" cap="none" dirty="0">
              <a:solidFill>
                <a:schemeClr val="dk1"/>
              </a:solidFill>
              <a:latin typeface="Arial"/>
              <a:ea typeface="Arial"/>
              <a:cs typeface="Arial"/>
              <a:sym typeface="Arial"/>
            </a:endParaRPr>
          </a:p>
          <a:p>
            <a:pPr marL="609600" marR="0" lvl="0" indent="-425450" algn="just" rtl="0">
              <a:lnSpc>
                <a:spcPct val="115000"/>
              </a:lnSpc>
              <a:spcBef>
                <a:spcPts val="0"/>
              </a:spcBef>
              <a:spcAft>
                <a:spcPts val="0"/>
              </a:spcAft>
              <a:buClr>
                <a:schemeClr val="dk1"/>
              </a:buClr>
              <a:buSzPts val="1900"/>
              <a:buFont typeface="Roboto"/>
              <a:buChar char="●"/>
            </a:pPr>
            <a:r>
              <a:rPr lang="es-ES" sz="1900" b="0" i="0" u="none" strike="noStrike" cap="none" dirty="0">
                <a:solidFill>
                  <a:schemeClr val="dk1"/>
                </a:solidFill>
                <a:latin typeface="Roboto"/>
                <a:ea typeface="Roboto"/>
                <a:cs typeface="Roboto"/>
                <a:sym typeface="Roboto"/>
              </a:rPr>
              <a:t>Se basan en el concepto de </a:t>
            </a:r>
            <a:r>
              <a:rPr lang="es-ES" sz="1900" b="1" i="0" u="none" strike="noStrike" cap="none" dirty="0">
                <a:solidFill>
                  <a:srgbClr val="A61C00"/>
                </a:solidFill>
                <a:latin typeface="Roboto"/>
                <a:ea typeface="Roboto"/>
                <a:cs typeface="Roboto"/>
                <a:sym typeface="Roboto"/>
              </a:rPr>
              <a:t>WYSIWYG</a:t>
            </a:r>
            <a:r>
              <a:rPr lang="es-ES" sz="1900" b="0" i="0" u="none" strike="noStrike" cap="none" dirty="0">
                <a:solidFill>
                  <a:srgbClr val="A61C00"/>
                </a:solidFill>
                <a:latin typeface="Roboto"/>
                <a:ea typeface="Roboto"/>
                <a:cs typeface="Roboto"/>
                <a:sym typeface="Roboto"/>
              </a:rPr>
              <a:t> </a:t>
            </a:r>
            <a:r>
              <a:rPr lang="es-ES" sz="1900" b="0" i="0" u="none" strike="noStrike" cap="none" dirty="0">
                <a:solidFill>
                  <a:schemeClr val="dk1"/>
                </a:solidFill>
                <a:latin typeface="Roboto"/>
                <a:ea typeface="Roboto"/>
                <a:cs typeface="Roboto"/>
                <a:sym typeface="Roboto"/>
              </a:rPr>
              <a:t>(</a:t>
            </a:r>
            <a:r>
              <a:rPr lang="es-ES" sz="1900" b="0" i="0" u="none" strike="noStrike" cap="none" dirty="0" err="1">
                <a:solidFill>
                  <a:schemeClr val="dk1"/>
                </a:solidFill>
                <a:latin typeface="Roboto"/>
                <a:ea typeface="Roboto"/>
                <a:cs typeface="Roboto"/>
                <a:sym typeface="Roboto"/>
              </a:rPr>
              <a:t>What</a:t>
            </a:r>
            <a:r>
              <a:rPr lang="es-ES" sz="1900" b="0" i="0" u="none" strike="noStrike" cap="none" dirty="0">
                <a:solidFill>
                  <a:schemeClr val="dk1"/>
                </a:solidFill>
                <a:latin typeface="Roboto"/>
                <a:ea typeface="Roboto"/>
                <a:cs typeface="Roboto"/>
                <a:sym typeface="Roboto"/>
              </a:rPr>
              <a:t> </a:t>
            </a:r>
            <a:r>
              <a:rPr lang="es-ES" sz="1900" b="0" i="0" u="none" strike="noStrike" cap="none" dirty="0" err="1">
                <a:solidFill>
                  <a:schemeClr val="dk1"/>
                </a:solidFill>
                <a:latin typeface="Roboto"/>
                <a:ea typeface="Roboto"/>
                <a:cs typeface="Roboto"/>
                <a:sym typeface="Roboto"/>
              </a:rPr>
              <a:t>You</a:t>
            </a:r>
            <a:r>
              <a:rPr lang="es-ES" sz="1900" b="0" i="0" u="none" strike="noStrike" cap="none" dirty="0">
                <a:solidFill>
                  <a:schemeClr val="dk1"/>
                </a:solidFill>
                <a:latin typeface="Roboto"/>
                <a:ea typeface="Roboto"/>
                <a:cs typeface="Roboto"/>
                <a:sym typeface="Roboto"/>
              </a:rPr>
              <a:t> </a:t>
            </a:r>
            <a:r>
              <a:rPr lang="es-ES" sz="1900" b="0" i="0" u="none" strike="noStrike" cap="none" dirty="0" err="1">
                <a:solidFill>
                  <a:schemeClr val="dk1"/>
                </a:solidFill>
                <a:latin typeface="Roboto"/>
                <a:ea typeface="Roboto"/>
                <a:cs typeface="Roboto"/>
                <a:sym typeface="Roboto"/>
              </a:rPr>
              <a:t>See</a:t>
            </a:r>
            <a:r>
              <a:rPr lang="es-ES" sz="1900" b="0" i="0" u="none" strike="noStrike" cap="none" dirty="0">
                <a:solidFill>
                  <a:schemeClr val="dk1"/>
                </a:solidFill>
                <a:latin typeface="Roboto"/>
                <a:ea typeface="Roboto"/>
                <a:cs typeface="Roboto"/>
                <a:sym typeface="Roboto"/>
              </a:rPr>
              <a:t> </a:t>
            </a:r>
            <a:r>
              <a:rPr lang="es-ES" sz="1900" b="0" i="0" u="none" strike="noStrike" cap="none" dirty="0" err="1">
                <a:solidFill>
                  <a:schemeClr val="dk1"/>
                </a:solidFill>
                <a:latin typeface="Roboto"/>
                <a:ea typeface="Roboto"/>
                <a:cs typeface="Roboto"/>
                <a:sym typeface="Roboto"/>
              </a:rPr>
              <a:t>Is</a:t>
            </a:r>
            <a:r>
              <a:rPr lang="es-ES" sz="1900" b="0" i="0" u="none" strike="noStrike" cap="none" dirty="0">
                <a:solidFill>
                  <a:schemeClr val="dk1"/>
                </a:solidFill>
                <a:latin typeface="Roboto"/>
                <a:ea typeface="Roboto"/>
                <a:cs typeface="Roboto"/>
                <a:sym typeface="Roboto"/>
              </a:rPr>
              <a:t> </a:t>
            </a:r>
            <a:r>
              <a:rPr lang="es-ES" sz="1900" b="0" i="0" u="none" strike="noStrike" cap="none" dirty="0" err="1">
                <a:solidFill>
                  <a:schemeClr val="dk1"/>
                </a:solidFill>
                <a:latin typeface="Roboto"/>
                <a:ea typeface="Roboto"/>
                <a:cs typeface="Roboto"/>
                <a:sym typeface="Roboto"/>
              </a:rPr>
              <a:t>What</a:t>
            </a:r>
            <a:r>
              <a:rPr lang="es-ES" sz="1900" b="0" i="0" u="none" strike="noStrike" cap="none" dirty="0">
                <a:solidFill>
                  <a:schemeClr val="dk1"/>
                </a:solidFill>
                <a:latin typeface="Roboto"/>
                <a:ea typeface="Roboto"/>
                <a:cs typeface="Roboto"/>
                <a:sym typeface="Roboto"/>
              </a:rPr>
              <a:t> </a:t>
            </a:r>
            <a:r>
              <a:rPr lang="es-ES" sz="1900" b="0" i="0" u="none" strike="noStrike" cap="none" dirty="0" err="1">
                <a:solidFill>
                  <a:schemeClr val="dk1"/>
                </a:solidFill>
                <a:latin typeface="Roboto"/>
                <a:ea typeface="Roboto"/>
                <a:cs typeface="Roboto"/>
                <a:sym typeface="Roboto"/>
              </a:rPr>
              <a:t>You</a:t>
            </a:r>
            <a:r>
              <a:rPr lang="es-ES" sz="1900" b="0" i="0" u="none" strike="noStrike" cap="none" dirty="0">
                <a:solidFill>
                  <a:schemeClr val="dk1"/>
                </a:solidFill>
                <a:latin typeface="Roboto"/>
                <a:ea typeface="Roboto"/>
                <a:cs typeface="Roboto"/>
                <a:sym typeface="Roboto"/>
              </a:rPr>
              <a:t> </a:t>
            </a:r>
            <a:r>
              <a:rPr lang="es-ES" sz="1900" b="0" i="0" u="none" strike="noStrike" cap="none" dirty="0" err="1">
                <a:solidFill>
                  <a:schemeClr val="dk1"/>
                </a:solidFill>
                <a:latin typeface="Roboto"/>
                <a:ea typeface="Roboto"/>
                <a:cs typeface="Roboto"/>
                <a:sym typeface="Roboto"/>
              </a:rPr>
              <a:t>Get</a:t>
            </a:r>
            <a:r>
              <a:rPr lang="es-ES" sz="1900" b="0" i="0" u="none" strike="noStrike" cap="none" dirty="0">
                <a:solidFill>
                  <a:schemeClr val="dk1"/>
                </a:solidFill>
                <a:latin typeface="Roboto"/>
                <a:ea typeface="Roboto"/>
                <a:cs typeface="Roboto"/>
                <a:sym typeface="Roboto"/>
              </a:rPr>
              <a:t>)</a:t>
            </a:r>
            <a:endParaRPr sz="1900" b="0" i="0" u="none" strike="noStrike" cap="none" dirty="0">
              <a:solidFill>
                <a:schemeClr val="dk1"/>
              </a:solidFill>
              <a:latin typeface="Arial"/>
              <a:ea typeface="Arial"/>
              <a:cs typeface="Arial"/>
              <a:sym typeface="Arial"/>
            </a:endParaRPr>
          </a:p>
          <a:p>
            <a:pPr marL="609600" marR="0" lvl="0" indent="-425450" algn="just" rtl="0">
              <a:lnSpc>
                <a:spcPct val="115000"/>
              </a:lnSpc>
              <a:spcBef>
                <a:spcPts val="0"/>
              </a:spcBef>
              <a:spcAft>
                <a:spcPts val="0"/>
              </a:spcAft>
              <a:buClr>
                <a:schemeClr val="dk1"/>
              </a:buClr>
              <a:buSzPts val="1900"/>
              <a:buFont typeface="Roboto"/>
              <a:buChar char="●"/>
            </a:pPr>
            <a:r>
              <a:rPr lang="es-ES" sz="1900" b="0" i="0" u="none" strike="noStrike" cap="none" dirty="0">
                <a:solidFill>
                  <a:schemeClr val="dk1"/>
                </a:solidFill>
                <a:latin typeface="Roboto"/>
                <a:ea typeface="Roboto"/>
                <a:cs typeface="Roboto"/>
                <a:sym typeface="Roboto"/>
              </a:rPr>
              <a:t>Estilo </a:t>
            </a:r>
            <a:r>
              <a:rPr lang="es-ES" sz="1900" b="1" i="0" u="none" strike="noStrike" cap="none" dirty="0">
                <a:solidFill>
                  <a:srgbClr val="A61C00"/>
                </a:solidFill>
                <a:latin typeface="Roboto"/>
                <a:ea typeface="Roboto"/>
                <a:cs typeface="Roboto"/>
                <a:sym typeface="Roboto"/>
              </a:rPr>
              <a:t>objeto-acción</a:t>
            </a:r>
            <a:r>
              <a:rPr lang="es-ES" sz="1900" b="0" i="0" u="none" strike="noStrike" cap="none" dirty="0">
                <a:solidFill>
                  <a:schemeClr val="dk1"/>
                </a:solidFill>
                <a:latin typeface="Roboto"/>
                <a:ea typeface="Roboto"/>
                <a:cs typeface="Roboto"/>
                <a:sym typeface="Roboto"/>
              </a:rPr>
              <a:t>, en contraposición al de acción-objeto de los </a:t>
            </a:r>
            <a:r>
              <a:rPr lang="es-ES" sz="1900" b="1" i="0" u="none" strike="noStrike" cap="none" dirty="0">
                <a:solidFill>
                  <a:srgbClr val="A61C00"/>
                </a:solidFill>
                <a:latin typeface="Roboto"/>
                <a:ea typeface="Roboto"/>
                <a:cs typeface="Roboto"/>
                <a:sym typeface="Roboto"/>
              </a:rPr>
              <a:t>CUI</a:t>
            </a:r>
            <a:r>
              <a:rPr lang="es-ES" sz="1900" b="0" i="0" u="none" strike="noStrike" cap="none" dirty="0">
                <a:solidFill>
                  <a:srgbClr val="A61C00"/>
                </a:solidFill>
                <a:latin typeface="Roboto"/>
                <a:ea typeface="Roboto"/>
                <a:cs typeface="Roboto"/>
                <a:sym typeface="Roboto"/>
              </a:rPr>
              <a:t> </a:t>
            </a:r>
            <a:r>
              <a:rPr lang="es-ES" sz="1900" b="0" i="0" u="none" strike="noStrike" cap="none" dirty="0">
                <a:solidFill>
                  <a:schemeClr val="dk1"/>
                </a:solidFill>
                <a:latin typeface="Roboto"/>
                <a:ea typeface="Roboto"/>
                <a:cs typeface="Roboto"/>
                <a:sym typeface="Roboto"/>
              </a:rPr>
              <a:t>o las interfaces de menú. El usuario selecciona un objeto, y después la acción a realizar sobre dicho objeto. </a:t>
            </a:r>
            <a:endParaRPr sz="1900" b="0" i="0" u="none" strike="noStrike" cap="none" dirty="0">
              <a:solidFill>
                <a:schemeClr val="dk1"/>
              </a:solidFill>
              <a:latin typeface="Roboto"/>
              <a:ea typeface="Roboto"/>
              <a:cs typeface="Roboto"/>
              <a:sym typeface="Roboto"/>
            </a:endParaRPr>
          </a:p>
          <a:p>
            <a:pPr marL="609600" lvl="0" indent="-425450" algn="just" rtl="0">
              <a:lnSpc>
                <a:spcPct val="115000"/>
              </a:lnSpc>
              <a:spcBef>
                <a:spcPts val="0"/>
              </a:spcBef>
              <a:spcAft>
                <a:spcPts val="0"/>
              </a:spcAft>
              <a:buClr>
                <a:schemeClr val="dk1"/>
              </a:buClr>
              <a:buSzPts val="1900"/>
              <a:buFont typeface="Roboto"/>
              <a:buChar char="●"/>
            </a:pPr>
            <a:r>
              <a:rPr lang="es-ES" sz="1900" dirty="0">
                <a:solidFill>
                  <a:schemeClr val="dk1"/>
                </a:solidFill>
                <a:latin typeface="Roboto"/>
                <a:ea typeface="Roboto"/>
                <a:cs typeface="Roboto"/>
                <a:sym typeface="Roboto"/>
              </a:rPr>
              <a:t>Susan </a:t>
            </a:r>
            <a:r>
              <a:rPr lang="es-ES" sz="1900" dirty="0" err="1">
                <a:solidFill>
                  <a:schemeClr val="dk1"/>
                </a:solidFill>
                <a:latin typeface="Roboto"/>
                <a:ea typeface="Roboto"/>
                <a:cs typeface="Roboto"/>
                <a:sym typeface="Roboto"/>
              </a:rPr>
              <a:t>Kare</a:t>
            </a:r>
            <a:r>
              <a:rPr lang="es-ES" sz="1900" dirty="0">
                <a:solidFill>
                  <a:schemeClr val="dk1"/>
                </a:solidFill>
                <a:latin typeface="Roboto"/>
                <a:ea typeface="Roboto"/>
                <a:cs typeface="Roboto"/>
                <a:sym typeface="Roboto"/>
              </a:rPr>
              <a:t> primera diseñadora de GUI, creadora de los iconos de Macintosh en 1985.</a:t>
            </a:r>
          </a:p>
          <a:p>
            <a:pPr marL="609600" lvl="0" indent="-425450" algn="just" rtl="0">
              <a:lnSpc>
                <a:spcPct val="115000"/>
              </a:lnSpc>
              <a:spcBef>
                <a:spcPts val="0"/>
              </a:spcBef>
              <a:spcAft>
                <a:spcPts val="0"/>
              </a:spcAft>
              <a:buClr>
                <a:schemeClr val="dk1"/>
              </a:buClr>
              <a:buSzPts val="1900"/>
              <a:buFont typeface="Roboto"/>
              <a:buChar char="●"/>
            </a:pPr>
            <a:r>
              <a:rPr lang="es-ES" sz="1900" dirty="0">
                <a:solidFill>
                  <a:schemeClr val="dk1"/>
                </a:solidFill>
                <a:latin typeface="Roboto"/>
                <a:ea typeface="Roboto"/>
                <a:cs typeface="Roboto"/>
                <a:sym typeface="Roboto"/>
              </a:rPr>
              <a:t>….</a:t>
            </a:r>
            <a:endParaRPr sz="1900" dirty="0">
              <a:solidFill>
                <a:schemeClr val="dk1"/>
              </a:solidFill>
              <a:latin typeface="Roboto"/>
              <a:ea typeface="Roboto"/>
              <a:cs typeface="Roboto"/>
              <a:sym typeface="Roboto"/>
            </a:endParaRPr>
          </a:p>
          <a:p>
            <a:pPr marL="0" marR="0" lvl="0" indent="0" algn="l" rtl="0">
              <a:lnSpc>
                <a:spcPct val="115000"/>
              </a:lnSpc>
              <a:spcBef>
                <a:spcPts val="2100"/>
              </a:spcBef>
              <a:spcAft>
                <a:spcPts val="0"/>
              </a:spcAft>
              <a:buNone/>
            </a:pPr>
            <a:endParaRPr sz="1900" b="0" i="0" u="none" strike="noStrike" cap="none" dirty="0">
              <a:solidFill>
                <a:srgbClr val="000000"/>
              </a:solidFill>
              <a:latin typeface="Arial"/>
              <a:ea typeface="Arial"/>
              <a:cs typeface="Arial"/>
              <a:sym typeface="Arial"/>
            </a:endParaRPr>
          </a:p>
          <a:p>
            <a:pPr marL="0" marR="0" lvl="0" indent="0" algn="l" rtl="0">
              <a:lnSpc>
                <a:spcPct val="115000"/>
              </a:lnSpc>
              <a:spcBef>
                <a:spcPts val="2100"/>
              </a:spcBef>
              <a:spcAft>
                <a:spcPts val="0"/>
              </a:spcAft>
              <a:buNone/>
            </a:pPr>
            <a:endParaRPr sz="1900" b="0" i="0" u="none" strike="noStrike" cap="none" dirty="0">
              <a:solidFill>
                <a:srgbClr val="000000"/>
              </a:solidFill>
              <a:latin typeface="Arial"/>
              <a:ea typeface="Arial"/>
              <a:cs typeface="Arial"/>
              <a:sym typeface="Arial"/>
            </a:endParaRPr>
          </a:p>
        </p:txBody>
      </p:sp>
      <p:pic>
        <p:nvPicPr>
          <p:cNvPr id="168" name="Google Shape;168;g300fa51af02_0_190"/>
          <p:cNvPicPr preferRelativeResize="0"/>
          <p:nvPr/>
        </p:nvPicPr>
        <p:blipFill>
          <a:blip r:embed="rId3">
            <a:alphaModFix/>
          </a:blip>
          <a:stretch>
            <a:fillRect/>
          </a:stretch>
        </p:blipFill>
        <p:spPr>
          <a:xfrm>
            <a:off x="518675" y="2056924"/>
            <a:ext cx="2135803" cy="2346850"/>
          </a:xfrm>
          <a:prstGeom prst="rect">
            <a:avLst/>
          </a:prstGeom>
          <a:noFill/>
          <a:ln>
            <a:noFill/>
          </a:ln>
        </p:spPr>
      </p:pic>
      <p:pic>
        <p:nvPicPr>
          <p:cNvPr id="169" name="Google Shape;169;g300fa51af02_0_190"/>
          <p:cNvPicPr preferRelativeResize="0"/>
          <p:nvPr/>
        </p:nvPicPr>
        <p:blipFill rotWithShape="1">
          <a:blip r:embed="rId4">
            <a:alphaModFix/>
          </a:blip>
          <a:srcRect b="29178"/>
          <a:stretch/>
        </p:blipFill>
        <p:spPr>
          <a:xfrm>
            <a:off x="967695" y="4214358"/>
            <a:ext cx="4360025" cy="2346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08007E7-3AF1-4ABA-EEDE-E2E3AEB8FD48}"/>
              </a:ext>
            </a:extLst>
          </p:cNvPr>
          <p:cNvSpPr>
            <a:spLocks noGrp="1"/>
          </p:cNvSpPr>
          <p:nvPr>
            <p:ph type="title"/>
          </p:nvPr>
        </p:nvSpPr>
        <p:spPr/>
        <p:txBody>
          <a:bodyPr/>
          <a:lstStyle/>
          <a:p>
            <a:pPr marL="0" indent="0">
              <a:buNone/>
            </a:pPr>
            <a:r>
              <a:rPr lang="es-ES" dirty="0"/>
              <a:t>1.5.- Tipos de interfaces</a:t>
            </a:r>
          </a:p>
        </p:txBody>
      </p:sp>
      <p:sp>
        <p:nvSpPr>
          <p:cNvPr id="6" name="Marcador de contenido 5">
            <a:extLst>
              <a:ext uri="{FF2B5EF4-FFF2-40B4-BE49-F238E27FC236}">
                <a16:creationId xmlns:a16="http://schemas.microsoft.com/office/drawing/2014/main" id="{103C9E83-6D68-5C3F-8166-4431B027EF8B}"/>
              </a:ext>
            </a:extLst>
          </p:cNvPr>
          <p:cNvSpPr>
            <a:spLocks noGrp="1"/>
          </p:cNvSpPr>
          <p:nvPr>
            <p:ph idx="1"/>
          </p:nvPr>
        </p:nvSpPr>
        <p:spPr>
          <a:xfrm>
            <a:off x="838200" y="1621680"/>
            <a:ext cx="10515600" cy="4351338"/>
          </a:xfrm>
        </p:spPr>
        <p:txBody>
          <a:bodyPr>
            <a:normAutofit/>
          </a:bodyPr>
          <a:lstStyle/>
          <a:p>
            <a:pPr marL="0" indent="0" algn="just">
              <a:buNone/>
            </a:pPr>
            <a:r>
              <a:rPr lang="es-ES" sz="2400" b="0" i="0" u="none" strike="noStrike" baseline="0" dirty="0">
                <a:solidFill>
                  <a:srgbClr val="000000"/>
                </a:solidFill>
                <a:latin typeface="Aptos" panose="020B0004020202020204" pitchFamily="34" charset="0"/>
              </a:rPr>
              <a:t>Teniendo en cuenta la evaluación en el tiempo de las interfaces software de usuario, podemos distinguir tres grandes tipos de interfaces: CLI, GUI y NUI.</a:t>
            </a:r>
            <a:endParaRPr lang="es-ES" sz="2400" dirty="0"/>
          </a:p>
        </p:txBody>
      </p:sp>
      <p:pic>
        <p:nvPicPr>
          <p:cNvPr id="3" name="Google Shape;176;g300fa51af02_0_265">
            <a:extLst>
              <a:ext uri="{FF2B5EF4-FFF2-40B4-BE49-F238E27FC236}">
                <a16:creationId xmlns:a16="http://schemas.microsoft.com/office/drawing/2014/main" id="{AEC41FC8-7CC5-A4CD-4A5D-6D8F7C709228}"/>
              </a:ext>
            </a:extLst>
          </p:cNvPr>
          <p:cNvPicPr preferRelativeResize="0"/>
          <p:nvPr/>
        </p:nvPicPr>
        <p:blipFill>
          <a:blip r:embed="rId2">
            <a:alphaModFix/>
          </a:blip>
          <a:stretch>
            <a:fillRect/>
          </a:stretch>
        </p:blipFill>
        <p:spPr>
          <a:xfrm>
            <a:off x="1295813" y="2671322"/>
            <a:ext cx="9600373" cy="3301696"/>
          </a:xfrm>
          <a:prstGeom prst="rect">
            <a:avLst/>
          </a:prstGeom>
          <a:noFill/>
          <a:ln>
            <a:noFill/>
          </a:ln>
        </p:spPr>
      </p:pic>
    </p:spTree>
    <p:extLst>
      <p:ext uri="{BB962C8B-B14F-4D97-AF65-F5344CB8AC3E}">
        <p14:creationId xmlns:p14="http://schemas.microsoft.com/office/powerpoint/2010/main" val="4076108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08007E7-3AF1-4ABA-EEDE-E2E3AEB8FD48}"/>
              </a:ext>
            </a:extLst>
          </p:cNvPr>
          <p:cNvSpPr>
            <a:spLocks noGrp="1"/>
          </p:cNvSpPr>
          <p:nvPr>
            <p:ph type="title"/>
          </p:nvPr>
        </p:nvSpPr>
        <p:spPr>
          <a:xfrm>
            <a:off x="838200" y="166719"/>
            <a:ext cx="10515600" cy="1325563"/>
          </a:xfrm>
        </p:spPr>
        <p:txBody>
          <a:bodyPr/>
          <a:lstStyle/>
          <a:p>
            <a:pPr marL="0" indent="0">
              <a:buNone/>
            </a:pPr>
            <a:r>
              <a:rPr lang="es-ES" dirty="0"/>
              <a:t>1.5.- Tipos de interfaces: CLI</a:t>
            </a:r>
          </a:p>
        </p:txBody>
      </p:sp>
      <p:sp>
        <p:nvSpPr>
          <p:cNvPr id="6" name="Marcador de contenido 5">
            <a:extLst>
              <a:ext uri="{FF2B5EF4-FFF2-40B4-BE49-F238E27FC236}">
                <a16:creationId xmlns:a16="http://schemas.microsoft.com/office/drawing/2014/main" id="{103C9E83-6D68-5C3F-8166-4431B027EF8B}"/>
              </a:ext>
            </a:extLst>
          </p:cNvPr>
          <p:cNvSpPr>
            <a:spLocks noGrp="1"/>
          </p:cNvSpPr>
          <p:nvPr>
            <p:ph idx="1"/>
          </p:nvPr>
        </p:nvSpPr>
        <p:spPr>
          <a:xfrm>
            <a:off x="577970" y="1388853"/>
            <a:ext cx="11015932" cy="5104021"/>
          </a:xfrm>
        </p:spPr>
        <p:txBody>
          <a:bodyPr>
            <a:noAutofit/>
          </a:bodyPr>
          <a:lstStyle/>
          <a:p>
            <a:pPr marL="0" indent="0" algn="just">
              <a:buNone/>
            </a:pPr>
            <a:r>
              <a:rPr lang="es-ES" sz="2000" b="0" i="0" u="none" strike="noStrike" baseline="0" dirty="0">
                <a:solidFill>
                  <a:srgbClr val="000000"/>
                </a:solidFill>
                <a:latin typeface="Aptos" panose="020B0004020202020204" pitchFamily="34" charset="0"/>
              </a:rPr>
              <a:t>Las </a:t>
            </a:r>
            <a:r>
              <a:rPr lang="es-ES" sz="2000" b="1" i="0" u="none" strike="noStrike" baseline="0" dirty="0">
                <a:solidFill>
                  <a:srgbClr val="000000"/>
                </a:solidFill>
                <a:latin typeface="Aptos" panose="020B0004020202020204" pitchFamily="34" charset="0"/>
              </a:rPr>
              <a:t>interfaces tipo CLI </a:t>
            </a:r>
            <a:r>
              <a:rPr lang="es-ES" sz="2000" b="0" i="0" u="none" strike="noStrike" baseline="0" dirty="0">
                <a:solidFill>
                  <a:srgbClr val="000000"/>
                </a:solidFill>
                <a:latin typeface="Aptos" panose="020B0004020202020204" pitchFamily="34" charset="0"/>
              </a:rPr>
              <a:t>(del inglés, </a:t>
            </a:r>
            <a:r>
              <a:rPr lang="es-ES" sz="2000" b="1" i="0" u="none" strike="noStrike" baseline="0" dirty="0" err="1">
                <a:solidFill>
                  <a:srgbClr val="000000"/>
                </a:solidFill>
                <a:latin typeface="Aptos" panose="020B0004020202020204" pitchFamily="34" charset="0"/>
              </a:rPr>
              <a:t>Command</a:t>
            </a:r>
            <a:r>
              <a:rPr lang="es-ES" sz="2000" b="1" i="0" u="none" strike="noStrike" baseline="0" dirty="0">
                <a:solidFill>
                  <a:srgbClr val="000000"/>
                </a:solidFill>
                <a:latin typeface="Aptos" panose="020B0004020202020204" pitchFamily="34" charset="0"/>
              </a:rPr>
              <a:t> Line Interface</a:t>
            </a:r>
            <a:r>
              <a:rPr lang="es-ES" sz="2000" b="0" i="0" u="none" strike="noStrike" baseline="0" dirty="0">
                <a:solidFill>
                  <a:srgbClr val="000000"/>
                </a:solidFill>
                <a:latin typeface="Aptos" panose="020B0004020202020204" pitchFamily="34" charset="0"/>
              </a:rPr>
              <a:t>) o interfaces de línea de comandos son las primeras que surgieron, con el objetivo de que el usuario de un ordenador pudiera interactuar con el sistema operativo. Este tipo de interfaces se basa en la introducción de ordenes por medio de líneas de texto, e implica que el usuario conozca las reglas sintácticas para construir dichas órdenes. </a:t>
            </a:r>
          </a:p>
          <a:p>
            <a:pPr marL="0" indent="0" algn="just">
              <a:buNone/>
            </a:pPr>
            <a:r>
              <a:rPr lang="es-ES" sz="2000" b="0" i="0" u="none" strike="noStrike" baseline="0" dirty="0">
                <a:solidFill>
                  <a:srgbClr val="000000"/>
                </a:solidFill>
                <a:latin typeface="Aptos" panose="020B0004020202020204" pitchFamily="34" charset="0"/>
              </a:rPr>
              <a:t>En la actualidad siguen utilizándose interfaces tipo CLI en diferentes ámbitos. Y no solo para interactuar con los sistemas operativos, multitud de entornos y aplicaciones ofrecen la posibilidad al usuario de interactuar mediante ordenes de texto. La eficiencia que se consigue con este tipo de interfaces, junto con las posibilidades de automatización son algunas de las razones para que sigan teniendo vigencia. </a:t>
            </a:r>
          </a:p>
          <a:p>
            <a:pPr algn="just"/>
            <a:r>
              <a:rPr lang="es-ES" sz="2000" b="1" i="0" u="none" strike="noStrike" baseline="0" dirty="0">
                <a:solidFill>
                  <a:srgbClr val="000000"/>
                </a:solidFill>
                <a:latin typeface="Aptos" panose="020B0004020202020204" pitchFamily="34" charset="0"/>
              </a:rPr>
              <a:t>EJEMPLO</a:t>
            </a:r>
            <a:r>
              <a:rPr lang="es-ES" sz="2000" b="0" i="0" u="none" strike="noStrike" baseline="0" dirty="0">
                <a:solidFill>
                  <a:srgbClr val="000000"/>
                </a:solidFill>
                <a:latin typeface="Aptos" panose="020B0004020202020204" pitchFamily="34" charset="0"/>
              </a:rPr>
              <a:t>: Un ejemplo claro de uso actual de interfaces de tipo CLI es el gestor de versiones Git, utilizado en multitud de proyectos de desarrollo de software. A pesar de que existen distintas interfaces gráficas para Git, lo más habitual es utilizarlo por medio de comandos. </a:t>
            </a:r>
          </a:p>
          <a:p>
            <a:pPr algn="just"/>
            <a:r>
              <a:rPr lang="es-ES" sz="2000" b="1" i="0" u="none" strike="noStrike" baseline="0" dirty="0">
                <a:solidFill>
                  <a:srgbClr val="000000"/>
                </a:solidFill>
                <a:latin typeface="Aptos" panose="020B0004020202020204" pitchFamily="34" charset="0"/>
              </a:rPr>
              <a:t>NUBE</a:t>
            </a:r>
            <a:r>
              <a:rPr lang="es-ES" sz="2000" b="0" i="0" u="none" strike="noStrike" baseline="0" dirty="0">
                <a:solidFill>
                  <a:srgbClr val="000000"/>
                </a:solidFill>
                <a:latin typeface="Aptos" panose="020B0004020202020204" pitchFamily="34" charset="0"/>
              </a:rPr>
              <a:t>: La mayoría de plataformas de nube pública (como Amazon Web </a:t>
            </a:r>
            <a:r>
              <a:rPr lang="es-ES" sz="2000" b="0" i="0" u="none" strike="noStrike" baseline="0" dirty="0" err="1">
                <a:solidFill>
                  <a:srgbClr val="000000"/>
                </a:solidFill>
                <a:latin typeface="Aptos" panose="020B0004020202020204" pitchFamily="34" charset="0"/>
              </a:rPr>
              <a:t>Services</a:t>
            </a:r>
            <a:r>
              <a:rPr lang="es-ES" sz="2000" b="0" i="0" u="none" strike="noStrike" baseline="0" dirty="0">
                <a:solidFill>
                  <a:srgbClr val="000000"/>
                </a:solidFill>
                <a:latin typeface="Aptos" panose="020B0004020202020204" pitchFamily="34" charset="0"/>
              </a:rPr>
              <a:t>, Microsoft Azure o Google Cloud) ofrecen una interfaz de tipo CLI para crear y mantener la infraestructura de servicios en la nube. Esta posibilidad permite automatizar tareas relacionadas con la nube dentro de los procesos de despliegue de aplicaciones. </a:t>
            </a:r>
            <a:endParaRPr lang="es-ES" sz="2000" dirty="0"/>
          </a:p>
        </p:txBody>
      </p:sp>
    </p:spTree>
    <p:extLst>
      <p:ext uri="{BB962C8B-B14F-4D97-AF65-F5344CB8AC3E}">
        <p14:creationId xmlns:p14="http://schemas.microsoft.com/office/powerpoint/2010/main" val="236475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08007E7-3AF1-4ABA-EEDE-E2E3AEB8FD48}"/>
              </a:ext>
            </a:extLst>
          </p:cNvPr>
          <p:cNvSpPr>
            <a:spLocks noGrp="1"/>
          </p:cNvSpPr>
          <p:nvPr>
            <p:ph type="title"/>
          </p:nvPr>
        </p:nvSpPr>
        <p:spPr>
          <a:xfrm>
            <a:off x="838200" y="89080"/>
            <a:ext cx="10515600" cy="1325563"/>
          </a:xfrm>
        </p:spPr>
        <p:txBody>
          <a:bodyPr/>
          <a:lstStyle/>
          <a:p>
            <a:pPr marL="0" indent="0">
              <a:buNone/>
            </a:pPr>
            <a:r>
              <a:rPr lang="es-ES" dirty="0"/>
              <a:t>1.5.- Tipos de interfaces: GUI</a:t>
            </a:r>
          </a:p>
        </p:txBody>
      </p:sp>
      <p:sp>
        <p:nvSpPr>
          <p:cNvPr id="6" name="Marcador de contenido 5">
            <a:extLst>
              <a:ext uri="{FF2B5EF4-FFF2-40B4-BE49-F238E27FC236}">
                <a16:creationId xmlns:a16="http://schemas.microsoft.com/office/drawing/2014/main" id="{103C9E83-6D68-5C3F-8166-4431B027EF8B}"/>
              </a:ext>
            </a:extLst>
          </p:cNvPr>
          <p:cNvSpPr>
            <a:spLocks noGrp="1"/>
          </p:cNvSpPr>
          <p:nvPr>
            <p:ph idx="1"/>
          </p:nvPr>
        </p:nvSpPr>
        <p:spPr>
          <a:xfrm>
            <a:off x="838200" y="1621679"/>
            <a:ext cx="10515600" cy="4871195"/>
          </a:xfrm>
        </p:spPr>
        <p:txBody>
          <a:bodyPr>
            <a:noAutofit/>
          </a:bodyPr>
          <a:lstStyle/>
          <a:p>
            <a:pPr marL="0" indent="0" algn="just">
              <a:buNone/>
            </a:pPr>
            <a:r>
              <a:rPr lang="es-ES" sz="2000" b="0" i="0" u="none" strike="noStrike" baseline="0" dirty="0">
                <a:solidFill>
                  <a:srgbClr val="000000"/>
                </a:solidFill>
                <a:latin typeface="Aptos" panose="020B0004020202020204" pitchFamily="34" charset="0"/>
              </a:rPr>
              <a:t>Las </a:t>
            </a:r>
            <a:r>
              <a:rPr lang="es-ES" sz="2000" b="1" i="0" u="none" strike="noStrike" baseline="0" dirty="0">
                <a:solidFill>
                  <a:srgbClr val="000000"/>
                </a:solidFill>
                <a:latin typeface="Aptos" panose="020B0004020202020204" pitchFamily="34" charset="0"/>
              </a:rPr>
              <a:t>interfaces gráficas de usuario</a:t>
            </a:r>
            <a:r>
              <a:rPr lang="es-ES" sz="2000" b="0" i="0" u="none" strike="noStrike" baseline="0" dirty="0">
                <a:solidFill>
                  <a:srgbClr val="000000"/>
                </a:solidFill>
                <a:latin typeface="Aptos" panose="020B0004020202020204" pitchFamily="34" charset="0"/>
              </a:rPr>
              <a:t> (del inglés, </a:t>
            </a:r>
            <a:r>
              <a:rPr lang="es-ES" sz="2000" b="1" i="0" u="none" strike="noStrike" baseline="0" dirty="0" err="1">
                <a:solidFill>
                  <a:srgbClr val="000000"/>
                </a:solidFill>
                <a:latin typeface="Aptos" panose="020B0004020202020204" pitchFamily="34" charset="0"/>
              </a:rPr>
              <a:t>Graphical</a:t>
            </a:r>
            <a:r>
              <a:rPr lang="es-ES" sz="2000" b="1" i="0" u="none" strike="noStrike" baseline="0" dirty="0">
                <a:solidFill>
                  <a:srgbClr val="000000"/>
                </a:solidFill>
                <a:latin typeface="Aptos" panose="020B0004020202020204" pitchFamily="34" charset="0"/>
              </a:rPr>
              <a:t> </a:t>
            </a:r>
            <a:r>
              <a:rPr lang="es-ES" sz="2000" b="1" i="0" u="none" strike="noStrike" baseline="0" dirty="0" err="1">
                <a:solidFill>
                  <a:srgbClr val="000000"/>
                </a:solidFill>
                <a:latin typeface="Aptos" panose="020B0004020202020204" pitchFamily="34" charset="0"/>
              </a:rPr>
              <a:t>User</a:t>
            </a:r>
            <a:r>
              <a:rPr lang="es-ES" sz="2000" b="1" i="0" u="none" strike="noStrike" baseline="0" dirty="0">
                <a:solidFill>
                  <a:srgbClr val="000000"/>
                </a:solidFill>
                <a:latin typeface="Aptos" panose="020B0004020202020204" pitchFamily="34" charset="0"/>
              </a:rPr>
              <a:t> Interface</a:t>
            </a:r>
            <a:r>
              <a:rPr lang="es-ES" sz="2000" b="0" i="0" u="none" strike="noStrike" baseline="0" dirty="0">
                <a:solidFill>
                  <a:srgbClr val="000000"/>
                </a:solidFill>
                <a:latin typeface="Aptos" panose="020B0004020202020204" pitchFamily="34" charset="0"/>
              </a:rPr>
              <a:t>) son aquellas que utilizan imágenes y objetos gráficos para representar la información y las acciones que los usuarios pueden realizar. Suelen utilizar metáforas del mundo real (como las ventanas o los botones) y, a diferencia de las interfaces CLI, dan libertad de exploración al usuario, quien no necesita conocer una sintaxis estricta. </a:t>
            </a:r>
          </a:p>
          <a:p>
            <a:pPr marL="0" indent="0" algn="just">
              <a:buNone/>
            </a:pPr>
            <a:r>
              <a:rPr lang="es-ES" sz="2000" b="0" i="0" u="none" strike="noStrike" baseline="0" dirty="0">
                <a:solidFill>
                  <a:srgbClr val="000000"/>
                </a:solidFill>
                <a:latin typeface="Aptos" panose="020B0004020202020204" pitchFamily="34" charset="0"/>
              </a:rPr>
              <a:t>Las interfaces tipo GUI se popularizaron durante los años ochenta gracias a su introducción en los sistemas operativos de Apple y Microsoft, aunque su origen real se remonta al año 1973. Ese año se presento el ordenador Xerox Alto, el primero en utilizar la metáfora del escritorio y un dispositivo apuntador (el ratón). </a:t>
            </a:r>
          </a:p>
          <a:p>
            <a:pPr algn="just"/>
            <a:r>
              <a:rPr lang="es-ES" sz="2000" b="1" i="0" u="none" strike="noStrike" baseline="0" dirty="0">
                <a:solidFill>
                  <a:srgbClr val="000000"/>
                </a:solidFill>
                <a:latin typeface="Aptos" panose="020B0004020202020204" pitchFamily="34" charset="0"/>
              </a:rPr>
              <a:t>IMPORTANTE</a:t>
            </a:r>
            <a:r>
              <a:rPr lang="es-ES" sz="2000" b="0" i="0" u="none" strike="noStrike" baseline="0" dirty="0">
                <a:solidFill>
                  <a:srgbClr val="000000"/>
                </a:solidFill>
                <a:latin typeface="Aptos" panose="020B0004020202020204" pitchFamily="34" charset="0"/>
              </a:rPr>
              <a:t>: Hoy día, las interfaces de tipo GUI (tanto de escritorio como web) son las más comunes en las aplicaciones destinadas al ámbito empresarial, y por esa razón el módulo de Desarrollo de Interfaces se centra en la construcción de este tipo de interfaces. </a:t>
            </a:r>
            <a:endParaRPr lang="es-ES" sz="2000" dirty="0"/>
          </a:p>
        </p:txBody>
      </p:sp>
    </p:spTree>
    <p:extLst>
      <p:ext uri="{BB962C8B-B14F-4D97-AF65-F5344CB8AC3E}">
        <p14:creationId xmlns:p14="http://schemas.microsoft.com/office/powerpoint/2010/main" val="182012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08007E7-3AF1-4ABA-EEDE-E2E3AEB8FD48}"/>
              </a:ext>
            </a:extLst>
          </p:cNvPr>
          <p:cNvSpPr>
            <a:spLocks noGrp="1"/>
          </p:cNvSpPr>
          <p:nvPr>
            <p:ph type="title"/>
          </p:nvPr>
        </p:nvSpPr>
        <p:spPr>
          <a:xfrm>
            <a:off x="838200" y="89080"/>
            <a:ext cx="10515600" cy="1325563"/>
          </a:xfrm>
        </p:spPr>
        <p:txBody>
          <a:bodyPr/>
          <a:lstStyle/>
          <a:p>
            <a:pPr marL="0" indent="0">
              <a:buNone/>
            </a:pPr>
            <a:r>
              <a:rPr lang="es-ES" dirty="0"/>
              <a:t>1.5.- Tipos de interfaces: NUI</a:t>
            </a:r>
          </a:p>
        </p:txBody>
      </p:sp>
      <p:sp>
        <p:nvSpPr>
          <p:cNvPr id="6" name="Marcador de contenido 5">
            <a:extLst>
              <a:ext uri="{FF2B5EF4-FFF2-40B4-BE49-F238E27FC236}">
                <a16:creationId xmlns:a16="http://schemas.microsoft.com/office/drawing/2014/main" id="{103C9E83-6D68-5C3F-8166-4431B027EF8B}"/>
              </a:ext>
            </a:extLst>
          </p:cNvPr>
          <p:cNvSpPr>
            <a:spLocks noGrp="1"/>
          </p:cNvSpPr>
          <p:nvPr>
            <p:ph idx="1"/>
          </p:nvPr>
        </p:nvSpPr>
        <p:spPr>
          <a:xfrm>
            <a:off x="759125" y="1621679"/>
            <a:ext cx="10594675" cy="4871195"/>
          </a:xfrm>
        </p:spPr>
        <p:txBody>
          <a:bodyPr>
            <a:noAutofit/>
          </a:bodyPr>
          <a:lstStyle/>
          <a:p>
            <a:pPr marL="0" indent="0" algn="just">
              <a:buNone/>
            </a:pPr>
            <a:r>
              <a:rPr lang="es-ES" sz="2000" b="0" i="0" u="none" strike="noStrike" baseline="0" dirty="0">
                <a:solidFill>
                  <a:srgbClr val="000000"/>
                </a:solidFill>
                <a:latin typeface="Aptos" panose="020B0004020202020204" pitchFamily="34" charset="0"/>
              </a:rPr>
              <a:t>Las </a:t>
            </a:r>
            <a:r>
              <a:rPr lang="es-ES" sz="2000" b="1" i="0" u="none" strike="noStrike" baseline="0" dirty="0">
                <a:solidFill>
                  <a:srgbClr val="000000"/>
                </a:solidFill>
                <a:latin typeface="Aptos" panose="020B0004020202020204" pitchFamily="34" charset="0"/>
              </a:rPr>
              <a:t>interfaces NUI o interfaces naturales de usuario </a:t>
            </a:r>
            <a:r>
              <a:rPr lang="es-ES" sz="2000" b="0" i="0" u="none" strike="noStrike" baseline="0" dirty="0">
                <a:solidFill>
                  <a:srgbClr val="000000"/>
                </a:solidFill>
                <a:latin typeface="Aptos" panose="020B0004020202020204" pitchFamily="34" charset="0"/>
              </a:rPr>
              <a:t>(del inglés, </a:t>
            </a:r>
            <a:r>
              <a:rPr lang="es-ES" sz="2000" b="1" i="0" u="none" strike="noStrike" baseline="0" dirty="0">
                <a:solidFill>
                  <a:srgbClr val="000000"/>
                </a:solidFill>
                <a:latin typeface="Aptos" panose="020B0004020202020204" pitchFamily="34" charset="0"/>
              </a:rPr>
              <a:t>Natural </a:t>
            </a:r>
            <a:r>
              <a:rPr lang="es-ES" sz="2000" b="1" i="0" u="none" strike="noStrike" baseline="0" dirty="0" err="1">
                <a:solidFill>
                  <a:srgbClr val="000000"/>
                </a:solidFill>
                <a:latin typeface="Aptos" panose="020B0004020202020204" pitchFamily="34" charset="0"/>
              </a:rPr>
              <a:t>User</a:t>
            </a:r>
            <a:r>
              <a:rPr lang="es-ES" sz="2000" b="1" i="0" u="none" strike="noStrike" baseline="0" dirty="0">
                <a:solidFill>
                  <a:srgbClr val="000000"/>
                </a:solidFill>
                <a:latin typeface="Aptos" panose="020B0004020202020204" pitchFamily="34" charset="0"/>
              </a:rPr>
              <a:t> Interface</a:t>
            </a:r>
            <a:r>
              <a:rPr lang="es-ES" sz="2000" b="0" i="0" u="none" strike="noStrike" baseline="0" dirty="0">
                <a:solidFill>
                  <a:srgbClr val="000000"/>
                </a:solidFill>
                <a:latin typeface="Aptos" panose="020B0004020202020204" pitchFamily="34" charset="0"/>
              </a:rPr>
              <a:t>) se caracterizan por ofrecer al usuario un estilo de interacción mucho más directo e intuitivo que con los tipos de interfaces anteriores. Suelen carecer de dispositivo físico de entrada (como teclado o ratón), y en su lugar hacen uso de habilidades naturales como el movimiento, los gestos, la voz, etc. </a:t>
            </a:r>
          </a:p>
          <a:p>
            <a:pPr marL="0" indent="0" algn="just">
              <a:buNone/>
            </a:pPr>
            <a:r>
              <a:rPr lang="es-ES" sz="2000" b="0" i="0" u="none" strike="noStrike" baseline="0" dirty="0">
                <a:solidFill>
                  <a:srgbClr val="000000"/>
                </a:solidFill>
                <a:latin typeface="Aptos" panose="020B0004020202020204" pitchFamily="34" charset="0"/>
              </a:rPr>
              <a:t>Las </a:t>
            </a:r>
            <a:r>
              <a:rPr lang="es-ES" sz="2000" b="1" i="0" u="none" strike="noStrike" baseline="0" dirty="0">
                <a:solidFill>
                  <a:srgbClr val="000000"/>
                </a:solidFill>
                <a:latin typeface="Aptos" panose="020B0004020202020204" pitchFamily="34" charset="0"/>
              </a:rPr>
              <a:t>interfaces táctiles </a:t>
            </a:r>
            <a:r>
              <a:rPr lang="es-ES" sz="2000" b="0" i="0" u="none" strike="noStrike" baseline="0" dirty="0">
                <a:solidFill>
                  <a:srgbClr val="000000"/>
                </a:solidFill>
                <a:latin typeface="Aptos" panose="020B0004020202020204" pitchFamily="34" charset="0"/>
              </a:rPr>
              <a:t>de los dispositivos móviles (como los teléfonos inteligentes o las tabletas) son un claro ejemplo de interfaces NUI, ya que permiten al usuario realizar acciones por medio de gestos naturales (por ejemplo, navegar entre imágenes deslizándolas en la pantalla del dispositivo). También los </a:t>
            </a:r>
            <a:r>
              <a:rPr lang="es-ES" sz="2000" b="1" i="0" u="none" strike="noStrike" baseline="0" dirty="0">
                <a:solidFill>
                  <a:srgbClr val="000000"/>
                </a:solidFill>
                <a:latin typeface="Aptos" panose="020B0004020202020204" pitchFamily="34" charset="0"/>
              </a:rPr>
              <a:t>asistentes de voz </a:t>
            </a:r>
            <a:r>
              <a:rPr lang="es-ES" sz="2000" b="0" i="0" u="none" strike="noStrike" baseline="0" dirty="0">
                <a:solidFill>
                  <a:srgbClr val="000000"/>
                </a:solidFill>
                <a:latin typeface="Aptos" panose="020B0004020202020204" pitchFamily="34" charset="0"/>
              </a:rPr>
              <a:t>(como Google </a:t>
            </a:r>
            <a:r>
              <a:rPr lang="es-ES" sz="2000" b="0" i="0" u="none" strike="noStrike" baseline="0" dirty="0" err="1">
                <a:solidFill>
                  <a:srgbClr val="000000"/>
                </a:solidFill>
                <a:latin typeface="Aptos" panose="020B0004020202020204" pitchFamily="34" charset="0"/>
              </a:rPr>
              <a:t>Assistant</a:t>
            </a:r>
            <a:r>
              <a:rPr lang="es-ES" sz="2000" b="0" i="0" u="none" strike="noStrike" baseline="0" dirty="0">
                <a:solidFill>
                  <a:srgbClr val="000000"/>
                </a:solidFill>
                <a:latin typeface="Aptos" panose="020B0004020202020204" pitchFamily="34" charset="0"/>
              </a:rPr>
              <a:t> o Amazon Alexa) son ejemplos de interfaces naturales, en este caso controladas por medio de la voz. </a:t>
            </a:r>
            <a:endParaRPr lang="es-ES" sz="2000" dirty="0"/>
          </a:p>
        </p:txBody>
      </p:sp>
    </p:spTree>
    <p:extLst>
      <p:ext uri="{BB962C8B-B14F-4D97-AF65-F5344CB8AC3E}">
        <p14:creationId xmlns:p14="http://schemas.microsoft.com/office/powerpoint/2010/main" val="802924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E111C-CA27-8FF3-CEC6-23A7BD9A5CFB}"/>
              </a:ext>
            </a:extLst>
          </p:cNvPr>
          <p:cNvSpPr>
            <a:spLocks noGrp="1"/>
          </p:cNvSpPr>
          <p:nvPr>
            <p:ph type="title"/>
          </p:nvPr>
        </p:nvSpPr>
        <p:spPr/>
        <p:txBody>
          <a:bodyPr/>
          <a:lstStyle/>
          <a:p>
            <a:r>
              <a:rPr lang="es-ES" dirty="0"/>
              <a:t>1.6.- Diseño centrado en el usuario</a:t>
            </a:r>
          </a:p>
        </p:txBody>
      </p:sp>
      <p:sp>
        <p:nvSpPr>
          <p:cNvPr id="3" name="Marcador de contenido 2">
            <a:extLst>
              <a:ext uri="{FF2B5EF4-FFF2-40B4-BE49-F238E27FC236}">
                <a16:creationId xmlns:a16="http://schemas.microsoft.com/office/drawing/2014/main" id="{3A5B843D-D251-560B-2DCD-314F22FD459A}"/>
              </a:ext>
            </a:extLst>
          </p:cNvPr>
          <p:cNvSpPr>
            <a:spLocks noGrp="1"/>
          </p:cNvSpPr>
          <p:nvPr>
            <p:ph idx="1"/>
          </p:nvPr>
        </p:nvSpPr>
        <p:spPr>
          <a:xfrm>
            <a:off x="672860" y="1690688"/>
            <a:ext cx="10680940" cy="4351338"/>
          </a:xfrm>
        </p:spPr>
        <p:txBody>
          <a:bodyPr>
            <a:normAutofit/>
          </a:bodyPr>
          <a:lstStyle/>
          <a:p>
            <a:pPr marL="0" indent="0" algn="just">
              <a:buNone/>
            </a:pPr>
            <a:r>
              <a:rPr lang="es-ES" sz="2000" b="0" i="0" u="none" strike="noStrike" baseline="0" dirty="0">
                <a:solidFill>
                  <a:srgbClr val="000000"/>
                </a:solidFill>
                <a:latin typeface="Aptos" panose="020B0004020202020204" pitchFamily="34" charset="0"/>
              </a:rPr>
              <a:t>Actualmente, el diseño de interfaces de usuario se rige por el llamado diseño centrado en el usuario, una </a:t>
            </a:r>
            <a:r>
              <a:rPr lang="es-ES" sz="2000" b="1" i="0" u="none" strike="noStrike" baseline="0" dirty="0">
                <a:solidFill>
                  <a:srgbClr val="000000"/>
                </a:solidFill>
                <a:latin typeface="Aptos" panose="020B0004020202020204" pitchFamily="34" charset="0"/>
              </a:rPr>
              <a:t>filosofía de diseño en la que el foco se centra en las características y necesidades de las personas a las que va dirigido un producto o servicio</a:t>
            </a:r>
            <a:r>
              <a:rPr lang="es-ES" sz="2000" b="0" i="0" u="none" strike="noStrike" baseline="0" dirty="0">
                <a:solidFill>
                  <a:srgbClr val="000000"/>
                </a:solidFill>
                <a:latin typeface="Aptos" panose="020B0004020202020204" pitchFamily="34" charset="0"/>
              </a:rPr>
              <a:t>. Esta corriente surge en contraposición a otras como el diseño centrado en el producto, en la que todo el proceso gira en torno al producto que se desarrolla, y son los usuarios los que tienen y deben adaptarse a él.</a:t>
            </a:r>
          </a:p>
          <a:p>
            <a:pPr marL="0" indent="0" algn="just">
              <a:buNone/>
            </a:pPr>
            <a:r>
              <a:rPr lang="es-ES" sz="2000" b="0" i="0" u="none" strike="noStrike" baseline="0" dirty="0">
                <a:solidFill>
                  <a:srgbClr val="000000"/>
                </a:solidFill>
                <a:latin typeface="Aptos" panose="020B0004020202020204" pitchFamily="34" charset="0"/>
              </a:rPr>
              <a:t>El ingeniero americano Donald Norman popularizó el concepto de diseño centrado en el usuario en los años 80 y 90. En el año 1999 se creó la </a:t>
            </a:r>
            <a:r>
              <a:rPr lang="es-ES" sz="2000" b="1" i="0" u="none" strike="noStrike" baseline="0" dirty="0">
                <a:solidFill>
                  <a:srgbClr val="000000"/>
                </a:solidFill>
                <a:latin typeface="Aptos" panose="020B0004020202020204" pitchFamily="34" charset="0"/>
              </a:rPr>
              <a:t>norma ISO 13407</a:t>
            </a:r>
            <a:r>
              <a:rPr lang="es-ES" sz="2000" b="0" i="0" u="none" strike="noStrike" baseline="0" dirty="0">
                <a:solidFill>
                  <a:srgbClr val="000000"/>
                </a:solidFill>
                <a:latin typeface="Aptos" panose="020B0004020202020204" pitchFamily="34" charset="0"/>
              </a:rPr>
              <a:t>, que estandariza el proceso de diseño centrado en el usuario para sistemas interactivos. En el año 2010 se revisó y actualizó como </a:t>
            </a:r>
            <a:r>
              <a:rPr lang="es-ES" sz="2000" b="1" i="0" u="none" strike="noStrike" baseline="0" dirty="0">
                <a:solidFill>
                  <a:srgbClr val="000000"/>
                </a:solidFill>
                <a:latin typeface="Aptos" panose="020B0004020202020204" pitchFamily="34" charset="0"/>
              </a:rPr>
              <a:t>ISO 9241-210</a:t>
            </a:r>
            <a:r>
              <a:rPr lang="es-ES" sz="2000" b="0" i="0" u="none" strike="noStrike" baseline="0" dirty="0">
                <a:solidFill>
                  <a:srgbClr val="000000"/>
                </a:solidFill>
                <a:latin typeface="Aptos" panose="020B0004020202020204" pitchFamily="34" charset="0"/>
              </a:rPr>
              <a:t>.</a:t>
            </a:r>
          </a:p>
          <a:p>
            <a:pPr marL="0" indent="0" algn="just">
              <a:buNone/>
            </a:pPr>
            <a:r>
              <a:rPr lang="es-ES" sz="1800" b="1" i="0" u="none" strike="noStrike" baseline="0" dirty="0">
                <a:solidFill>
                  <a:srgbClr val="000000"/>
                </a:solidFill>
                <a:latin typeface="Aptos" panose="020B0004020202020204" pitchFamily="34" charset="0"/>
              </a:rPr>
              <a:t>IMPORTANTE</a:t>
            </a:r>
            <a:r>
              <a:rPr lang="es-ES" sz="1800" b="0" i="0" u="none" strike="noStrike" baseline="0" dirty="0">
                <a:solidFill>
                  <a:srgbClr val="000000"/>
                </a:solidFill>
                <a:latin typeface="Aptos" panose="020B0004020202020204" pitchFamily="34" charset="0"/>
              </a:rPr>
              <a:t>: A pesar de que la aplicación del diseño centrado en el usuario consume recursos y conlleva un esfuerzo extra en el desarrollo de un proyecto, contribuye a asegurar el éxito final y, por tanto, debe tomarse siempre como guía. </a:t>
            </a:r>
            <a:endParaRPr lang="es-ES" sz="2000" dirty="0"/>
          </a:p>
        </p:txBody>
      </p:sp>
      <p:sp>
        <p:nvSpPr>
          <p:cNvPr id="5" name="CuadroTexto 4">
            <a:extLst>
              <a:ext uri="{FF2B5EF4-FFF2-40B4-BE49-F238E27FC236}">
                <a16:creationId xmlns:a16="http://schemas.microsoft.com/office/drawing/2014/main" id="{6196D340-99BB-18EC-6EC1-6C9813F45CF6}"/>
              </a:ext>
            </a:extLst>
          </p:cNvPr>
          <p:cNvSpPr txBox="1"/>
          <p:nvPr/>
        </p:nvSpPr>
        <p:spPr>
          <a:xfrm>
            <a:off x="672860" y="5874914"/>
            <a:ext cx="10317193" cy="369332"/>
          </a:xfrm>
          <a:prstGeom prst="rect">
            <a:avLst/>
          </a:prstGeom>
          <a:noFill/>
        </p:spPr>
        <p:txBody>
          <a:bodyPr wrap="square">
            <a:spAutoFit/>
          </a:bodyPr>
          <a:lstStyle/>
          <a:p>
            <a:r>
              <a:rPr lang="es-ES" dirty="0">
                <a:hlinkClick r:id="rId2"/>
              </a:rPr>
              <a:t>Diseño Centrado en el Usuario (DCU). Todas las claves del proceso - UXABLES | Blog</a:t>
            </a:r>
            <a:endParaRPr lang="es-ES" dirty="0"/>
          </a:p>
        </p:txBody>
      </p:sp>
    </p:spTree>
    <p:extLst>
      <p:ext uri="{BB962C8B-B14F-4D97-AF65-F5344CB8AC3E}">
        <p14:creationId xmlns:p14="http://schemas.microsoft.com/office/powerpoint/2010/main" val="110523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E111C-CA27-8FF3-CEC6-23A7BD9A5CFB}"/>
              </a:ext>
            </a:extLst>
          </p:cNvPr>
          <p:cNvSpPr>
            <a:spLocks noGrp="1"/>
          </p:cNvSpPr>
          <p:nvPr>
            <p:ph type="title"/>
          </p:nvPr>
        </p:nvSpPr>
        <p:spPr>
          <a:xfrm>
            <a:off x="838200" y="80453"/>
            <a:ext cx="10515600" cy="1325563"/>
          </a:xfrm>
        </p:spPr>
        <p:txBody>
          <a:bodyPr/>
          <a:lstStyle/>
          <a:p>
            <a:r>
              <a:rPr lang="es-ES" dirty="0"/>
              <a:t>1.6.- Diseño centrado en el usuario: esquema</a:t>
            </a:r>
          </a:p>
        </p:txBody>
      </p:sp>
      <p:sp>
        <p:nvSpPr>
          <p:cNvPr id="6" name="Marcador de contenido 5">
            <a:extLst>
              <a:ext uri="{FF2B5EF4-FFF2-40B4-BE49-F238E27FC236}">
                <a16:creationId xmlns:a16="http://schemas.microsoft.com/office/drawing/2014/main" id="{2739C0FE-46FD-C862-048C-58BE389E34C5}"/>
              </a:ext>
            </a:extLst>
          </p:cNvPr>
          <p:cNvSpPr>
            <a:spLocks noGrp="1"/>
          </p:cNvSpPr>
          <p:nvPr>
            <p:ph idx="1"/>
          </p:nvPr>
        </p:nvSpPr>
        <p:spPr>
          <a:xfrm>
            <a:off x="575094" y="1167068"/>
            <a:ext cx="11041811" cy="3189272"/>
          </a:xfrm>
        </p:spPr>
        <p:txBody>
          <a:bodyPr>
            <a:noAutofit/>
          </a:bodyPr>
          <a:lstStyle/>
          <a:p>
            <a:pPr algn="just"/>
            <a:r>
              <a:rPr lang="es-ES" sz="1800" b="1" i="0" u="none" strike="noStrike" baseline="0" dirty="0">
                <a:solidFill>
                  <a:srgbClr val="000000"/>
                </a:solidFill>
                <a:latin typeface="Aptos" panose="020B0004020202020204" pitchFamily="34" charset="0"/>
              </a:rPr>
              <a:t>Analizar el contexto de uso</a:t>
            </a:r>
            <a:r>
              <a:rPr lang="es-ES" sz="1800" b="0" i="0" u="none" strike="noStrike" baseline="0" dirty="0">
                <a:solidFill>
                  <a:srgbClr val="000000"/>
                </a:solidFill>
                <a:latin typeface="Aptos" panose="020B0004020202020204" pitchFamily="34" charset="0"/>
              </a:rPr>
              <a:t>: se investigan todas las características del contexto de uso del producto o servicio, que incluye tanto la tarea a realizar como las particularidades de los usuarios y del entorno de uso. </a:t>
            </a:r>
          </a:p>
          <a:p>
            <a:pPr algn="just"/>
            <a:r>
              <a:rPr lang="es-ES" sz="1800" b="1" i="0" u="none" strike="noStrike" baseline="0" dirty="0">
                <a:solidFill>
                  <a:srgbClr val="000000"/>
                </a:solidFill>
                <a:latin typeface="Aptos" panose="020B0004020202020204" pitchFamily="34" charset="0"/>
              </a:rPr>
              <a:t>Detallar los requisitos</a:t>
            </a:r>
            <a:r>
              <a:rPr lang="es-ES" sz="1800" b="0" i="0" u="none" strike="noStrike" baseline="0" dirty="0">
                <a:solidFill>
                  <a:srgbClr val="000000"/>
                </a:solidFill>
                <a:latin typeface="Aptos" panose="020B0004020202020204" pitchFamily="34" charset="0"/>
              </a:rPr>
              <a:t>: teniendo en cuenta el análisis realizado en el paso anterior, se especifican los requisitos que el producto o servicio debe cumplir. </a:t>
            </a:r>
          </a:p>
          <a:p>
            <a:pPr algn="just"/>
            <a:r>
              <a:rPr lang="es-ES" sz="1800" b="1" i="0" u="none" strike="noStrike" baseline="0" dirty="0">
                <a:solidFill>
                  <a:srgbClr val="000000"/>
                </a:solidFill>
                <a:latin typeface="Aptos" panose="020B0004020202020204" pitchFamily="34" charset="0"/>
              </a:rPr>
              <a:t>Diseñar soluciones</a:t>
            </a:r>
            <a:r>
              <a:rPr lang="es-ES" sz="1800" b="0" i="0" u="none" strike="noStrike" baseline="0" dirty="0">
                <a:solidFill>
                  <a:srgbClr val="000000"/>
                </a:solidFill>
                <a:latin typeface="Aptos" panose="020B0004020202020204" pitchFamily="34" charset="0"/>
              </a:rPr>
              <a:t>: a continuación, se comenzará con el diseño de posibles soluciones (prototipos) que cumplan los requisitos detallados. Se evolucionará desde un diseño inicial aproximado hasta un diseño completo y detallado. </a:t>
            </a:r>
          </a:p>
          <a:p>
            <a:pPr algn="just"/>
            <a:r>
              <a:rPr lang="es-ES" sz="1800" b="1" i="0" u="none" strike="noStrike" baseline="0" dirty="0">
                <a:solidFill>
                  <a:srgbClr val="000000"/>
                </a:solidFill>
                <a:latin typeface="Aptos" panose="020B0004020202020204" pitchFamily="34" charset="0"/>
              </a:rPr>
              <a:t>Evaluar con los usuarios</a:t>
            </a:r>
            <a:r>
              <a:rPr lang="es-ES" sz="1800" b="0" i="0" u="none" strike="noStrike" baseline="0" dirty="0">
                <a:solidFill>
                  <a:srgbClr val="000000"/>
                </a:solidFill>
                <a:latin typeface="Aptos" panose="020B0004020202020204" pitchFamily="34" charset="0"/>
              </a:rPr>
              <a:t>: la evaluación de las soluciones por los usuarios es un punto de vital importancia en el diseño entrado en el usuario, y debe llevarse a cabo desde las primeras versiones de la solución. Como resultado de la evaluación, es probable que se tenga que volver a una etapa anterior del proceso. </a:t>
            </a:r>
          </a:p>
          <a:p>
            <a:pPr algn="just"/>
            <a:endParaRPr lang="es-ES" sz="1800" dirty="0"/>
          </a:p>
        </p:txBody>
      </p:sp>
      <p:pic>
        <p:nvPicPr>
          <p:cNvPr id="11" name="Marcador de contenido 7">
            <a:extLst>
              <a:ext uri="{FF2B5EF4-FFF2-40B4-BE49-F238E27FC236}">
                <a16:creationId xmlns:a16="http://schemas.microsoft.com/office/drawing/2014/main" id="{8333B97F-AB82-E86F-F26D-1BD3D2DA55F6}"/>
              </a:ext>
            </a:extLst>
          </p:cNvPr>
          <p:cNvPicPr>
            <a:picLocks noChangeAspect="1"/>
          </p:cNvPicPr>
          <p:nvPr/>
        </p:nvPicPr>
        <p:blipFill>
          <a:blip r:embed="rId2"/>
          <a:srcRect l="2136" r="2803"/>
          <a:stretch/>
        </p:blipFill>
        <p:spPr>
          <a:xfrm>
            <a:off x="5720474" y="4356340"/>
            <a:ext cx="5521183" cy="2193352"/>
          </a:xfrm>
          <a:prstGeom prst="rect">
            <a:avLst/>
          </a:prstGeom>
        </p:spPr>
      </p:pic>
      <p:pic>
        <p:nvPicPr>
          <p:cNvPr id="8196" name="Picture 4" descr="Qué es el Diseño Centrado en el Usuario/a (UCD)? - Seobility Wiki">
            <a:extLst>
              <a:ext uri="{FF2B5EF4-FFF2-40B4-BE49-F238E27FC236}">
                <a16:creationId xmlns:a16="http://schemas.microsoft.com/office/drawing/2014/main" id="{8B02A7E9-BFB9-05FA-E7B9-9E59B8563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469" y="4109440"/>
            <a:ext cx="3528204" cy="2665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501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E111C-CA27-8FF3-CEC6-23A7BD9A5CFB}"/>
              </a:ext>
            </a:extLst>
          </p:cNvPr>
          <p:cNvSpPr>
            <a:spLocks noGrp="1"/>
          </p:cNvSpPr>
          <p:nvPr>
            <p:ph type="title"/>
          </p:nvPr>
        </p:nvSpPr>
        <p:spPr/>
        <p:txBody>
          <a:bodyPr/>
          <a:lstStyle/>
          <a:p>
            <a:r>
              <a:rPr lang="es-ES" dirty="0"/>
              <a:t>1.6.- Diseño centrado en el usuario: claves</a:t>
            </a:r>
          </a:p>
        </p:txBody>
      </p:sp>
      <p:pic>
        <p:nvPicPr>
          <p:cNvPr id="3074" name="Picture 2" descr="Diseño centrado en el usuario, dcu, ucd, usabilidad, experiencia de usaurio, ux,">
            <a:extLst>
              <a:ext uri="{FF2B5EF4-FFF2-40B4-BE49-F238E27FC236}">
                <a16:creationId xmlns:a16="http://schemas.microsoft.com/office/drawing/2014/main" id="{1BD803F6-875C-C380-0A4C-811953BC97E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013" r="7325"/>
          <a:stretch/>
        </p:blipFill>
        <p:spPr bwMode="auto">
          <a:xfrm>
            <a:off x="5417389" y="1816998"/>
            <a:ext cx="6287806" cy="4498861"/>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57;g2d32cda4ca2_0_572">
            <a:extLst>
              <a:ext uri="{FF2B5EF4-FFF2-40B4-BE49-F238E27FC236}">
                <a16:creationId xmlns:a16="http://schemas.microsoft.com/office/drawing/2014/main" id="{28AB4C34-6DAC-C8E3-BD61-A4603845C7F7}"/>
              </a:ext>
            </a:extLst>
          </p:cNvPr>
          <p:cNvSpPr txBox="1"/>
          <p:nvPr/>
        </p:nvSpPr>
        <p:spPr>
          <a:xfrm>
            <a:off x="486805" y="2053696"/>
            <a:ext cx="4835693" cy="387794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b="1" dirty="0">
                <a:solidFill>
                  <a:schemeClr val="dk1"/>
                </a:solidFill>
                <a:latin typeface="Calibri"/>
                <a:ea typeface="Calibri"/>
                <a:cs typeface="Calibri"/>
                <a:sym typeface="Calibri"/>
              </a:rPr>
              <a:t>Claves:</a:t>
            </a:r>
            <a:endParaRPr sz="2400" dirty="0"/>
          </a:p>
          <a:p>
            <a:pPr marL="0" marR="0" lvl="0" indent="0" algn="just" rtl="0">
              <a:spcBef>
                <a:spcPts val="600"/>
              </a:spcBef>
              <a:spcAft>
                <a:spcPts val="0"/>
              </a:spcAft>
              <a:buNone/>
            </a:pPr>
            <a:r>
              <a:rPr lang="es-ES" sz="2400" dirty="0">
                <a:solidFill>
                  <a:schemeClr val="dk1"/>
                </a:solidFill>
                <a:latin typeface="Calibri"/>
                <a:ea typeface="Calibri"/>
                <a:cs typeface="Calibri"/>
                <a:sym typeface="Calibri"/>
              </a:rPr>
              <a:t>1. El control de la situación debe de estar en manos del usuario</a:t>
            </a:r>
            <a:endParaRPr sz="2400" dirty="0"/>
          </a:p>
          <a:p>
            <a:pPr marL="0" marR="0" lvl="0" indent="0" algn="just" rtl="0">
              <a:spcBef>
                <a:spcPts val="600"/>
              </a:spcBef>
              <a:spcAft>
                <a:spcPts val="0"/>
              </a:spcAft>
              <a:buNone/>
            </a:pPr>
            <a:r>
              <a:rPr lang="es-ES" sz="2400" dirty="0">
                <a:solidFill>
                  <a:schemeClr val="dk1"/>
                </a:solidFill>
                <a:latin typeface="Calibri"/>
                <a:ea typeface="Calibri"/>
                <a:cs typeface="Calibri"/>
                <a:sym typeface="Calibri"/>
              </a:rPr>
              <a:t>2. El sistema debe de tener consistencia</a:t>
            </a:r>
            <a:endParaRPr sz="2400" dirty="0"/>
          </a:p>
          <a:p>
            <a:pPr marL="0" marR="0" lvl="0" indent="0" algn="just" rtl="0">
              <a:spcBef>
                <a:spcPts val="600"/>
              </a:spcBef>
              <a:spcAft>
                <a:spcPts val="0"/>
              </a:spcAft>
              <a:buNone/>
            </a:pPr>
            <a:r>
              <a:rPr lang="es-ES" sz="2400" dirty="0">
                <a:solidFill>
                  <a:schemeClr val="dk1"/>
                </a:solidFill>
                <a:latin typeface="Calibri"/>
                <a:ea typeface="Calibri"/>
                <a:cs typeface="Calibri"/>
                <a:sym typeface="Calibri"/>
              </a:rPr>
              <a:t>3. La retroalimentación</a:t>
            </a:r>
            <a:endParaRPr sz="2400" dirty="0"/>
          </a:p>
          <a:p>
            <a:pPr marL="0" marR="0" lvl="0" indent="0" algn="just" rtl="0">
              <a:spcBef>
                <a:spcPts val="600"/>
              </a:spcBef>
              <a:spcAft>
                <a:spcPts val="0"/>
              </a:spcAft>
              <a:buNone/>
            </a:pPr>
            <a:r>
              <a:rPr lang="es-ES" sz="2400" dirty="0">
                <a:solidFill>
                  <a:schemeClr val="dk1"/>
                </a:solidFill>
                <a:latin typeface="Calibri"/>
                <a:ea typeface="Calibri"/>
                <a:cs typeface="Calibri"/>
                <a:sym typeface="Calibri"/>
              </a:rPr>
              <a:t>4. Cuidar la interfaz del producto</a:t>
            </a:r>
            <a:endParaRPr sz="2400" dirty="0"/>
          </a:p>
          <a:p>
            <a:pPr marL="0" marR="0" lvl="0" indent="0" algn="just" rtl="0">
              <a:spcBef>
                <a:spcPts val="600"/>
              </a:spcBef>
              <a:spcAft>
                <a:spcPts val="0"/>
              </a:spcAft>
              <a:buNone/>
            </a:pPr>
            <a:r>
              <a:rPr lang="es-ES" sz="2400" dirty="0">
                <a:solidFill>
                  <a:schemeClr val="dk1"/>
                </a:solidFill>
                <a:latin typeface="Calibri"/>
                <a:ea typeface="Calibri"/>
                <a:cs typeface="Calibri"/>
                <a:sym typeface="Calibri"/>
              </a:rPr>
              <a:t>5. Situar al usuario en el centro</a:t>
            </a:r>
            <a:endParaRPr sz="2400" dirty="0"/>
          </a:p>
          <a:p>
            <a:pPr marL="0" marR="0" lvl="0" indent="0" algn="just" rtl="0">
              <a:spcBef>
                <a:spcPts val="600"/>
              </a:spcBef>
              <a:spcAft>
                <a:spcPts val="0"/>
              </a:spcAft>
              <a:buNone/>
            </a:pPr>
            <a:endParaRPr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057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204EA-AC3A-BD4F-8170-C063EE1B9892}"/>
              </a:ext>
            </a:extLst>
          </p:cNvPr>
          <p:cNvSpPr>
            <a:spLocks noGrp="1"/>
          </p:cNvSpPr>
          <p:nvPr>
            <p:ph type="title"/>
          </p:nvPr>
        </p:nvSpPr>
        <p:spPr>
          <a:xfrm>
            <a:off x="612475" y="365125"/>
            <a:ext cx="11007305" cy="1325563"/>
          </a:xfrm>
        </p:spPr>
        <p:txBody>
          <a:bodyPr>
            <a:normAutofit/>
          </a:bodyPr>
          <a:lstStyle/>
          <a:p>
            <a:r>
              <a:rPr lang="es-ES" sz="4000" b="1" dirty="0"/>
              <a:t>Resultado de aprendizaje y criterios de evaluación</a:t>
            </a:r>
          </a:p>
        </p:txBody>
      </p:sp>
      <p:sp>
        <p:nvSpPr>
          <p:cNvPr id="3" name="Marcador de contenido 2">
            <a:extLst>
              <a:ext uri="{FF2B5EF4-FFF2-40B4-BE49-F238E27FC236}">
                <a16:creationId xmlns:a16="http://schemas.microsoft.com/office/drawing/2014/main" id="{C1908FC0-B036-9890-0817-B18F90CF0170}"/>
              </a:ext>
            </a:extLst>
          </p:cNvPr>
          <p:cNvSpPr>
            <a:spLocks noGrp="1"/>
          </p:cNvSpPr>
          <p:nvPr>
            <p:ph idx="1"/>
          </p:nvPr>
        </p:nvSpPr>
        <p:spPr>
          <a:xfrm>
            <a:off x="612475" y="1690688"/>
            <a:ext cx="11007305" cy="4802187"/>
          </a:xfrm>
        </p:spPr>
        <p:txBody>
          <a:bodyPr>
            <a:normAutofit fontScale="85000" lnSpcReduction="20000"/>
          </a:bodyPr>
          <a:lstStyle/>
          <a:p>
            <a:pPr algn="just"/>
            <a:r>
              <a:rPr lang="es-ES" dirty="0"/>
              <a:t>RA4: Diseña interfaces gráficas identificando y aplicando criterios de usabilidad y accesibilidad. </a:t>
            </a:r>
          </a:p>
          <a:p>
            <a:pPr marL="0" indent="0" algn="just">
              <a:buNone/>
            </a:pPr>
            <a:r>
              <a:rPr lang="es-ES" dirty="0"/>
              <a:t> </a:t>
            </a:r>
          </a:p>
          <a:p>
            <a:pPr marL="914400" lvl="1" indent="-457200" algn="just">
              <a:buFont typeface="+mj-lt"/>
              <a:buAutoNum type="alphaLcParenR"/>
            </a:pPr>
            <a:r>
              <a:rPr lang="es-ES" dirty="0"/>
              <a:t>Se han identificado los principales estándares de usabilidad y accesibilidad.</a:t>
            </a:r>
          </a:p>
          <a:p>
            <a:pPr marL="914400" lvl="1" indent="-457200" algn="just">
              <a:buFont typeface="+mj-lt"/>
              <a:buAutoNum type="alphaLcParenR"/>
            </a:pPr>
            <a:r>
              <a:rPr lang="es-ES" dirty="0"/>
              <a:t>Se ha valorado la importancia del uso de estándares para la creación de interfaces.</a:t>
            </a:r>
          </a:p>
          <a:p>
            <a:pPr marL="914400" lvl="1" indent="-457200" algn="just">
              <a:buFont typeface="+mj-lt"/>
              <a:buAutoNum type="alphaLcParenR"/>
            </a:pPr>
            <a:r>
              <a:rPr lang="es-ES" dirty="0"/>
              <a:t>Se han creado diferentes tipos de menús cuya estructura y contenido siguen los estándares establecidos.</a:t>
            </a:r>
          </a:p>
          <a:p>
            <a:pPr marL="914400" lvl="1" indent="-457200" algn="just">
              <a:buFont typeface="+mj-lt"/>
              <a:buAutoNum type="alphaLcParenR"/>
            </a:pPr>
            <a:r>
              <a:rPr lang="es-ES" dirty="0"/>
              <a:t>Se han distribuido las acciones en menús, barras de herramientas, botones de comando, entre otros, siguiendo un criterio coherente.</a:t>
            </a:r>
          </a:p>
          <a:p>
            <a:pPr marL="914400" lvl="1" indent="-457200" algn="just">
              <a:buFont typeface="+mj-lt"/>
              <a:buAutoNum type="alphaLcParenR"/>
            </a:pPr>
            <a:r>
              <a:rPr lang="es-ES" dirty="0"/>
              <a:t>Se han distribuido adecuadamente los controles en la interfaz de usuario.</a:t>
            </a:r>
          </a:p>
          <a:p>
            <a:pPr marL="914400" lvl="1" indent="-457200" algn="just">
              <a:buFont typeface="+mj-lt"/>
              <a:buAutoNum type="alphaLcParenR"/>
            </a:pPr>
            <a:r>
              <a:rPr lang="es-ES" dirty="0"/>
              <a:t>Se ha utilizado el tipo de control más apropiado en cada caso.</a:t>
            </a:r>
          </a:p>
          <a:p>
            <a:pPr marL="914400" lvl="1" indent="-457200" algn="just">
              <a:buFont typeface="+mj-lt"/>
              <a:buAutoNum type="alphaLcParenR"/>
            </a:pPr>
            <a:r>
              <a:rPr lang="es-ES" dirty="0"/>
              <a:t>Se ha diseñado el aspecto de la interfaz de usuario (colores y fuentes entre otros) atendiendo a su legibilidad.</a:t>
            </a:r>
          </a:p>
          <a:p>
            <a:pPr marL="914400" lvl="1" indent="-457200" algn="just">
              <a:buFont typeface="+mj-lt"/>
              <a:buAutoNum type="alphaLcParenR"/>
            </a:pPr>
            <a:r>
              <a:rPr lang="es-ES" dirty="0"/>
              <a:t>Se ha verificado que los mensajes generados por la aplicación son adecuados en extensión y claridad.</a:t>
            </a:r>
          </a:p>
          <a:p>
            <a:pPr marL="914400" lvl="1" indent="-457200" algn="just">
              <a:buFont typeface="+mj-lt"/>
              <a:buAutoNum type="alphaLcParenR"/>
            </a:pPr>
            <a:r>
              <a:rPr lang="es-ES" dirty="0"/>
              <a:t>Se han realizado pruebas para evaluar la usabilidad y accesibilidad de la aplicación.</a:t>
            </a:r>
          </a:p>
          <a:p>
            <a:pPr marL="914400" lvl="1" indent="-457200" algn="just">
              <a:buFont typeface="+mj-lt"/>
              <a:buAutoNum type="alphaLcParenR"/>
            </a:pPr>
            <a:endParaRPr lang="es-ES" dirty="0"/>
          </a:p>
        </p:txBody>
      </p:sp>
    </p:spTree>
    <p:extLst>
      <p:ext uri="{BB962C8B-B14F-4D97-AF65-F5344CB8AC3E}">
        <p14:creationId xmlns:p14="http://schemas.microsoft.com/office/powerpoint/2010/main" val="1146178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lstStyle/>
          <a:p>
            <a:r>
              <a:rPr lang="es-ES" dirty="0"/>
              <a:t>Bloque 2: Usabilidad y Accesibilidad</a:t>
            </a:r>
          </a:p>
        </p:txBody>
      </p:sp>
      <p:sp>
        <p:nvSpPr>
          <p:cNvPr id="4" name="Marcador de contenido 3">
            <a:extLst>
              <a:ext uri="{FF2B5EF4-FFF2-40B4-BE49-F238E27FC236}">
                <a16:creationId xmlns:a16="http://schemas.microsoft.com/office/drawing/2014/main" id="{38A11548-AADD-8BDD-200E-58A7839003FC}"/>
              </a:ext>
            </a:extLst>
          </p:cNvPr>
          <p:cNvSpPr>
            <a:spLocks noGrp="1"/>
          </p:cNvSpPr>
          <p:nvPr>
            <p:ph idx="1"/>
          </p:nvPr>
        </p:nvSpPr>
        <p:spPr/>
        <p:txBody>
          <a:bodyPr>
            <a:normAutofit/>
          </a:bodyPr>
          <a:lstStyle/>
          <a:p>
            <a:pPr marL="0" indent="0">
              <a:buNone/>
            </a:pPr>
            <a:r>
              <a:rPr lang="es-ES" dirty="0"/>
              <a:t>2.1.- La usabilidad</a:t>
            </a:r>
          </a:p>
          <a:p>
            <a:pPr marL="0" indent="0">
              <a:buNone/>
            </a:pPr>
            <a:r>
              <a:rPr lang="es-ES" dirty="0"/>
              <a:t>2.2.- Componentes de usabilidad</a:t>
            </a:r>
          </a:p>
          <a:p>
            <a:pPr marL="0" indent="0">
              <a:buNone/>
            </a:pPr>
            <a:r>
              <a:rPr lang="es-ES" dirty="0"/>
              <a:t>2.3.- Evaluación de la usabilidad</a:t>
            </a:r>
          </a:p>
          <a:p>
            <a:pPr marL="0" indent="0">
              <a:buNone/>
            </a:pPr>
            <a:r>
              <a:rPr lang="es-ES" dirty="0"/>
              <a:t>2.4.- Heurísticas de usabilidad</a:t>
            </a:r>
          </a:p>
          <a:p>
            <a:pPr marL="0" indent="0">
              <a:buNone/>
            </a:pPr>
            <a:r>
              <a:rPr lang="es-ES" dirty="0"/>
              <a:t>2.5.- Otras heurísticas: Interacción</a:t>
            </a:r>
          </a:p>
          <a:p>
            <a:pPr marL="0" indent="0">
              <a:buNone/>
            </a:pPr>
            <a:r>
              <a:rPr lang="es-ES" dirty="0"/>
              <a:t>2.6.- La accesibilidad</a:t>
            </a:r>
          </a:p>
          <a:p>
            <a:pPr marL="0" indent="0">
              <a:buNone/>
            </a:pPr>
            <a:r>
              <a:rPr lang="es-ES" dirty="0"/>
              <a:t>2.7.- Pruebas de usabilidad y accesibilidad</a:t>
            </a:r>
          </a:p>
        </p:txBody>
      </p:sp>
      <p:pic>
        <p:nvPicPr>
          <p:cNvPr id="9220" name="Picture 4" descr="Introducción a la accesibilidad web | ADDAW">
            <a:extLst>
              <a:ext uri="{FF2B5EF4-FFF2-40B4-BE49-F238E27FC236}">
                <a16:creationId xmlns:a16="http://schemas.microsoft.com/office/drawing/2014/main" id="{C3D80ED8-AEA6-BA54-9EA1-670A14F3B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534" y="1557338"/>
            <a:ext cx="2911236" cy="22791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est de Usabilidad con neuromarketing. 1ª Parte - Advanced">
            <a:extLst>
              <a:ext uri="{FF2B5EF4-FFF2-40B4-BE49-F238E27FC236}">
                <a16:creationId xmlns:a16="http://schemas.microsoft.com/office/drawing/2014/main" id="{A0D06D71-E50C-7F4C-6DFF-617A6D9F3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1693" y="3485072"/>
            <a:ext cx="2662107" cy="291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037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lstStyle/>
          <a:p>
            <a:r>
              <a:rPr lang="es-ES" dirty="0"/>
              <a:t>Bloque 2: Usabilidad y Accesibilidad</a:t>
            </a:r>
          </a:p>
        </p:txBody>
      </p:sp>
      <p:sp>
        <p:nvSpPr>
          <p:cNvPr id="4" name="Marcador de contenido 3">
            <a:extLst>
              <a:ext uri="{FF2B5EF4-FFF2-40B4-BE49-F238E27FC236}">
                <a16:creationId xmlns:a16="http://schemas.microsoft.com/office/drawing/2014/main" id="{38A11548-AADD-8BDD-200E-58A7839003FC}"/>
              </a:ext>
            </a:extLst>
          </p:cNvPr>
          <p:cNvSpPr>
            <a:spLocks noGrp="1"/>
          </p:cNvSpPr>
          <p:nvPr>
            <p:ph idx="1"/>
          </p:nvPr>
        </p:nvSpPr>
        <p:spPr>
          <a:xfrm>
            <a:off x="707366" y="1825625"/>
            <a:ext cx="10646434" cy="4351338"/>
          </a:xfrm>
        </p:spPr>
        <p:txBody>
          <a:bodyPr>
            <a:normAutofit/>
          </a:bodyPr>
          <a:lstStyle/>
          <a:p>
            <a:pPr marL="0" indent="0" algn="just">
              <a:buNone/>
            </a:pPr>
            <a:r>
              <a:rPr lang="es-ES" sz="2000" b="0" i="0" u="none" strike="noStrike" baseline="0" dirty="0">
                <a:solidFill>
                  <a:srgbClr val="000000"/>
                </a:solidFill>
                <a:latin typeface="Aptos" panose="020B0004020202020204" pitchFamily="34" charset="0"/>
              </a:rPr>
              <a:t>Uno de los conceptos clave dentro del mundo del diseño de interfaces de usuario es la </a:t>
            </a:r>
            <a:r>
              <a:rPr lang="es-ES" sz="2000" b="1" i="0" u="none" strike="noStrike" baseline="0" dirty="0">
                <a:solidFill>
                  <a:srgbClr val="000000"/>
                </a:solidFill>
                <a:latin typeface="Aptos" panose="020B0004020202020204" pitchFamily="34" charset="0"/>
              </a:rPr>
              <a:t>usabilidad</a:t>
            </a:r>
            <a:r>
              <a:rPr lang="es-ES" sz="2000" b="0" i="0" u="none" strike="noStrike" baseline="0" dirty="0">
                <a:solidFill>
                  <a:srgbClr val="000000"/>
                </a:solidFill>
                <a:latin typeface="Aptos" panose="020B0004020202020204" pitchFamily="34" charset="0"/>
              </a:rPr>
              <a:t>. Aunque a menudo se asocia únicamente con la facilidad de uso, en este apartado veremos que es un concepto más complejo y con diferentes componentes. </a:t>
            </a:r>
          </a:p>
          <a:p>
            <a:pPr marL="0" indent="0" algn="just">
              <a:buNone/>
            </a:pPr>
            <a:r>
              <a:rPr lang="es-ES" sz="2000" dirty="0">
                <a:solidFill>
                  <a:srgbClr val="000000"/>
                </a:solidFill>
                <a:latin typeface="Aptos" panose="020B0004020202020204" pitchFamily="34" charset="0"/>
              </a:rPr>
              <a:t>Otro de los conceptos importantes dentro del mundo del diseño de interfaces de usuario es la </a:t>
            </a:r>
            <a:r>
              <a:rPr lang="es-ES" sz="2000" b="1" dirty="0">
                <a:solidFill>
                  <a:srgbClr val="000000"/>
                </a:solidFill>
                <a:latin typeface="Aptos" panose="020B0004020202020204" pitchFamily="34" charset="0"/>
              </a:rPr>
              <a:t>accesibilidad</a:t>
            </a:r>
            <a:r>
              <a:rPr lang="es-ES" sz="2000" dirty="0">
                <a:solidFill>
                  <a:srgbClr val="000000"/>
                </a:solidFill>
                <a:latin typeface="Aptos" panose="020B0004020202020204" pitchFamily="34" charset="0"/>
              </a:rPr>
              <a:t>.</a:t>
            </a:r>
            <a:endParaRPr lang="es-ES" sz="2000" b="0" i="0" u="none" strike="noStrike" baseline="0" dirty="0">
              <a:solidFill>
                <a:srgbClr val="000000"/>
              </a:solidFill>
              <a:latin typeface="Aptos" panose="020B0004020202020204" pitchFamily="34" charset="0"/>
            </a:endParaRPr>
          </a:p>
          <a:p>
            <a:pPr marL="0" indent="0" algn="just">
              <a:buNone/>
            </a:pPr>
            <a:r>
              <a:rPr lang="es-ES" sz="2000" b="0" i="0" u="none" strike="noStrike" baseline="0" dirty="0">
                <a:solidFill>
                  <a:srgbClr val="000000"/>
                </a:solidFill>
                <a:latin typeface="Aptos" panose="020B0004020202020204" pitchFamily="34" charset="0"/>
              </a:rPr>
              <a:t>También, resulta especialmente importante, la evaluación de la usabilidad y la accesibilidad de un diseño que forma parte del proceso de </a:t>
            </a:r>
            <a:r>
              <a:rPr lang="es-ES" sz="2000" b="1" i="0" u="none" strike="noStrike" baseline="0" dirty="0">
                <a:solidFill>
                  <a:srgbClr val="000000"/>
                </a:solidFill>
                <a:latin typeface="Aptos" panose="020B0004020202020204" pitchFamily="34" charset="0"/>
              </a:rPr>
              <a:t>diseño centrado en el usuario</a:t>
            </a:r>
            <a:r>
              <a:rPr lang="es-ES" sz="2000" b="0" i="0" u="none" strike="noStrike" baseline="0" dirty="0">
                <a:solidFill>
                  <a:srgbClr val="000000"/>
                </a:solidFill>
                <a:latin typeface="Aptos" panose="020B0004020202020204" pitchFamily="34" charset="0"/>
              </a:rPr>
              <a:t>. Dicha evaluación suele realizarse en sesiones con usuarios dirigidas por un moderador con el objetivo de averiguar los problemas de usabilidad y accesibilidad que presenta el diseño. </a:t>
            </a:r>
          </a:p>
          <a:p>
            <a:pPr marL="0" indent="0" algn="just">
              <a:buNone/>
            </a:pPr>
            <a:r>
              <a:rPr lang="es-ES" sz="2000" b="0" i="0" u="none" strike="noStrike" baseline="0" dirty="0">
                <a:solidFill>
                  <a:srgbClr val="000000"/>
                </a:solidFill>
                <a:latin typeface="Aptos" panose="020B0004020202020204" pitchFamily="34" charset="0"/>
              </a:rPr>
              <a:t> </a:t>
            </a:r>
            <a:endParaRPr lang="es-ES" sz="2000" dirty="0"/>
          </a:p>
        </p:txBody>
      </p:sp>
    </p:spTree>
    <p:extLst>
      <p:ext uri="{BB962C8B-B14F-4D97-AF65-F5344CB8AC3E}">
        <p14:creationId xmlns:p14="http://schemas.microsoft.com/office/powerpoint/2010/main" val="208430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lstStyle/>
          <a:p>
            <a:r>
              <a:rPr lang="es-ES" dirty="0"/>
              <a:t>2.1.- La Usabilidad</a:t>
            </a:r>
          </a:p>
        </p:txBody>
      </p:sp>
      <p:sp>
        <p:nvSpPr>
          <p:cNvPr id="4" name="Marcador de contenido 3">
            <a:extLst>
              <a:ext uri="{FF2B5EF4-FFF2-40B4-BE49-F238E27FC236}">
                <a16:creationId xmlns:a16="http://schemas.microsoft.com/office/drawing/2014/main" id="{38A11548-AADD-8BDD-200E-58A7839003FC}"/>
              </a:ext>
            </a:extLst>
          </p:cNvPr>
          <p:cNvSpPr>
            <a:spLocks noGrp="1"/>
          </p:cNvSpPr>
          <p:nvPr>
            <p:ph idx="1"/>
          </p:nvPr>
        </p:nvSpPr>
        <p:spPr>
          <a:xfrm>
            <a:off x="621102" y="1690688"/>
            <a:ext cx="10732698" cy="4351338"/>
          </a:xfrm>
        </p:spPr>
        <p:txBody>
          <a:bodyPr>
            <a:normAutofit/>
          </a:bodyPr>
          <a:lstStyle/>
          <a:p>
            <a:pPr marL="0" indent="0" algn="just">
              <a:buNone/>
            </a:pPr>
            <a:r>
              <a:rPr lang="es-ES" sz="1800" b="0" i="0" u="none" strike="noStrike" baseline="0" dirty="0">
                <a:solidFill>
                  <a:srgbClr val="000000"/>
                </a:solidFill>
                <a:latin typeface="Aptos" panose="020B0004020202020204" pitchFamily="34" charset="0"/>
              </a:rPr>
              <a:t>No es sencillo encontrar una definición exacta de usabilidad, pero en términos generales se podría decir que </a:t>
            </a:r>
            <a:r>
              <a:rPr lang="es-ES" sz="1800" b="1" i="0" u="none" strike="noStrike" baseline="0" dirty="0">
                <a:solidFill>
                  <a:srgbClr val="000000"/>
                </a:solidFill>
                <a:latin typeface="Aptos" panose="020B0004020202020204" pitchFamily="34" charset="0"/>
              </a:rPr>
              <a:t>la usabilidad de un sistema es la facilidad con la que los usuarios pueden utilizar dicho sistema para llevar a cabo una tarea concreta</a:t>
            </a:r>
            <a:r>
              <a:rPr lang="es-ES" sz="1800" b="0" i="0" u="none" strike="noStrike" baseline="0" dirty="0">
                <a:solidFill>
                  <a:srgbClr val="000000"/>
                </a:solidFill>
                <a:latin typeface="Aptos" panose="020B0004020202020204" pitchFamily="34" charset="0"/>
              </a:rPr>
              <a:t>. Sin embargo, </a:t>
            </a:r>
            <a:r>
              <a:rPr lang="es-ES" sz="1800" b="1" i="0" u="none" strike="noStrike" baseline="0" dirty="0">
                <a:solidFill>
                  <a:srgbClr val="000000"/>
                </a:solidFill>
                <a:latin typeface="Aptos" panose="020B0004020202020204" pitchFamily="34" charset="0"/>
              </a:rPr>
              <a:t>no debemos pensar que usabilidad es simplemente un sinónimo de facilidad</a:t>
            </a:r>
            <a:r>
              <a:rPr lang="es-ES" sz="1800" b="0" i="0" u="none" strike="noStrike" baseline="0" dirty="0">
                <a:solidFill>
                  <a:srgbClr val="000000"/>
                </a:solidFill>
                <a:latin typeface="Aptos" panose="020B0004020202020204" pitchFamily="34" charset="0"/>
              </a:rPr>
              <a:t>, ya que, como veremos más adelante, hay muchos otros factores que influyen en la usabilidad de una aplicación. </a:t>
            </a:r>
          </a:p>
          <a:p>
            <a:pPr marL="0" indent="0" algn="just">
              <a:buNone/>
            </a:pPr>
            <a:r>
              <a:rPr lang="es-ES" sz="1800" b="0" i="0" u="none" strike="noStrike" baseline="0" dirty="0">
                <a:solidFill>
                  <a:srgbClr val="000000"/>
                </a:solidFill>
                <a:latin typeface="Aptos" panose="020B0004020202020204" pitchFamily="34" charset="0"/>
              </a:rPr>
              <a:t>La </a:t>
            </a:r>
            <a:r>
              <a:rPr lang="es-ES" sz="1800" b="1" i="0" u="none" strike="noStrike" baseline="0" dirty="0">
                <a:solidFill>
                  <a:srgbClr val="000000"/>
                </a:solidFill>
                <a:latin typeface="Aptos" panose="020B0004020202020204" pitchFamily="34" charset="0"/>
              </a:rPr>
              <a:t>usabilidad es uno de los conceptos clave dentro del proceso de diseño centrado en el usuario </a:t>
            </a:r>
            <a:r>
              <a:rPr lang="es-ES" sz="1800" b="0" i="0" u="none" strike="noStrike" baseline="0" dirty="0">
                <a:solidFill>
                  <a:srgbClr val="000000"/>
                </a:solidFill>
                <a:latin typeface="Aptos" panose="020B0004020202020204" pitchFamily="34" charset="0"/>
              </a:rPr>
              <a:t>que vimos en el apartado anterior, y debe estar presente tanto en el diseño de las posibles soluciones como en su posterior evaluación. </a:t>
            </a:r>
          </a:p>
          <a:p>
            <a:pPr marL="0" indent="0" algn="just">
              <a:buNone/>
            </a:pPr>
            <a:r>
              <a:rPr lang="es-ES" sz="1800" dirty="0">
                <a:solidFill>
                  <a:srgbClr val="000000"/>
                </a:solidFill>
                <a:latin typeface="Aptos" panose="020B0004020202020204" pitchFamily="34" charset="0"/>
              </a:rPr>
              <a:t>Son varias las </a:t>
            </a:r>
            <a:r>
              <a:rPr lang="es-ES" sz="1800" b="1" dirty="0">
                <a:solidFill>
                  <a:srgbClr val="000000"/>
                </a:solidFill>
                <a:latin typeface="Aptos" panose="020B0004020202020204" pitchFamily="34" charset="0"/>
              </a:rPr>
              <a:t>normas internacionales que incluyen recomendaciones relacionadas con la usabilidad</a:t>
            </a:r>
            <a:r>
              <a:rPr lang="es-ES" sz="1800" dirty="0">
                <a:solidFill>
                  <a:srgbClr val="000000"/>
                </a:solidFill>
                <a:latin typeface="Aptos" panose="020B0004020202020204" pitchFamily="34" charset="0"/>
              </a:rPr>
              <a:t>, como, por ejemplo:</a:t>
            </a:r>
          </a:p>
          <a:p>
            <a:pPr marL="0" indent="0" algn="just">
              <a:buNone/>
            </a:pPr>
            <a:r>
              <a:rPr lang="es-ES" sz="1800" dirty="0">
                <a:solidFill>
                  <a:srgbClr val="000000"/>
                </a:solidFill>
                <a:latin typeface="Aptos" panose="020B0004020202020204" pitchFamily="34" charset="0"/>
              </a:rPr>
              <a:t>• ISO 9241-11 (Usabilidad: definiciones y conceptos).</a:t>
            </a:r>
          </a:p>
          <a:p>
            <a:pPr marL="0" indent="0" algn="just">
              <a:buNone/>
            </a:pPr>
            <a:r>
              <a:rPr lang="es-ES" sz="1800" dirty="0">
                <a:solidFill>
                  <a:srgbClr val="000000"/>
                </a:solidFill>
                <a:latin typeface="Aptos" panose="020B0004020202020204" pitchFamily="34" charset="0"/>
              </a:rPr>
              <a:t>• ISO/EIC 25010 (Calidad en software y sistemas).</a:t>
            </a:r>
          </a:p>
          <a:p>
            <a:pPr marL="0" indent="0" algn="just">
              <a:buNone/>
            </a:pPr>
            <a:r>
              <a:rPr lang="es-ES" sz="1800" dirty="0">
                <a:solidFill>
                  <a:srgbClr val="000000"/>
                </a:solidFill>
                <a:latin typeface="Aptos" panose="020B0004020202020204" pitchFamily="34" charset="0"/>
              </a:rPr>
              <a:t>• ISO/TR 16982 (Métodos de usabilidad como base al diseño centrado en el usuario).</a:t>
            </a:r>
          </a:p>
        </p:txBody>
      </p:sp>
      <p:pic>
        <p:nvPicPr>
          <p:cNvPr id="4098" name="Picture 2" descr="iso25000.com">
            <a:hlinkClick r:id="rId2"/>
            <a:extLst>
              <a:ext uri="{FF2B5EF4-FFF2-40B4-BE49-F238E27FC236}">
                <a16:creationId xmlns:a16="http://schemas.microsoft.com/office/drawing/2014/main" id="{874FD39C-B148-2FF8-AAE6-9970F7CAB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083" y="5713451"/>
            <a:ext cx="3953774" cy="86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57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lstStyle/>
          <a:p>
            <a:r>
              <a:rPr lang="es-ES" dirty="0"/>
              <a:t>2.2.- Componentes de la Usabilidad: Aprendizaje</a:t>
            </a:r>
          </a:p>
        </p:txBody>
      </p:sp>
      <p:sp>
        <p:nvSpPr>
          <p:cNvPr id="3" name="Marcador de contenido 2">
            <a:extLst>
              <a:ext uri="{FF2B5EF4-FFF2-40B4-BE49-F238E27FC236}">
                <a16:creationId xmlns:a16="http://schemas.microsoft.com/office/drawing/2014/main" id="{FD76E03A-2864-E678-9536-352AA9B52194}"/>
              </a:ext>
            </a:extLst>
          </p:cNvPr>
          <p:cNvSpPr>
            <a:spLocks noGrp="1"/>
          </p:cNvSpPr>
          <p:nvPr>
            <p:ph sz="half" idx="1"/>
          </p:nvPr>
        </p:nvSpPr>
        <p:spPr>
          <a:xfrm>
            <a:off x="838200" y="1825625"/>
            <a:ext cx="5485918" cy="4667250"/>
          </a:xfrm>
        </p:spPr>
        <p:txBody>
          <a:bodyPr>
            <a:noAutofit/>
          </a:bodyPr>
          <a:lstStyle/>
          <a:p>
            <a:pPr marL="0" indent="0" algn="just">
              <a:buNone/>
            </a:pPr>
            <a:r>
              <a:rPr lang="es-ES" sz="2000" b="0" i="0" u="none" strike="noStrike" baseline="0" dirty="0">
                <a:solidFill>
                  <a:srgbClr val="000000"/>
                </a:solidFill>
                <a:latin typeface="Aptos" panose="020B0004020202020204" pitchFamily="34" charset="0"/>
              </a:rPr>
              <a:t>Uno de los componentes principales de la usabilidad es </a:t>
            </a:r>
            <a:r>
              <a:rPr lang="es-ES" sz="2000" b="1" i="0" u="none" strike="noStrike" baseline="0" dirty="0">
                <a:solidFill>
                  <a:srgbClr val="000000"/>
                </a:solidFill>
                <a:latin typeface="Aptos" panose="020B0004020202020204" pitchFamily="34" charset="0"/>
              </a:rPr>
              <a:t>la facilidad de aprendizaje</a:t>
            </a:r>
            <a:r>
              <a:rPr lang="es-ES" sz="2000" b="0" i="0" u="none" strike="noStrike" baseline="0" dirty="0">
                <a:solidFill>
                  <a:srgbClr val="000000"/>
                </a:solidFill>
                <a:latin typeface="Aptos" panose="020B0004020202020204" pitchFamily="34" charset="0"/>
              </a:rPr>
              <a:t>, determinada por el esfuerzo con el que un nuevo usuario de nuestra aplicación puede llegar a completar una tarea especifica. También es importante que en los sucesivos usos de la aplicación el usuario encuentre la aplicación cada vez más fácil de utilizar. </a:t>
            </a:r>
          </a:p>
          <a:p>
            <a:pPr marL="0" indent="0" algn="just">
              <a:buNone/>
            </a:pPr>
            <a:r>
              <a:rPr lang="es-ES" sz="2000" b="0" i="0" u="none" strike="noStrike" baseline="0" dirty="0">
                <a:solidFill>
                  <a:srgbClr val="000000"/>
                </a:solidFill>
                <a:latin typeface="Aptos" panose="020B0004020202020204" pitchFamily="34" charset="0"/>
              </a:rPr>
              <a:t>Para facilitar el aprendizaje, uno de los aspectos clave es la consistencia con los estándares establecidos en el resto de aplicaciones. Por ejemplo, la mayoría de las aplicaciones asocian el atajo de teclado “</a:t>
            </a:r>
            <a:r>
              <a:rPr lang="es-ES" sz="2000" b="1" i="0" u="none" strike="noStrike" baseline="0" dirty="0" err="1">
                <a:solidFill>
                  <a:srgbClr val="000000"/>
                </a:solidFill>
                <a:latin typeface="Aptos" panose="020B0004020202020204" pitchFamily="34" charset="0"/>
              </a:rPr>
              <a:t>Ctrl+C</a:t>
            </a:r>
            <a:r>
              <a:rPr lang="es-ES" sz="2000" b="1" i="0" u="none" strike="noStrike" baseline="0" dirty="0">
                <a:solidFill>
                  <a:srgbClr val="000000"/>
                </a:solidFill>
                <a:latin typeface="Aptos" panose="020B0004020202020204" pitchFamily="34" charset="0"/>
              </a:rPr>
              <a:t>” </a:t>
            </a:r>
            <a:r>
              <a:rPr lang="es-ES" sz="2000" b="0" i="0" u="none" strike="noStrike" baseline="0" dirty="0">
                <a:solidFill>
                  <a:srgbClr val="000000"/>
                </a:solidFill>
                <a:latin typeface="Aptos" panose="020B0004020202020204" pitchFamily="34" charset="0"/>
              </a:rPr>
              <a:t>con la acción de copiar. Si lo hacemos así también en nuestro producto, estaremos facilitando el aprendizaje. </a:t>
            </a:r>
            <a:endParaRPr lang="es-ES" sz="2000" dirty="0"/>
          </a:p>
        </p:txBody>
      </p:sp>
      <p:pic>
        <p:nvPicPr>
          <p:cNvPr id="7" name="Marcador de contenido 6">
            <a:extLst>
              <a:ext uri="{FF2B5EF4-FFF2-40B4-BE49-F238E27FC236}">
                <a16:creationId xmlns:a16="http://schemas.microsoft.com/office/drawing/2014/main" id="{430C5E67-286F-0FF5-3A34-0539414574BD}"/>
              </a:ext>
            </a:extLst>
          </p:cNvPr>
          <p:cNvPicPr>
            <a:picLocks noGrp="1" noChangeAspect="1"/>
          </p:cNvPicPr>
          <p:nvPr>
            <p:ph sz="half" idx="2"/>
          </p:nvPr>
        </p:nvPicPr>
        <p:blipFill>
          <a:blip r:embed="rId2"/>
          <a:stretch>
            <a:fillRect/>
          </a:stretch>
        </p:blipFill>
        <p:spPr>
          <a:xfrm>
            <a:off x="6410382" y="1825625"/>
            <a:ext cx="4877763" cy="4351338"/>
          </a:xfrm>
        </p:spPr>
      </p:pic>
    </p:spTree>
    <p:extLst>
      <p:ext uri="{BB962C8B-B14F-4D97-AF65-F5344CB8AC3E}">
        <p14:creationId xmlns:p14="http://schemas.microsoft.com/office/powerpoint/2010/main" val="3132458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lstStyle/>
          <a:p>
            <a:r>
              <a:rPr lang="es-ES" dirty="0"/>
              <a:t>2.2.- Componentes de la Usabilidad: Eficiencia</a:t>
            </a:r>
          </a:p>
        </p:txBody>
      </p:sp>
      <p:sp>
        <p:nvSpPr>
          <p:cNvPr id="3" name="Marcador de contenido 2">
            <a:extLst>
              <a:ext uri="{FF2B5EF4-FFF2-40B4-BE49-F238E27FC236}">
                <a16:creationId xmlns:a16="http://schemas.microsoft.com/office/drawing/2014/main" id="{FD76E03A-2864-E678-9536-352AA9B52194}"/>
              </a:ext>
            </a:extLst>
          </p:cNvPr>
          <p:cNvSpPr>
            <a:spLocks noGrp="1"/>
          </p:cNvSpPr>
          <p:nvPr>
            <p:ph sz="half" idx="1"/>
          </p:nvPr>
        </p:nvSpPr>
        <p:spPr>
          <a:xfrm>
            <a:off x="838200" y="2101669"/>
            <a:ext cx="5485918" cy="3867809"/>
          </a:xfrm>
        </p:spPr>
        <p:txBody>
          <a:bodyPr>
            <a:noAutofit/>
          </a:bodyPr>
          <a:lstStyle/>
          <a:p>
            <a:pPr marL="0" indent="0" algn="just">
              <a:buNone/>
            </a:pPr>
            <a:r>
              <a:rPr lang="es-ES" sz="2000" dirty="0"/>
              <a:t>Otro requisito para la buena usabilidad de la aplicación es la eficiencia. El usuario, una vez que ha aprendido nuestro diseño, debe ser capaz de </a:t>
            </a:r>
            <a:r>
              <a:rPr lang="es-ES" sz="2000" b="1" dirty="0"/>
              <a:t>realizar las tareas</a:t>
            </a:r>
            <a:r>
              <a:rPr lang="es-ES" sz="2000" dirty="0"/>
              <a:t> para las que se ha creado el producto </a:t>
            </a:r>
            <a:r>
              <a:rPr lang="es-ES" sz="2000" b="1" dirty="0"/>
              <a:t>lo más rápido posible y sin impedimentos</a:t>
            </a:r>
            <a:r>
              <a:rPr lang="es-ES" sz="2000" dirty="0"/>
              <a:t>, siguiendo el proceso más sencillo.</a:t>
            </a:r>
          </a:p>
          <a:p>
            <a:pPr marL="0" indent="0" algn="just">
              <a:buNone/>
            </a:pPr>
            <a:r>
              <a:rPr lang="es-ES" sz="2000" dirty="0"/>
              <a:t>Muchas aplicaciones ofrecen a los usuarios experimentados formas alternativas de realizar las tareas que ayudan a mejorar la eficiencia, como la definición de atajos de teclado personalizados o la creación de macros para encadenar acciones.</a:t>
            </a:r>
          </a:p>
        </p:txBody>
      </p:sp>
      <p:pic>
        <p:nvPicPr>
          <p:cNvPr id="7" name="Marcador de contenido 6">
            <a:extLst>
              <a:ext uri="{FF2B5EF4-FFF2-40B4-BE49-F238E27FC236}">
                <a16:creationId xmlns:a16="http://schemas.microsoft.com/office/drawing/2014/main" id="{430C5E67-286F-0FF5-3A34-0539414574BD}"/>
              </a:ext>
            </a:extLst>
          </p:cNvPr>
          <p:cNvPicPr>
            <a:picLocks noGrp="1" noChangeAspect="1"/>
          </p:cNvPicPr>
          <p:nvPr>
            <p:ph sz="half" idx="2"/>
          </p:nvPr>
        </p:nvPicPr>
        <p:blipFill>
          <a:blip r:embed="rId2"/>
          <a:stretch>
            <a:fillRect/>
          </a:stretch>
        </p:blipFill>
        <p:spPr>
          <a:xfrm>
            <a:off x="6410382" y="1825625"/>
            <a:ext cx="4877763" cy="4351338"/>
          </a:xfrm>
        </p:spPr>
      </p:pic>
    </p:spTree>
    <p:extLst>
      <p:ext uri="{BB962C8B-B14F-4D97-AF65-F5344CB8AC3E}">
        <p14:creationId xmlns:p14="http://schemas.microsoft.com/office/powerpoint/2010/main" val="925682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lstStyle/>
          <a:p>
            <a:r>
              <a:rPr lang="es-ES" dirty="0"/>
              <a:t>2.2.- Componentes de la Usabilidad: Recuerdo</a:t>
            </a:r>
          </a:p>
        </p:txBody>
      </p:sp>
      <p:sp>
        <p:nvSpPr>
          <p:cNvPr id="3" name="Marcador de contenido 2">
            <a:extLst>
              <a:ext uri="{FF2B5EF4-FFF2-40B4-BE49-F238E27FC236}">
                <a16:creationId xmlns:a16="http://schemas.microsoft.com/office/drawing/2014/main" id="{FD76E03A-2864-E678-9536-352AA9B52194}"/>
              </a:ext>
            </a:extLst>
          </p:cNvPr>
          <p:cNvSpPr>
            <a:spLocks noGrp="1"/>
          </p:cNvSpPr>
          <p:nvPr>
            <p:ph sz="half" idx="1"/>
          </p:nvPr>
        </p:nvSpPr>
        <p:spPr>
          <a:xfrm>
            <a:off x="838200" y="2265571"/>
            <a:ext cx="5485918" cy="3436488"/>
          </a:xfrm>
        </p:spPr>
        <p:txBody>
          <a:bodyPr>
            <a:noAutofit/>
          </a:bodyPr>
          <a:lstStyle/>
          <a:p>
            <a:pPr marL="0" indent="0" algn="just">
              <a:buNone/>
            </a:pPr>
            <a:r>
              <a:rPr lang="es-ES" sz="2000" dirty="0"/>
              <a:t>También es importante que, si un usuario está un tiempo sin utilizar nuestro diseño, </a:t>
            </a:r>
            <a:r>
              <a:rPr lang="es-ES" sz="2000" b="1" dirty="0"/>
              <a:t>el esfuerzo de recuerdo cuando vuelva a usar el producto sea el mínimo posible</a:t>
            </a:r>
            <a:r>
              <a:rPr lang="es-ES" sz="2000" dirty="0"/>
              <a:t>. Debemos evitar que el usuario tenga que memorizar la forma en la que realizar las tareas.</a:t>
            </a:r>
          </a:p>
          <a:p>
            <a:pPr marL="0" indent="0" algn="just">
              <a:buNone/>
            </a:pPr>
            <a:r>
              <a:rPr lang="es-ES" sz="2000" dirty="0"/>
              <a:t>Un recurso que se utiliza en algunas aplicaciones para evitar que el usuario memorice son los asistentes, que van guiando paso a paso en la realización de una tarea larga o especialmente compleja.</a:t>
            </a:r>
          </a:p>
        </p:txBody>
      </p:sp>
      <p:pic>
        <p:nvPicPr>
          <p:cNvPr id="7" name="Marcador de contenido 6">
            <a:extLst>
              <a:ext uri="{FF2B5EF4-FFF2-40B4-BE49-F238E27FC236}">
                <a16:creationId xmlns:a16="http://schemas.microsoft.com/office/drawing/2014/main" id="{430C5E67-286F-0FF5-3A34-0539414574BD}"/>
              </a:ext>
            </a:extLst>
          </p:cNvPr>
          <p:cNvPicPr>
            <a:picLocks noGrp="1" noChangeAspect="1"/>
          </p:cNvPicPr>
          <p:nvPr>
            <p:ph sz="half" idx="2"/>
          </p:nvPr>
        </p:nvPicPr>
        <p:blipFill>
          <a:blip r:embed="rId2"/>
          <a:stretch>
            <a:fillRect/>
          </a:stretch>
        </p:blipFill>
        <p:spPr>
          <a:xfrm>
            <a:off x="6410382" y="1825625"/>
            <a:ext cx="4877763" cy="4351338"/>
          </a:xfrm>
        </p:spPr>
      </p:pic>
    </p:spTree>
    <p:extLst>
      <p:ext uri="{BB962C8B-B14F-4D97-AF65-F5344CB8AC3E}">
        <p14:creationId xmlns:p14="http://schemas.microsoft.com/office/powerpoint/2010/main" val="3210200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lstStyle/>
          <a:p>
            <a:r>
              <a:rPr lang="es-ES" dirty="0"/>
              <a:t>2.2.- Componentes de la Usabilidad:     Errores   </a:t>
            </a:r>
          </a:p>
        </p:txBody>
      </p:sp>
      <p:sp>
        <p:nvSpPr>
          <p:cNvPr id="3" name="Marcador de contenido 2">
            <a:extLst>
              <a:ext uri="{FF2B5EF4-FFF2-40B4-BE49-F238E27FC236}">
                <a16:creationId xmlns:a16="http://schemas.microsoft.com/office/drawing/2014/main" id="{FD76E03A-2864-E678-9536-352AA9B52194}"/>
              </a:ext>
            </a:extLst>
          </p:cNvPr>
          <p:cNvSpPr>
            <a:spLocks noGrp="1"/>
          </p:cNvSpPr>
          <p:nvPr>
            <p:ph sz="half" idx="1"/>
          </p:nvPr>
        </p:nvSpPr>
        <p:spPr>
          <a:xfrm>
            <a:off x="838200" y="1923600"/>
            <a:ext cx="5485918" cy="4802187"/>
          </a:xfrm>
        </p:spPr>
        <p:txBody>
          <a:bodyPr>
            <a:noAutofit/>
          </a:bodyPr>
          <a:lstStyle/>
          <a:p>
            <a:pPr marL="0" indent="0" algn="just">
              <a:buNone/>
            </a:pPr>
            <a:r>
              <a:rPr lang="es-ES" sz="2000" dirty="0"/>
              <a:t>Una parte fundamental de la usabilidad es la relacionada con los errores. La aplicación debe ser capaz de </a:t>
            </a:r>
            <a:r>
              <a:rPr lang="es-ES" sz="2000" b="1" dirty="0"/>
              <a:t>tolerar un amplio abanico de acciones realizadas por el usuario sin generar un error</a:t>
            </a:r>
            <a:r>
              <a:rPr lang="es-ES" sz="2000" dirty="0"/>
              <a:t>. En el caso en el que </a:t>
            </a:r>
            <a:r>
              <a:rPr lang="es-ES" sz="2000" b="1" dirty="0"/>
              <a:t>el error </a:t>
            </a:r>
            <a:r>
              <a:rPr lang="es-ES" sz="2000" dirty="0"/>
              <a:t>se produzca, </a:t>
            </a:r>
            <a:r>
              <a:rPr lang="es-ES" sz="2000" b="1" dirty="0"/>
              <a:t>se deberá informar adecuadamente </a:t>
            </a:r>
            <a:r>
              <a:rPr lang="es-ES" sz="2000" dirty="0"/>
              <a:t>al usuario del tipo de error y su gravedad, y proporcionar información para poder corregirlo.</a:t>
            </a:r>
          </a:p>
          <a:p>
            <a:pPr marL="0" indent="0" algn="just">
              <a:buNone/>
            </a:pPr>
            <a:r>
              <a:rPr lang="es-ES" sz="2000" dirty="0"/>
              <a:t>Debemos prestar especial atención al lenguaje utilizado en los mensajes de error que se muestran al usuario, ya que la forma de expresar la situación producida puede tener una influencia negativa. Hay que evitar el lenguaje acusatorio e intimidador, así como la descripción excesivamente técnica del error.</a:t>
            </a:r>
          </a:p>
        </p:txBody>
      </p:sp>
      <p:pic>
        <p:nvPicPr>
          <p:cNvPr id="7" name="Marcador de contenido 6">
            <a:extLst>
              <a:ext uri="{FF2B5EF4-FFF2-40B4-BE49-F238E27FC236}">
                <a16:creationId xmlns:a16="http://schemas.microsoft.com/office/drawing/2014/main" id="{430C5E67-286F-0FF5-3A34-0539414574BD}"/>
              </a:ext>
            </a:extLst>
          </p:cNvPr>
          <p:cNvPicPr>
            <a:picLocks noGrp="1" noChangeAspect="1"/>
          </p:cNvPicPr>
          <p:nvPr>
            <p:ph sz="half" idx="2"/>
          </p:nvPr>
        </p:nvPicPr>
        <p:blipFill>
          <a:blip r:embed="rId2"/>
          <a:stretch>
            <a:fillRect/>
          </a:stretch>
        </p:blipFill>
        <p:spPr>
          <a:xfrm>
            <a:off x="6410382" y="1825625"/>
            <a:ext cx="4877763" cy="4351338"/>
          </a:xfrm>
        </p:spPr>
      </p:pic>
    </p:spTree>
    <p:extLst>
      <p:ext uri="{BB962C8B-B14F-4D97-AF65-F5344CB8AC3E}">
        <p14:creationId xmlns:p14="http://schemas.microsoft.com/office/powerpoint/2010/main" val="2600807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lstStyle/>
          <a:p>
            <a:r>
              <a:rPr lang="es-ES" dirty="0"/>
              <a:t>2.2.- Componentes de la Usabilidad: Satisfacción   </a:t>
            </a:r>
          </a:p>
        </p:txBody>
      </p:sp>
      <p:sp>
        <p:nvSpPr>
          <p:cNvPr id="3" name="Marcador de contenido 2">
            <a:extLst>
              <a:ext uri="{FF2B5EF4-FFF2-40B4-BE49-F238E27FC236}">
                <a16:creationId xmlns:a16="http://schemas.microsoft.com/office/drawing/2014/main" id="{FD76E03A-2864-E678-9536-352AA9B52194}"/>
              </a:ext>
            </a:extLst>
          </p:cNvPr>
          <p:cNvSpPr>
            <a:spLocks noGrp="1"/>
          </p:cNvSpPr>
          <p:nvPr>
            <p:ph sz="half" idx="1"/>
          </p:nvPr>
        </p:nvSpPr>
        <p:spPr>
          <a:xfrm>
            <a:off x="838200" y="2156513"/>
            <a:ext cx="5485918" cy="3769834"/>
          </a:xfrm>
        </p:spPr>
        <p:txBody>
          <a:bodyPr>
            <a:noAutofit/>
          </a:bodyPr>
          <a:lstStyle/>
          <a:p>
            <a:pPr marL="0" indent="0" algn="just">
              <a:buNone/>
            </a:pPr>
            <a:r>
              <a:rPr lang="es-ES" sz="2000" dirty="0"/>
              <a:t>El último componente de la usabilidad es la satisfacción del usuario al utilizar nuestro producto. El diseño debe conseguir que </a:t>
            </a:r>
            <a:r>
              <a:rPr lang="es-ES" sz="2000" b="1" dirty="0"/>
              <a:t>la experiencia de usuario con nuestra aplicación sea agradable y que su sensación después del uso sea positiva</a:t>
            </a:r>
            <a:r>
              <a:rPr lang="es-ES" sz="2000" dirty="0"/>
              <a:t>.</a:t>
            </a:r>
          </a:p>
          <a:p>
            <a:pPr marL="0" indent="0" algn="just">
              <a:buNone/>
            </a:pPr>
            <a:r>
              <a:rPr lang="es-ES" sz="2000" dirty="0"/>
              <a:t>La satisfacción del usuario está, en gran medida, influenciada por la apariencia visual de la interfaz, que debería ser estéticamente agradable pero minimalista. En este sentido, es importante seguir las pautas de diseño que veremos en el último apartado de la unidad.</a:t>
            </a:r>
          </a:p>
        </p:txBody>
      </p:sp>
      <p:pic>
        <p:nvPicPr>
          <p:cNvPr id="7" name="Marcador de contenido 6">
            <a:extLst>
              <a:ext uri="{FF2B5EF4-FFF2-40B4-BE49-F238E27FC236}">
                <a16:creationId xmlns:a16="http://schemas.microsoft.com/office/drawing/2014/main" id="{430C5E67-286F-0FF5-3A34-0539414574BD}"/>
              </a:ext>
            </a:extLst>
          </p:cNvPr>
          <p:cNvPicPr>
            <a:picLocks noGrp="1" noChangeAspect="1"/>
          </p:cNvPicPr>
          <p:nvPr>
            <p:ph sz="half" idx="2"/>
          </p:nvPr>
        </p:nvPicPr>
        <p:blipFill>
          <a:blip r:embed="rId2"/>
          <a:stretch>
            <a:fillRect/>
          </a:stretch>
        </p:blipFill>
        <p:spPr>
          <a:xfrm>
            <a:off x="6410382" y="1825625"/>
            <a:ext cx="4877763" cy="4351338"/>
          </a:xfrm>
        </p:spPr>
      </p:pic>
    </p:spTree>
    <p:extLst>
      <p:ext uri="{BB962C8B-B14F-4D97-AF65-F5344CB8AC3E}">
        <p14:creationId xmlns:p14="http://schemas.microsoft.com/office/powerpoint/2010/main" val="2475418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lstStyle/>
          <a:p>
            <a:r>
              <a:rPr lang="es-ES" dirty="0"/>
              <a:t>2.3.- Evaluación de la Usabilidad</a:t>
            </a:r>
          </a:p>
        </p:txBody>
      </p:sp>
      <p:sp>
        <p:nvSpPr>
          <p:cNvPr id="4" name="Marcador de contenido 3">
            <a:extLst>
              <a:ext uri="{FF2B5EF4-FFF2-40B4-BE49-F238E27FC236}">
                <a16:creationId xmlns:a16="http://schemas.microsoft.com/office/drawing/2014/main" id="{38A11548-AADD-8BDD-200E-58A7839003FC}"/>
              </a:ext>
            </a:extLst>
          </p:cNvPr>
          <p:cNvSpPr>
            <a:spLocks noGrp="1"/>
          </p:cNvSpPr>
          <p:nvPr>
            <p:ph idx="1"/>
          </p:nvPr>
        </p:nvSpPr>
        <p:spPr>
          <a:xfrm>
            <a:off x="621102" y="1690688"/>
            <a:ext cx="10732698" cy="4351338"/>
          </a:xfrm>
        </p:spPr>
        <p:txBody>
          <a:bodyPr>
            <a:normAutofit/>
          </a:bodyPr>
          <a:lstStyle/>
          <a:p>
            <a:pPr marL="0" indent="0" algn="just">
              <a:buNone/>
            </a:pPr>
            <a:r>
              <a:rPr lang="es-ES" sz="1800" dirty="0">
                <a:solidFill>
                  <a:srgbClr val="000000"/>
                </a:solidFill>
                <a:latin typeface="Aptos" panose="020B0004020202020204" pitchFamily="34" charset="0"/>
              </a:rPr>
              <a:t>Como vimos en el bloque anterior, </a:t>
            </a:r>
            <a:r>
              <a:rPr lang="es-ES" sz="1800" b="1" dirty="0">
                <a:solidFill>
                  <a:srgbClr val="000000"/>
                </a:solidFill>
                <a:latin typeface="Aptos" panose="020B0004020202020204" pitchFamily="34" charset="0"/>
              </a:rPr>
              <a:t>una de las fases del proceso de diseño centrado en el usuario es la evaluación, y la usabilidad es uno de los factores clave que debemos evaluar</a:t>
            </a:r>
            <a:r>
              <a:rPr lang="es-ES" sz="1800" dirty="0">
                <a:solidFill>
                  <a:srgbClr val="000000"/>
                </a:solidFill>
                <a:latin typeface="Aptos" panose="020B0004020202020204" pitchFamily="34" charset="0"/>
              </a:rPr>
              <a:t>. Desde los primeros prototipos de nuestro producto tenemos que validar el diseño con nuestros usuarios, lo que nos aportará información muy valiosa para mejorar y evolucionar hacia la solución final.</a:t>
            </a:r>
          </a:p>
          <a:p>
            <a:pPr marL="0" indent="0" algn="just">
              <a:buNone/>
            </a:pPr>
            <a:r>
              <a:rPr lang="es-ES" sz="1800" dirty="0">
                <a:solidFill>
                  <a:srgbClr val="000000"/>
                </a:solidFill>
                <a:latin typeface="Aptos" panose="020B0004020202020204" pitchFamily="34" charset="0"/>
              </a:rPr>
              <a:t>Podemos destacar los siguientes tres objetivos de la evaluación de la usabilidad:</a:t>
            </a:r>
          </a:p>
          <a:p>
            <a:pPr marL="0" indent="0" algn="just">
              <a:buNone/>
            </a:pPr>
            <a:r>
              <a:rPr lang="es-ES" sz="1800" dirty="0">
                <a:solidFill>
                  <a:srgbClr val="000000"/>
                </a:solidFill>
                <a:latin typeface="Aptos" panose="020B0004020202020204" pitchFamily="34" charset="0"/>
              </a:rPr>
              <a:t>• Identificar problemas en el diseño del producto o servicio.</a:t>
            </a:r>
          </a:p>
          <a:p>
            <a:pPr marL="0" indent="0" algn="just">
              <a:buNone/>
            </a:pPr>
            <a:r>
              <a:rPr lang="es-ES" sz="1800" dirty="0">
                <a:solidFill>
                  <a:srgbClr val="000000"/>
                </a:solidFill>
                <a:latin typeface="Aptos" panose="020B0004020202020204" pitchFamily="34" charset="0"/>
              </a:rPr>
              <a:t>• Descubrir nuevas oportunidades de mejora del diseño que no nos habíamos planteado.</a:t>
            </a:r>
          </a:p>
          <a:p>
            <a:pPr marL="0" indent="0" algn="just">
              <a:buNone/>
            </a:pPr>
            <a:r>
              <a:rPr lang="es-ES" sz="1800" dirty="0">
                <a:solidFill>
                  <a:srgbClr val="000000"/>
                </a:solidFill>
                <a:latin typeface="Aptos" panose="020B0004020202020204" pitchFamily="34" charset="0"/>
              </a:rPr>
              <a:t>• Aprender acerca del comportamiento y las preferencias de nuestros usuarios.</a:t>
            </a:r>
          </a:p>
        </p:txBody>
      </p:sp>
      <p:pic>
        <p:nvPicPr>
          <p:cNvPr id="5124" name="Picture 4" descr="10 Criterios para evaluar la usabilidad de tus páginas web">
            <a:extLst>
              <a:ext uri="{FF2B5EF4-FFF2-40B4-BE49-F238E27FC236}">
                <a16:creationId xmlns:a16="http://schemas.microsoft.com/office/drawing/2014/main" id="{CF3B8B9A-B5B1-9D79-1BC9-69E66AB0C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667" y="4403785"/>
            <a:ext cx="3857625" cy="2024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798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lstStyle/>
          <a:p>
            <a:r>
              <a:rPr lang="es-ES" dirty="0"/>
              <a:t>2.3.- Evaluación de la Usabilidad:                ¿Qué debemos evaluar?</a:t>
            </a:r>
          </a:p>
        </p:txBody>
      </p:sp>
      <p:sp>
        <p:nvSpPr>
          <p:cNvPr id="4" name="Marcador de contenido 3">
            <a:extLst>
              <a:ext uri="{FF2B5EF4-FFF2-40B4-BE49-F238E27FC236}">
                <a16:creationId xmlns:a16="http://schemas.microsoft.com/office/drawing/2014/main" id="{38A11548-AADD-8BDD-200E-58A7839003FC}"/>
              </a:ext>
            </a:extLst>
          </p:cNvPr>
          <p:cNvSpPr>
            <a:spLocks noGrp="1"/>
          </p:cNvSpPr>
          <p:nvPr>
            <p:ph idx="1"/>
          </p:nvPr>
        </p:nvSpPr>
        <p:spPr>
          <a:xfrm>
            <a:off x="621102" y="2034381"/>
            <a:ext cx="10732698" cy="3338512"/>
          </a:xfrm>
        </p:spPr>
        <p:txBody>
          <a:bodyPr>
            <a:normAutofit/>
          </a:bodyPr>
          <a:lstStyle/>
          <a:p>
            <a:pPr marL="0" indent="0" algn="just">
              <a:buNone/>
            </a:pPr>
            <a:r>
              <a:rPr lang="es-ES" sz="1800" b="1" dirty="0">
                <a:solidFill>
                  <a:srgbClr val="000000"/>
                </a:solidFill>
                <a:latin typeface="Aptos" panose="020B0004020202020204" pitchFamily="34" charset="0"/>
              </a:rPr>
              <a:t>La primera pregunta </a:t>
            </a:r>
            <a:r>
              <a:rPr lang="es-ES" sz="1800" dirty="0">
                <a:solidFill>
                  <a:srgbClr val="000000"/>
                </a:solidFill>
                <a:latin typeface="Aptos" panose="020B0004020202020204" pitchFamily="34" charset="0"/>
              </a:rPr>
              <a:t>que debemos responder a la hora de plantear la evaluación de la usabilidad de un diseño </a:t>
            </a:r>
            <a:r>
              <a:rPr lang="es-ES" sz="1800" b="1" dirty="0">
                <a:solidFill>
                  <a:srgbClr val="000000"/>
                </a:solidFill>
                <a:latin typeface="Aptos" panose="020B0004020202020204" pitchFamily="34" charset="0"/>
              </a:rPr>
              <a:t>es qué vamos a evaluar</a:t>
            </a:r>
            <a:r>
              <a:rPr lang="es-ES" sz="1800" dirty="0">
                <a:solidFill>
                  <a:srgbClr val="000000"/>
                </a:solidFill>
                <a:latin typeface="Aptos" panose="020B0004020202020204" pitchFamily="34" charset="0"/>
              </a:rPr>
              <a:t>. Las sesiones de evaluación de la usabilidad consisten en plantear a un grupo de usuarios la realización de una serie de tareas realistas que podrían realizar en su trabajo diario con la aplicación.</a:t>
            </a:r>
          </a:p>
          <a:p>
            <a:pPr marL="0" indent="0" algn="just">
              <a:buNone/>
            </a:pPr>
            <a:r>
              <a:rPr lang="es-ES" sz="1800" dirty="0">
                <a:solidFill>
                  <a:srgbClr val="000000"/>
                </a:solidFill>
                <a:latin typeface="Aptos" panose="020B0004020202020204" pitchFamily="34" charset="0"/>
              </a:rPr>
              <a:t>Las tareas que se plantean pueden ser muy especificas o con un resultado abierto, dependiendo de los objetivos de la prueba. Pero siempre tendremos que ser muy cuidadosos con la forma de especificar la tarea para evitar malentendidos y confusiones al usuario. También debemos evitar dirigir al usuario excesivamente, y permitirle que use libremente el diseño.</a:t>
            </a:r>
          </a:p>
          <a:p>
            <a:pPr marL="0" indent="0" algn="just">
              <a:buNone/>
            </a:pPr>
            <a:r>
              <a:rPr lang="es-ES" sz="1800" b="1" dirty="0">
                <a:solidFill>
                  <a:srgbClr val="000000"/>
                </a:solidFill>
                <a:latin typeface="Aptos" panose="020B0004020202020204" pitchFamily="34" charset="0"/>
              </a:rPr>
              <a:t>IMPORTANTE</a:t>
            </a:r>
            <a:r>
              <a:rPr lang="es-ES" sz="1800" dirty="0">
                <a:solidFill>
                  <a:srgbClr val="000000"/>
                </a:solidFill>
                <a:latin typeface="Aptos" panose="020B0004020202020204" pitchFamily="34" charset="0"/>
              </a:rPr>
              <a:t>: A la hora de elegir las tareas la usabilidad, debemos priorizar las mas relevantes para nuestra aplicación. Se recomienda que no sean mas de cinco tareas por participante y que la duración total de la sesión no exceda de una hora.</a:t>
            </a:r>
          </a:p>
        </p:txBody>
      </p:sp>
    </p:spTree>
    <p:extLst>
      <p:ext uri="{BB962C8B-B14F-4D97-AF65-F5344CB8AC3E}">
        <p14:creationId xmlns:p14="http://schemas.microsoft.com/office/powerpoint/2010/main" val="316137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lstStyle/>
          <a:p>
            <a:r>
              <a:rPr lang="es-ES" dirty="0"/>
              <a:t>Bloque 1: Interfaces de usuario</a:t>
            </a:r>
          </a:p>
        </p:txBody>
      </p:sp>
      <p:sp>
        <p:nvSpPr>
          <p:cNvPr id="4" name="Marcador de contenido 3">
            <a:extLst>
              <a:ext uri="{FF2B5EF4-FFF2-40B4-BE49-F238E27FC236}">
                <a16:creationId xmlns:a16="http://schemas.microsoft.com/office/drawing/2014/main" id="{38A11548-AADD-8BDD-200E-58A7839003FC}"/>
              </a:ext>
            </a:extLst>
          </p:cNvPr>
          <p:cNvSpPr>
            <a:spLocks noGrp="1"/>
          </p:cNvSpPr>
          <p:nvPr>
            <p:ph idx="1"/>
          </p:nvPr>
        </p:nvSpPr>
        <p:spPr/>
        <p:txBody>
          <a:bodyPr/>
          <a:lstStyle/>
          <a:p>
            <a:pPr marL="0" indent="0">
              <a:buNone/>
            </a:pPr>
            <a:r>
              <a:rPr lang="es-ES" dirty="0"/>
              <a:t>1.1.- Interfaces.</a:t>
            </a:r>
          </a:p>
          <a:p>
            <a:pPr marL="0" indent="0">
              <a:buNone/>
            </a:pPr>
            <a:r>
              <a:rPr lang="es-ES" dirty="0"/>
              <a:t>1.2.- Elementos de una interfaz.</a:t>
            </a:r>
          </a:p>
          <a:p>
            <a:pPr marL="0" indent="0">
              <a:buNone/>
            </a:pPr>
            <a:r>
              <a:rPr lang="es-ES" dirty="0"/>
              <a:t>1.3.- Interacción persona-ordenador (HCI).</a:t>
            </a:r>
          </a:p>
          <a:p>
            <a:pPr marL="0" indent="0">
              <a:buNone/>
            </a:pPr>
            <a:r>
              <a:rPr lang="es-ES" dirty="0"/>
              <a:t>1.4.- Características y evolución de las interfaces. </a:t>
            </a:r>
          </a:p>
          <a:p>
            <a:pPr marL="0" indent="0">
              <a:buNone/>
            </a:pPr>
            <a:r>
              <a:rPr lang="es-ES" dirty="0"/>
              <a:t>1.5.- Tipos de interfaces.</a:t>
            </a:r>
          </a:p>
          <a:p>
            <a:pPr marL="0" indent="0">
              <a:buNone/>
            </a:pPr>
            <a:r>
              <a:rPr lang="es-ES" dirty="0"/>
              <a:t>1.6.- Diseño centrado en el usuario</a:t>
            </a:r>
          </a:p>
        </p:txBody>
      </p:sp>
      <p:pic>
        <p:nvPicPr>
          <p:cNvPr id="7170" name="Picture 2" descr="Diseño centrado en el usuario – Fernanda WR">
            <a:extLst>
              <a:ext uri="{FF2B5EF4-FFF2-40B4-BE49-F238E27FC236}">
                <a16:creationId xmlns:a16="http://schemas.microsoft.com/office/drawing/2014/main" id="{24AC6803-B06D-FA17-4285-25A268830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7778" y="810431"/>
            <a:ext cx="3506957" cy="250166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ntroduction to Human Computer Interaction (HCI) - GeeksforGeeks">
            <a:extLst>
              <a:ext uri="{FF2B5EF4-FFF2-40B4-BE49-F238E27FC236}">
                <a16:creationId xmlns:a16="http://schemas.microsoft.com/office/drawing/2014/main" id="{3F5C3692-FB26-0311-D521-6A42F876F1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39" t="13500" b="14408"/>
          <a:stretch/>
        </p:blipFill>
        <p:spPr bwMode="auto">
          <a:xfrm>
            <a:off x="6988831" y="4209370"/>
            <a:ext cx="4735904" cy="183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855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lstStyle/>
          <a:p>
            <a:r>
              <a:rPr lang="es-ES" dirty="0"/>
              <a:t>2.3.- Evaluación de la Usabilidad:                ¿Qué debemos evaluar?</a:t>
            </a:r>
          </a:p>
        </p:txBody>
      </p:sp>
      <p:sp>
        <p:nvSpPr>
          <p:cNvPr id="4" name="Marcador de contenido 3">
            <a:extLst>
              <a:ext uri="{FF2B5EF4-FFF2-40B4-BE49-F238E27FC236}">
                <a16:creationId xmlns:a16="http://schemas.microsoft.com/office/drawing/2014/main" id="{38A11548-AADD-8BDD-200E-58A7839003FC}"/>
              </a:ext>
            </a:extLst>
          </p:cNvPr>
          <p:cNvSpPr>
            <a:spLocks noGrp="1"/>
          </p:cNvSpPr>
          <p:nvPr>
            <p:ph idx="1"/>
          </p:nvPr>
        </p:nvSpPr>
        <p:spPr>
          <a:xfrm>
            <a:off x="621102" y="1913614"/>
            <a:ext cx="10732698" cy="4458494"/>
          </a:xfrm>
        </p:spPr>
        <p:txBody>
          <a:bodyPr>
            <a:noAutofit/>
          </a:bodyPr>
          <a:lstStyle/>
          <a:p>
            <a:pPr marL="0" indent="0" algn="just">
              <a:buNone/>
            </a:pPr>
            <a:r>
              <a:rPr lang="es-ES" sz="2000" dirty="0">
                <a:solidFill>
                  <a:srgbClr val="000000"/>
                </a:solidFill>
                <a:latin typeface="Aptos" panose="020B0004020202020204" pitchFamily="34" charset="0"/>
              </a:rPr>
              <a:t>Además de las tareas que se plantearan al usuario, tenemos que </a:t>
            </a:r>
            <a:r>
              <a:rPr lang="es-ES" sz="2000" b="1" dirty="0">
                <a:solidFill>
                  <a:srgbClr val="000000"/>
                </a:solidFill>
                <a:latin typeface="Aptos" panose="020B0004020202020204" pitchFamily="34" charset="0"/>
              </a:rPr>
              <a:t>decidir que nos interesa medir durante la prueba</a:t>
            </a:r>
            <a:r>
              <a:rPr lang="es-ES" sz="2000" dirty="0">
                <a:solidFill>
                  <a:srgbClr val="000000"/>
                </a:solidFill>
                <a:latin typeface="Aptos" panose="020B0004020202020204" pitchFamily="34" charset="0"/>
              </a:rPr>
              <a:t>. En términos generales, se suelen distinguir entre dos tipos de métricas:</a:t>
            </a:r>
          </a:p>
          <a:p>
            <a:pPr marL="0" indent="0" algn="just">
              <a:buNone/>
            </a:pPr>
            <a:r>
              <a:rPr lang="es-ES" sz="2000" dirty="0">
                <a:solidFill>
                  <a:srgbClr val="000000"/>
                </a:solidFill>
                <a:latin typeface="Aptos" panose="020B0004020202020204" pitchFamily="34" charset="0"/>
              </a:rPr>
              <a:t>• </a:t>
            </a:r>
            <a:r>
              <a:rPr lang="es-ES" sz="2000" b="1" dirty="0">
                <a:solidFill>
                  <a:srgbClr val="000000"/>
                </a:solidFill>
                <a:latin typeface="Aptos" panose="020B0004020202020204" pitchFamily="34" charset="0"/>
              </a:rPr>
              <a:t>Cualitativas</a:t>
            </a:r>
            <a:r>
              <a:rPr lang="es-ES" sz="2000" dirty="0">
                <a:solidFill>
                  <a:srgbClr val="000000"/>
                </a:solidFill>
                <a:latin typeface="Aptos" panose="020B0004020202020204" pitchFamily="34" charset="0"/>
              </a:rPr>
              <a:t>: este tipo de métricas son especialmente importantes en las primeras fases del diseño y consisten en valoraciones subjetivas que realiza el usuario durante la prueba o en observaciones que podemos hacer sobre su comportamiento.</a:t>
            </a:r>
          </a:p>
          <a:p>
            <a:pPr marL="0" indent="0" algn="just">
              <a:buNone/>
            </a:pPr>
            <a:r>
              <a:rPr lang="es-ES" sz="2000" b="1" dirty="0">
                <a:solidFill>
                  <a:srgbClr val="000000"/>
                </a:solidFill>
                <a:latin typeface="Aptos" panose="020B0004020202020204" pitchFamily="34" charset="0"/>
              </a:rPr>
              <a:t>EJEMPLO</a:t>
            </a:r>
            <a:r>
              <a:rPr lang="es-ES" sz="2000" dirty="0">
                <a:solidFill>
                  <a:srgbClr val="000000"/>
                </a:solidFill>
                <a:latin typeface="Aptos" panose="020B0004020202020204" pitchFamily="34" charset="0"/>
              </a:rPr>
              <a:t>: Ejemplos de métricas cualitativas son el nivel de estrés del usuario (determinado por sus movimientos, gestos o expresiones) o la satisfacción del usuario tras la prueba (que puede comentar directamente o podemos recoger con un cuestionario).</a:t>
            </a:r>
          </a:p>
          <a:p>
            <a:pPr marL="0" indent="0" algn="just">
              <a:buNone/>
            </a:pPr>
            <a:r>
              <a:rPr lang="es-ES" sz="2000" dirty="0">
                <a:solidFill>
                  <a:srgbClr val="000000"/>
                </a:solidFill>
                <a:latin typeface="Aptos" panose="020B0004020202020204" pitchFamily="34" charset="0"/>
              </a:rPr>
              <a:t>• </a:t>
            </a:r>
            <a:r>
              <a:rPr lang="es-ES" sz="2000" b="1" dirty="0">
                <a:solidFill>
                  <a:srgbClr val="000000"/>
                </a:solidFill>
                <a:latin typeface="Aptos" panose="020B0004020202020204" pitchFamily="34" charset="0"/>
              </a:rPr>
              <a:t>Cuantitativas</a:t>
            </a:r>
            <a:r>
              <a:rPr lang="es-ES" sz="2000" dirty="0">
                <a:solidFill>
                  <a:srgbClr val="000000"/>
                </a:solidFill>
                <a:latin typeface="Aptos" panose="020B0004020202020204" pitchFamily="34" charset="0"/>
              </a:rPr>
              <a:t>: estas métricas se basan en parámetros cuantificables y se utilizan más cuando el diseño está casi acabado o incluso cuando el producto ya está en funcionamiento.</a:t>
            </a:r>
          </a:p>
          <a:p>
            <a:pPr marL="0" indent="0" algn="just">
              <a:buNone/>
            </a:pPr>
            <a:r>
              <a:rPr lang="es-ES" sz="2000" b="1" dirty="0">
                <a:solidFill>
                  <a:srgbClr val="000000"/>
                </a:solidFill>
                <a:latin typeface="Aptos" panose="020B0004020202020204" pitchFamily="34" charset="0"/>
              </a:rPr>
              <a:t>EJEMPLO</a:t>
            </a:r>
            <a:r>
              <a:rPr lang="es-ES" sz="2000" dirty="0">
                <a:solidFill>
                  <a:srgbClr val="000000"/>
                </a:solidFill>
                <a:latin typeface="Aptos" panose="020B0004020202020204" pitchFamily="34" charset="0"/>
              </a:rPr>
              <a:t>: Algunas métricas cuantitativas podrían ser el tiempo que a un usuario le lleva realizar una tarea, el numero de tareas que completa en una sesión o la cantidad de veces que ha tenido que acudir a la ayuda.</a:t>
            </a:r>
          </a:p>
        </p:txBody>
      </p:sp>
    </p:spTree>
    <p:extLst>
      <p:ext uri="{BB962C8B-B14F-4D97-AF65-F5344CB8AC3E}">
        <p14:creationId xmlns:p14="http://schemas.microsoft.com/office/powerpoint/2010/main" val="992729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normAutofit/>
          </a:bodyPr>
          <a:lstStyle/>
          <a:p>
            <a:r>
              <a:rPr lang="es-ES" dirty="0"/>
              <a:t>2.3.- Evaluación de la Usabilidad:                ¿Quién participa en la evaluación?</a:t>
            </a:r>
          </a:p>
        </p:txBody>
      </p:sp>
      <p:sp>
        <p:nvSpPr>
          <p:cNvPr id="4" name="Marcador de contenido 3">
            <a:extLst>
              <a:ext uri="{FF2B5EF4-FFF2-40B4-BE49-F238E27FC236}">
                <a16:creationId xmlns:a16="http://schemas.microsoft.com/office/drawing/2014/main" id="{38A11548-AADD-8BDD-200E-58A7839003FC}"/>
              </a:ext>
            </a:extLst>
          </p:cNvPr>
          <p:cNvSpPr>
            <a:spLocks noGrp="1"/>
          </p:cNvSpPr>
          <p:nvPr>
            <p:ph idx="1"/>
          </p:nvPr>
        </p:nvSpPr>
        <p:spPr>
          <a:xfrm>
            <a:off x="621102" y="1835972"/>
            <a:ext cx="10732698" cy="4306035"/>
          </a:xfrm>
        </p:spPr>
        <p:txBody>
          <a:bodyPr>
            <a:noAutofit/>
          </a:bodyPr>
          <a:lstStyle/>
          <a:p>
            <a:pPr marL="0" indent="0" algn="just">
              <a:buNone/>
            </a:pPr>
            <a:r>
              <a:rPr lang="es-ES" sz="2000" dirty="0">
                <a:solidFill>
                  <a:srgbClr val="000000"/>
                </a:solidFill>
                <a:latin typeface="Aptos" panose="020B0004020202020204" pitchFamily="34" charset="0"/>
              </a:rPr>
              <a:t>En las sesiones de evaluación de la usabilidad podemos distinguir las siguientes funciones:</a:t>
            </a:r>
          </a:p>
          <a:p>
            <a:pPr marL="0" indent="0" algn="just">
              <a:buNone/>
            </a:pPr>
            <a:r>
              <a:rPr lang="es-ES" sz="2000" dirty="0">
                <a:solidFill>
                  <a:srgbClr val="000000"/>
                </a:solidFill>
                <a:latin typeface="Aptos" panose="020B0004020202020204" pitchFamily="34" charset="0"/>
              </a:rPr>
              <a:t>• </a:t>
            </a:r>
            <a:r>
              <a:rPr lang="es-ES" sz="2000" b="1" dirty="0">
                <a:solidFill>
                  <a:srgbClr val="000000"/>
                </a:solidFill>
                <a:latin typeface="Aptos" panose="020B0004020202020204" pitchFamily="34" charset="0"/>
              </a:rPr>
              <a:t>Moderador</a:t>
            </a:r>
            <a:r>
              <a:rPr lang="es-ES" sz="2000" dirty="0">
                <a:solidFill>
                  <a:srgbClr val="000000"/>
                </a:solidFill>
                <a:latin typeface="Aptos" panose="020B0004020202020204" pitchFamily="34" charset="0"/>
              </a:rPr>
              <a:t>: es el encargado de guiar a los usuarios participantes durante la sesión de evaluación. Presentará las tareas a realizar, resolverá las dudas de los usuarios y obtendrá información mediante la observación o las preguntas a los usuarios. Es recomendable que sea alguien externo al equipo de desarrollo del producto, e incluso a veces se recurre a profesionales especializados en este tipo de evaluaciones.</a:t>
            </a:r>
          </a:p>
          <a:p>
            <a:pPr marL="0" indent="0" algn="just">
              <a:buNone/>
            </a:pPr>
            <a:r>
              <a:rPr lang="es-ES" sz="2000" b="1" dirty="0">
                <a:solidFill>
                  <a:srgbClr val="000000"/>
                </a:solidFill>
                <a:latin typeface="Aptos" panose="020B0004020202020204" pitchFamily="34" charset="0"/>
              </a:rPr>
              <a:t>IMPORTANTE</a:t>
            </a:r>
            <a:r>
              <a:rPr lang="es-ES" sz="2000" dirty="0">
                <a:solidFill>
                  <a:srgbClr val="000000"/>
                </a:solidFill>
                <a:latin typeface="Aptos" panose="020B0004020202020204" pitchFamily="34" charset="0"/>
              </a:rPr>
              <a:t>: El moderador debe procurar mantenerse neutral y no influir en los participantes. Debe intervenir lo menos posible, y, cuando lo haga, debe utilizar un estilo de interacción abierto que permita al usuario expresarse con libertad. Por ejemplo, en lugar de preguntar si le parece bien una funcionalidad, es mejor preguntar por su opinión sobre esa funcionalidad.</a:t>
            </a:r>
          </a:p>
          <a:p>
            <a:pPr marL="0" indent="0" algn="just">
              <a:buNone/>
            </a:pPr>
            <a:r>
              <a:rPr lang="es-ES" sz="2000" dirty="0">
                <a:solidFill>
                  <a:srgbClr val="000000"/>
                </a:solidFill>
                <a:latin typeface="Aptos" panose="020B0004020202020204" pitchFamily="34" charset="0"/>
              </a:rPr>
              <a:t>• </a:t>
            </a:r>
            <a:r>
              <a:rPr lang="es-ES" sz="2000" b="1" dirty="0">
                <a:solidFill>
                  <a:srgbClr val="000000"/>
                </a:solidFill>
                <a:latin typeface="Aptos" panose="020B0004020202020204" pitchFamily="34" charset="0"/>
              </a:rPr>
              <a:t>Usuarios:</a:t>
            </a:r>
            <a:r>
              <a:rPr lang="es-ES" sz="2000" dirty="0">
                <a:solidFill>
                  <a:srgbClr val="000000"/>
                </a:solidFill>
                <a:latin typeface="Aptos" panose="020B0004020202020204" pitchFamily="34" charset="0"/>
              </a:rPr>
              <a:t> los participantes en la sesión deben ser usuarios potenciales del producto o servicio que estamos diseñando. Se recomienda que en cada sesión de evaluación participen alrededor de cinco usuarios, ya que a partir de este numero los problemas de usabilidad detectados suelen repetirse.</a:t>
            </a:r>
          </a:p>
        </p:txBody>
      </p:sp>
    </p:spTree>
    <p:extLst>
      <p:ext uri="{BB962C8B-B14F-4D97-AF65-F5344CB8AC3E}">
        <p14:creationId xmlns:p14="http://schemas.microsoft.com/office/powerpoint/2010/main" val="3760716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p:txBody>
          <a:bodyPr>
            <a:normAutofit/>
          </a:bodyPr>
          <a:lstStyle/>
          <a:p>
            <a:r>
              <a:rPr lang="es-ES" dirty="0"/>
              <a:t>2.3.- Evaluación de la Usabilidad:                ¿Cómo se lleva a cabo la evaluación?</a:t>
            </a:r>
          </a:p>
        </p:txBody>
      </p:sp>
      <p:sp>
        <p:nvSpPr>
          <p:cNvPr id="4" name="Marcador de contenido 3">
            <a:extLst>
              <a:ext uri="{FF2B5EF4-FFF2-40B4-BE49-F238E27FC236}">
                <a16:creationId xmlns:a16="http://schemas.microsoft.com/office/drawing/2014/main" id="{38A11548-AADD-8BDD-200E-58A7839003FC}"/>
              </a:ext>
            </a:extLst>
          </p:cNvPr>
          <p:cNvSpPr>
            <a:spLocks noGrp="1"/>
          </p:cNvSpPr>
          <p:nvPr>
            <p:ph idx="1"/>
          </p:nvPr>
        </p:nvSpPr>
        <p:spPr>
          <a:xfrm>
            <a:off x="621102" y="1835972"/>
            <a:ext cx="10732698" cy="4754609"/>
          </a:xfrm>
        </p:spPr>
        <p:txBody>
          <a:bodyPr>
            <a:noAutofit/>
          </a:bodyPr>
          <a:lstStyle/>
          <a:p>
            <a:pPr marL="0" indent="0" algn="just">
              <a:buNone/>
            </a:pPr>
            <a:r>
              <a:rPr lang="es-ES" sz="2000" dirty="0">
                <a:solidFill>
                  <a:srgbClr val="000000"/>
                </a:solidFill>
                <a:latin typeface="Aptos" panose="020B0004020202020204" pitchFamily="34" charset="0"/>
              </a:rPr>
              <a:t>Existen distintas opciones a la hora de plantear la evaluación de la usabilidad:</a:t>
            </a:r>
          </a:p>
          <a:p>
            <a:pPr marL="0" indent="0" algn="just">
              <a:buNone/>
            </a:pPr>
            <a:r>
              <a:rPr lang="es-ES" sz="2000" dirty="0">
                <a:solidFill>
                  <a:srgbClr val="000000"/>
                </a:solidFill>
                <a:latin typeface="Aptos" panose="020B0004020202020204" pitchFamily="34" charset="0"/>
              </a:rPr>
              <a:t>• </a:t>
            </a:r>
            <a:r>
              <a:rPr lang="es-ES" sz="2000" b="1" dirty="0">
                <a:solidFill>
                  <a:srgbClr val="000000"/>
                </a:solidFill>
                <a:latin typeface="Aptos" panose="020B0004020202020204" pitchFamily="34" charset="0"/>
              </a:rPr>
              <a:t>Presencial</a:t>
            </a:r>
            <a:r>
              <a:rPr lang="es-ES" sz="2000" dirty="0">
                <a:solidFill>
                  <a:srgbClr val="000000"/>
                </a:solidFill>
                <a:latin typeface="Aptos" panose="020B0004020202020204" pitchFamily="34" charset="0"/>
              </a:rPr>
              <a:t>: el moderador y los usuarios están físicamente en el mismo lugar. Aunque el moderador suele tomar notas durante la sesión, es habitual grabar la sesión en video para poder hacer un análisis más detallado con posterioridad.</a:t>
            </a:r>
          </a:p>
          <a:p>
            <a:pPr marL="0" indent="0" algn="just">
              <a:buNone/>
            </a:pPr>
            <a:r>
              <a:rPr lang="es-ES" sz="2000" dirty="0">
                <a:solidFill>
                  <a:srgbClr val="000000"/>
                </a:solidFill>
                <a:latin typeface="Aptos" panose="020B0004020202020204" pitchFamily="34" charset="0"/>
              </a:rPr>
              <a:t>• </a:t>
            </a:r>
            <a:r>
              <a:rPr lang="es-ES" sz="2000" b="1" dirty="0">
                <a:solidFill>
                  <a:srgbClr val="000000"/>
                </a:solidFill>
                <a:latin typeface="Aptos" panose="020B0004020202020204" pitchFamily="34" charset="0"/>
              </a:rPr>
              <a:t>Remota</a:t>
            </a:r>
            <a:r>
              <a:rPr lang="es-ES" sz="2000" dirty="0">
                <a:solidFill>
                  <a:srgbClr val="000000"/>
                </a:solidFill>
                <a:latin typeface="Aptos" panose="020B0004020202020204" pitchFamily="34" charset="0"/>
              </a:rPr>
              <a:t>: los participantes en la sesión están en lugares diferentes. Suelen ser menos costosas que las sesiones presenciales, y los usuarios suelen sentirse más seguros ante las tareas a realizar al encontrase en su propio entorno de trabajo. Podemos distinguir dos tipos de evaluaciones remotas:</a:t>
            </a:r>
          </a:p>
          <a:p>
            <a:pPr marL="457200" lvl="1" indent="0" algn="just">
              <a:buNone/>
            </a:pPr>
            <a:r>
              <a:rPr lang="es-ES" sz="1600" dirty="0">
                <a:solidFill>
                  <a:srgbClr val="000000"/>
                </a:solidFill>
                <a:latin typeface="Aptos" panose="020B0004020202020204" pitchFamily="34" charset="0"/>
              </a:rPr>
              <a:t>O </a:t>
            </a:r>
            <a:r>
              <a:rPr lang="es-ES" sz="1600" b="1" dirty="0">
                <a:solidFill>
                  <a:srgbClr val="000000"/>
                </a:solidFill>
                <a:latin typeface="Aptos" panose="020B0004020202020204" pitchFamily="34" charset="0"/>
              </a:rPr>
              <a:t>Moderadas</a:t>
            </a:r>
            <a:r>
              <a:rPr lang="es-ES" sz="1600" dirty="0">
                <a:solidFill>
                  <a:srgbClr val="000000"/>
                </a:solidFill>
                <a:latin typeface="Aptos" panose="020B0004020202020204" pitchFamily="34" charset="0"/>
              </a:rPr>
              <a:t>: aunque el moderador y los usuarios están en ubicaciones físicas distintas, interactúan de forma similar en las sesiones presenciales utilizando algún software de comunicación que permita compartir la pantalla del usuario.</a:t>
            </a:r>
          </a:p>
          <a:p>
            <a:pPr marL="457200" lvl="1" indent="0" algn="just">
              <a:buNone/>
            </a:pPr>
            <a:r>
              <a:rPr lang="es-ES" sz="1600" dirty="0">
                <a:solidFill>
                  <a:srgbClr val="000000"/>
                </a:solidFill>
                <a:latin typeface="Aptos" panose="020B0004020202020204" pitchFamily="34" charset="0"/>
              </a:rPr>
              <a:t>O </a:t>
            </a:r>
            <a:r>
              <a:rPr lang="es-ES" sz="1600" b="1" dirty="0">
                <a:solidFill>
                  <a:srgbClr val="000000"/>
                </a:solidFill>
                <a:latin typeface="Aptos" panose="020B0004020202020204" pitchFamily="34" charset="0"/>
              </a:rPr>
              <a:t>No moderadas</a:t>
            </a:r>
            <a:r>
              <a:rPr lang="es-ES" sz="1600" dirty="0">
                <a:solidFill>
                  <a:srgbClr val="000000"/>
                </a:solidFill>
                <a:latin typeface="Aptos" panose="020B0004020202020204" pitchFamily="34" charset="0"/>
              </a:rPr>
              <a:t>: se utiliza algún software especializado para evaluaciones de usabilidad, donde se configuran las tareas a realizar. Una vez concluida la sesión, la persona que modera recibe el resultado de la evaluación (normalmente, la grabación de la sesión, un test de valoración del usuario o las métricas cuantitativas que se hayan definido)</a:t>
            </a:r>
          </a:p>
        </p:txBody>
      </p:sp>
    </p:spTree>
    <p:extLst>
      <p:ext uri="{BB962C8B-B14F-4D97-AF65-F5344CB8AC3E}">
        <p14:creationId xmlns:p14="http://schemas.microsoft.com/office/powerpoint/2010/main" val="622022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a:xfrm>
            <a:off x="838200" y="156948"/>
            <a:ext cx="10515600" cy="1325563"/>
          </a:xfrm>
        </p:spPr>
        <p:txBody>
          <a:bodyPr/>
          <a:lstStyle/>
          <a:p>
            <a:r>
              <a:rPr lang="es-ES" dirty="0"/>
              <a:t>2.4.- Heurísticas de Usabilidad</a:t>
            </a:r>
          </a:p>
        </p:txBody>
      </p:sp>
      <p:sp>
        <p:nvSpPr>
          <p:cNvPr id="4" name="Marcador de contenido 3">
            <a:extLst>
              <a:ext uri="{FF2B5EF4-FFF2-40B4-BE49-F238E27FC236}">
                <a16:creationId xmlns:a16="http://schemas.microsoft.com/office/drawing/2014/main" id="{38A11548-AADD-8BDD-200E-58A7839003FC}"/>
              </a:ext>
            </a:extLst>
          </p:cNvPr>
          <p:cNvSpPr>
            <a:spLocks noGrp="1"/>
          </p:cNvSpPr>
          <p:nvPr>
            <p:ph idx="1"/>
          </p:nvPr>
        </p:nvSpPr>
        <p:spPr>
          <a:xfrm>
            <a:off x="621102" y="1324500"/>
            <a:ext cx="10732698" cy="4351338"/>
          </a:xfrm>
        </p:spPr>
        <p:txBody>
          <a:bodyPr>
            <a:normAutofit/>
          </a:bodyPr>
          <a:lstStyle/>
          <a:p>
            <a:pPr marL="0" indent="0" algn="just">
              <a:buNone/>
            </a:pPr>
            <a:r>
              <a:rPr lang="es-ES" sz="2000" dirty="0">
                <a:solidFill>
                  <a:srgbClr val="000000"/>
                </a:solidFill>
                <a:latin typeface="Aptos" panose="020B0004020202020204" pitchFamily="34" charset="0"/>
              </a:rPr>
              <a:t>Las </a:t>
            </a:r>
            <a:r>
              <a:rPr lang="es-ES" sz="2000" b="1" dirty="0">
                <a:solidFill>
                  <a:srgbClr val="000000"/>
                </a:solidFill>
                <a:latin typeface="Aptos" panose="020B0004020202020204" pitchFamily="34" charset="0"/>
              </a:rPr>
              <a:t>10 reglas heurísticas de Nielsen</a:t>
            </a:r>
            <a:r>
              <a:rPr lang="es-ES" sz="2000" dirty="0">
                <a:solidFill>
                  <a:srgbClr val="000000"/>
                </a:solidFill>
                <a:latin typeface="Aptos" panose="020B0004020202020204" pitchFamily="34" charset="0"/>
              </a:rPr>
              <a:t> son diez principios de usabilidad establecidos por Jakob Nielsen en los años 90 para evaluar y mejorar el diseño de interfaces de usuario. Estas guías ayudan a los diseñadores a crear productos digitales más fáciles de usar</a:t>
            </a:r>
          </a:p>
        </p:txBody>
      </p:sp>
      <p:pic>
        <p:nvPicPr>
          <p:cNvPr id="10242" name="Picture 2" descr="Ilustración concepto de experiencia de usuario">
            <a:extLst>
              <a:ext uri="{FF2B5EF4-FFF2-40B4-BE49-F238E27FC236}">
                <a16:creationId xmlns:a16="http://schemas.microsoft.com/office/drawing/2014/main" id="{33603661-4404-DA4B-BFE2-B593C3CAF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542" y="2363638"/>
            <a:ext cx="5705423" cy="32070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reativo trabajando en bocetos de aplicación de desarrollo wireframe para teléfono móvil ">
            <a:extLst>
              <a:ext uri="{FF2B5EF4-FFF2-40B4-BE49-F238E27FC236}">
                <a16:creationId xmlns:a16="http://schemas.microsoft.com/office/drawing/2014/main" id="{76482DC2-4794-1F3B-AFE1-3B3302701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271" y="3007673"/>
            <a:ext cx="5118340" cy="288007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C03D70A-3594-22B6-014E-DE38544EAC22}"/>
              </a:ext>
            </a:extLst>
          </p:cNvPr>
          <p:cNvSpPr txBox="1"/>
          <p:nvPr/>
        </p:nvSpPr>
        <p:spPr>
          <a:xfrm>
            <a:off x="133709" y="5658952"/>
            <a:ext cx="6094562" cy="369332"/>
          </a:xfrm>
          <a:prstGeom prst="rect">
            <a:avLst/>
          </a:prstGeom>
          <a:noFill/>
        </p:spPr>
        <p:txBody>
          <a:bodyPr wrap="square">
            <a:spAutoFit/>
          </a:bodyPr>
          <a:lstStyle/>
          <a:p>
            <a:r>
              <a:rPr lang="es-ES" dirty="0">
                <a:hlinkClick r:id="rId4"/>
              </a:rPr>
              <a:t>Heurísticas de usabilidad de Jakob Nielsen, con ejemplos</a:t>
            </a:r>
            <a:endParaRPr lang="es-ES" dirty="0"/>
          </a:p>
        </p:txBody>
      </p:sp>
      <p:sp>
        <p:nvSpPr>
          <p:cNvPr id="7" name="CuadroTexto 6">
            <a:extLst>
              <a:ext uri="{FF2B5EF4-FFF2-40B4-BE49-F238E27FC236}">
                <a16:creationId xmlns:a16="http://schemas.microsoft.com/office/drawing/2014/main" id="{D04704F3-C26D-EBEF-0AF3-A33647793197}"/>
              </a:ext>
            </a:extLst>
          </p:cNvPr>
          <p:cNvSpPr txBox="1"/>
          <p:nvPr/>
        </p:nvSpPr>
        <p:spPr>
          <a:xfrm>
            <a:off x="140898" y="5981855"/>
            <a:ext cx="7010400" cy="369332"/>
          </a:xfrm>
          <a:prstGeom prst="rect">
            <a:avLst/>
          </a:prstGeom>
          <a:noFill/>
        </p:spPr>
        <p:txBody>
          <a:bodyPr wrap="square">
            <a:spAutoFit/>
          </a:bodyPr>
          <a:lstStyle/>
          <a:p>
            <a:r>
              <a:rPr lang="es-ES" dirty="0">
                <a:hlinkClick r:id="rId5"/>
              </a:rPr>
              <a:t>10 reglas heurísticas de Nielsen y cómo aplicarlas — </a:t>
            </a:r>
            <a:r>
              <a:rPr lang="es-ES" dirty="0" err="1">
                <a:hlinkClick r:id="rId5"/>
              </a:rPr>
              <a:t>uiFromMars</a:t>
            </a:r>
            <a:endParaRPr lang="es-ES" dirty="0"/>
          </a:p>
        </p:txBody>
      </p:sp>
      <p:sp>
        <p:nvSpPr>
          <p:cNvPr id="9" name="CuadroTexto 8">
            <a:extLst>
              <a:ext uri="{FF2B5EF4-FFF2-40B4-BE49-F238E27FC236}">
                <a16:creationId xmlns:a16="http://schemas.microsoft.com/office/drawing/2014/main" id="{FCDF5134-9EF6-0AF1-3FC0-16C21E65C48E}"/>
              </a:ext>
            </a:extLst>
          </p:cNvPr>
          <p:cNvSpPr txBox="1"/>
          <p:nvPr/>
        </p:nvSpPr>
        <p:spPr>
          <a:xfrm>
            <a:off x="140897" y="6324442"/>
            <a:ext cx="7200181" cy="369332"/>
          </a:xfrm>
          <a:prstGeom prst="rect">
            <a:avLst/>
          </a:prstGeom>
          <a:noFill/>
        </p:spPr>
        <p:txBody>
          <a:bodyPr wrap="square">
            <a:spAutoFit/>
          </a:bodyPr>
          <a:lstStyle/>
          <a:p>
            <a:r>
              <a:rPr lang="es-ES" dirty="0">
                <a:hlinkClick r:id="rId6"/>
              </a:rPr>
              <a:t>https://ecuador.unir.net/actualidad-unir/heuristicas-de-nielsen/</a:t>
            </a:r>
            <a:endParaRPr lang="es-ES" dirty="0"/>
          </a:p>
        </p:txBody>
      </p:sp>
    </p:spTree>
    <p:extLst>
      <p:ext uri="{BB962C8B-B14F-4D97-AF65-F5344CB8AC3E}">
        <p14:creationId xmlns:p14="http://schemas.microsoft.com/office/powerpoint/2010/main" val="1399285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a:xfrm>
            <a:off x="669524" y="967096"/>
            <a:ext cx="4233846" cy="1325563"/>
          </a:xfrm>
        </p:spPr>
        <p:txBody>
          <a:bodyPr/>
          <a:lstStyle/>
          <a:p>
            <a:r>
              <a:rPr lang="es-ES" dirty="0"/>
              <a:t>2.4.- Heurísticas de Usabilidad</a:t>
            </a:r>
          </a:p>
        </p:txBody>
      </p:sp>
      <p:pic>
        <p:nvPicPr>
          <p:cNvPr id="11268" name="Picture 4">
            <a:extLst>
              <a:ext uri="{FF2B5EF4-FFF2-40B4-BE49-F238E27FC236}">
                <a16:creationId xmlns:a16="http://schemas.microsoft.com/office/drawing/2014/main" id="{5219FC7A-B25E-966F-6D09-E4366A8CDB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5526" y="262770"/>
            <a:ext cx="5190540" cy="633246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5AE863B4-C547-3795-5D0F-D9222FD07177}"/>
              </a:ext>
            </a:extLst>
          </p:cNvPr>
          <p:cNvSpPr txBox="1"/>
          <p:nvPr/>
        </p:nvSpPr>
        <p:spPr>
          <a:xfrm>
            <a:off x="1402672" y="3176855"/>
            <a:ext cx="3586579" cy="646331"/>
          </a:xfrm>
          <a:prstGeom prst="rect">
            <a:avLst/>
          </a:prstGeom>
          <a:noFill/>
        </p:spPr>
        <p:txBody>
          <a:bodyPr wrap="square">
            <a:spAutoFit/>
          </a:bodyPr>
          <a:lstStyle/>
          <a:p>
            <a:pPr algn="l" rtl="0" fontAlgn="base"/>
            <a:r>
              <a:rPr lang="es-ES" b="1" i="0" dirty="0">
                <a:effectLst/>
                <a:latin typeface="-apple-system"/>
                <a:hlinkClick r:id="rId3"/>
              </a:rPr>
              <a:t>10 Heurísticas de usabilidad de Jakob Nielsen (Posters)</a:t>
            </a:r>
            <a:endParaRPr lang="es-ES" b="1" i="0" dirty="0">
              <a:effectLst/>
              <a:latin typeface="-apple-system"/>
            </a:endParaRPr>
          </a:p>
        </p:txBody>
      </p:sp>
    </p:spTree>
    <p:extLst>
      <p:ext uri="{BB962C8B-B14F-4D97-AF65-F5344CB8AC3E}">
        <p14:creationId xmlns:p14="http://schemas.microsoft.com/office/powerpoint/2010/main" val="2438428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a:xfrm>
            <a:off x="669524" y="967096"/>
            <a:ext cx="4233846" cy="1325563"/>
          </a:xfrm>
        </p:spPr>
        <p:txBody>
          <a:bodyPr>
            <a:normAutofit/>
          </a:bodyPr>
          <a:lstStyle/>
          <a:p>
            <a:r>
              <a:rPr lang="es-ES" dirty="0"/>
              <a:t>2.5.- Heurísticas de Interacción</a:t>
            </a:r>
          </a:p>
        </p:txBody>
      </p:sp>
      <p:sp>
        <p:nvSpPr>
          <p:cNvPr id="13" name="CuadroTexto 12">
            <a:extLst>
              <a:ext uri="{FF2B5EF4-FFF2-40B4-BE49-F238E27FC236}">
                <a16:creationId xmlns:a16="http://schemas.microsoft.com/office/drawing/2014/main" id="{5AE863B4-C547-3795-5D0F-D9222FD07177}"/>
              </a:ext>
            </a:extLst>
          </p:cNvPr>
          <p:cNvSpPr txBox="1"/>
          <p:nvPr/>
        </p:nvSpPr>
        <p:spPr>
          <a:xfrm>
            <a:off x="993157" y="3105834"/>
            <a:ext cx="3794503" cy="646331"/>
          </a:xfrm>
          <a:prstGeom prst="rect">
            <a:avLst/>
          </a:prstGeom>
          <a:noFill/>
        </p:spPr>
        <p:txBody>
          <a:bodyPr wrap="square">
            <a:spAutoFit/>
          </a:bodyPr>
          <a:lstStyle/>
          <a:p>
            <a:pPr algn="l" rtl="0" fontAlgn="base"/>
            <a:r>
              <a:rPr lang="es-ES" b="1" dirty="0">
                <a:hlinkClick r:id="rId2"/>
              </a:rPr>
              <a:t>16 reglas heurísticas de </a:t>
            </a:r>
            <a:r>
              <a:rPr lang="es-ES" b="1" dirty="0" err="1">
                <a:hlinkClick r:id="rId2"/>
              </a:rPr>
              <a:t>Tognazzini</a:t>
            </a:r>
            <a:r>
              <a:rPr lang="es-ES" b="1" dirty="0">
                <a:hlinkClick r:id="rId2"/>
              </a:rPr>
              <a:t> y cómo aplicarlas</a:t>
            </a:r>
            <a:endParaRPr lang="es-ES" b="1" i="0" dirty="0">
              <a:effectLst/>
              <a:latin typeface="-apple-system"/>
            </a:endParaRPr>
          </a:p>
        </p:txBody>
      </p:sp>
      <p:pic>
        <p:nvPicPr>
          <p:cNvPr id="4" name="Google Shape;451;p26">
            <a:extLst>
              <a:ext uri="{FF2B5EF4-FFF2-40B4-BE49-F238E27FC236}">
                <a16:creationId xmlns:a16="http://schemas.microsoft.com/office/drawing/2014/main" id="{F08D2934-C4B3-DDF8-3921-5AFEF1510CFA}"/>
              </a:ext>
            </a:extLst>
          </p:cNvPr>
          <p:cNvPicPr preferRelativeResize="0">
            <a:picLocks noGrp="1"/>
          </p:cNvPicPr>
          <p:nvPr>
            <p:ph idx="1"/>
          </p:nvPr>
        </p:nvPicPr>
        <p:blipFill rotWithShape="1">
          <a:blip r:embed="rId3">
            <a:alphaModFix/>
          </a:blip>
          <a:srcRect/>
          <a:stretch/>
        </p:blipFill>
        <p:spPr>
          <a:xfrm>
            <a:off x="5864488" y="491706"/>
            <a:ext cx="5047927" cy="5943600"/>
          </a:xfrm>
          <a:prstGeom prst="rect">
            <a:avLst/>
          </a:prstGeom>
          <a:noFill/>
          <a:ln>
            <a:noFill/>
          </a:ln>
        </p:spPr>
      </p:pic>
    </p:spTree>
    <p:extLst>
      <p:ext uri="{BB962C8B-B14F-4D97-AF65-F5344CB8AC3E}">
        <p14:creationId xmlns:p14="http://schemas.microsoft.com/office/powerpoint/2010/main" val="2950674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a:xfrm>
            <a:off x="838200" y="235728"/>
            <a:ext cx="10515600" cy="1325563"/>
          </a:xfrm>
        </p:spPr>
        <p:txBody>
          <a:bodyPr/>
          <a:lstStyle/>
          <a:p>
            <a:r>
              <a:rPr lang="es-ES" dirty="0"/>
              <a:t>2.6.- La Accesibilidad</a:t>
            </a:r>
          </a:p>
        </p:txBody>
      </p:sp>
      <p:sp>
        <p:nvSpPr>
          <p:cNvPr id="4" name="Marcador de contenido 3">
            <a:extLst>
              <a:ext uri="{FF2B5EF4-FFF2-40B4-BE49-F238E27FC236}">
                <a16:creationId xmlns:a16="http://schemas.microsoft.com/office/drawing/2014/main" id="{38A11548-AADD-8BDD-200E-58A7839003FC}"/>
              </a:ext>
            </a:extLst>
          </p:cNvPr>
          <p:cNvSpPr>
            <a:spLocks noGrp="1"/>
          </p:cNvSpPr>
          <p:nvPr>
            <p:ph idx="1"/>
          </p:nvPr>
        </p:nvSpPr>
        <p:spPr>
          <a:xfrm>
            <a:off x="621102" y="1397389"/>
            <a:ext cx="10732698" cy="4351338"/>
          </a:xfrm>
        </p:spPr>
        <p:txBody>
          <a:bodyPr>
            <a:normAutofit/>
          </a:bodyPr>
          <a:lstStyle/>
          <a:p>
            <a:pPr marL="0" indent="0" algn="just">
              <a:buNone/>
            </a:pPr>
            <a:r>
              <a:rPr lang="es-ES" sz="1800" b="0" i="0" u="none" strike="noStrike" baseline="0" dirty="0">
                <a:solidFill>
                  <a:srgbClr val="000000"/>
                </a:solidFill>
                <a:latin typeface="Aptos" panose="020B0004020202020204" pitchFamily="34" charset="0"/>
              </a:rPr>
              <a:t>El concepto de accesibilidad está relacionado de una manera muy directa con el de usabilidad. En este caso, la accesibilidad se puede definir como la posibilidad de acceso a una determinada aplicación. Por tanto, es evidente que una aplicación debe ser accesible antes que usable.</a:t>
            </a:r>
          </a:p>
          <a:p>
            <a:pPr marL="0" indent="0" algn="just">
              <a:buNone/>
            </a:pPr>
            <a:r>
              <a:rPr lang="es-ES" sz="1800" dirty="0">
                <a:solidFill>
                  <a:srgbClr val="000000"/>
                </a:solidFill>
                <a:latin typeface="Aptos" panose="020B0004020202020204" pitchFamily="34" charset="0"/>
              </a:rPr>
              <a:t>El acceso a una determinada aplicación debe facilitarse para todos los usuarios potenciales, más allá de las limitaciones técnicas de cada usuario (software, hardware, etc.) o de las limitaciones individuales de cada uno (discapacidades, dominio de un determinado idioma, etc.). De esta forma, una aplicación accesible debe tener en cuenta la gran diversidad de potenciales usuarios que puede llegar a tener.</a:t>
            </a:r>
          </a:p>
          <a:p>
            <a:pPr marL="0" indent="0" algn="just">
              <a:buNone/>
            </a:pPr>
            <a:r>
              <a:rPr lang="es-ES" sz="1800" dirty="0">
                <a:solidFill>
                  <a:srgbClr val="000000"/>
                </a:solidFill>
                <a:latin typeface="Aptos" panose="020B0004020202020204" pitchFamily="34" charset="0"/>
              </a:rPr>
              <a:t>Aunque la accesibilidad se encuentra especialmente dirigida hacia el desarrollo de aplicaciones web, es conveniente conocer algunos de sus conceptos y normas más importantes, ya que en muchos casos el diseño de una aplicación va a ser extrapolable a diferentes ámbitos. </a:t>
            </a:r>
          </a:p>
          <a:p>
            <a:pPr marL="0" indent="0" algn="just">
              <a:buNone/>
            </a:pPr>
            <a:endParaRPr lang="es-ES" sz="1800" dirty="0">
              <a:solidFill>
                <a:srgbClr val="000000"/>
              </a:solidFill>
              <a:latin typeface="Aptos" panose="020B0004020202020204" pitchFamily="34" charset="0"/>
            </a:endParaRPr>
          </a:p>
        </p:txBody>
      </p:sp>
      <p:pic>
        <p:nvPicPr>
          <p:cNvPr id="12292" name="Picture 4">
            <a:extLst>
              <a:ext uri="{FF2B5EF4-FFF2-40B4-BE49-F238E27FC236}">
                <a16:creationId xmlns:a16="http://schemas.microsoft.com/office/drawing/2014/main" id="{B7F76E93-8BD9-509A-3068-6A4D7855B2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98" r="7735"/>
          <a:stretch/>
        </p:blipFill>
        <p:spPr bwMode="auto">
          <a:xfrm>
            <a:off x="5564038" y="4266856"/>
            <a:ext cx="4356339" cy="244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971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a:xfrm>
            <a:off x="838200" y="235728"/>
            <a:ext cx="10515600" cy="1325563"/>
          </a:xfrm>
        </p:spPr>
        <p:txBody>
          <a:bodyPr/>
          <a:lstStyle/>
          <a:p>
            <a:r>
              <a:rPr lang="es-ES" dirty="0"/>
              <a:t>2.6.- La Accesibilidad:                             consorcio </a:t>
            </a:r>
            <a:r>
              <a:rPr lang="es-ES" dirty="0" err="1"/>
              <a:t>World</a:t>
            </a:r>
            <a:r>
              <a:rPr lang="es-ES" dirty="0"/>
              <a:t> Wide Web (W3C)</a:t>
            </a:r>
          </a:p>
        </p:txBody>
      </p:sp>
      <p:sp>
        <p:nvSpPr>
          <p:cNvPr id="4" name="Marcador de contenido 3">
            <a:extLst>
              <a:ext uri="{FF2B5EF4-FFF2-40B4-BE49-F238E27FC236}">
                <a16:creationId xmlns:a16="http://schemas.microsoft.com/office/drawing/2014/main" id="{38A11548-AADD-8BDD-200E-58A7839003FC}"/>
              </a:ext>
            </a:extLst>
          </p:cNvPr>
          <p:cNvSpPr>
            <a:spLocks noGrp="1"/>
          </p:cNvSpPr>
          <p:nvPr>
            <p:ph idx="1"/>
          </p:nvPr>
        </p:nvSpPr>
        <p:spPr>
          <a:xfrm>
            <a:off x="621102" y="2070339"/>
            <a:ext cx="10732698" cy="3919927"/>
          </a:xfrm>
        </p:spPr>
        <p:txBody>
          <a:bodyPr>
            <a:normAutofit/>
          </a:bodyPr>
          <a:lstStyle/>
          <a:p>
            <a:pPr marL="0" indent="0" algn="just">
              <a:buNone/>
            </a:pPr>
            <a:r>
              <a:rPr lang="es-ES" sz="2000" b="0" i="0" u="none" strike="noStrike" baseline="0" dirty="0">
                <a:solidFill>
                  <a:srgbClr val="000000"/>
                </a:solidFill>
                <a:latin typeface="Aptos" panose="020B0004020202020204" pitchFamily="34" charset="0"/>
              </a:rPr>
              <a:t>El consorcio </a:t>
            </a:r>
            <a:r>
              <a:rPr lang="es-ES" sz="2000" b="0" i="0" u="none" strike="noStrike" baseline="0" dirty="0" err="1">
                <a:solidFill>
                  <a:srgbClr val="000000"/>
                </a:solidFill>
                <a:latin typeface="Aptos" panose="020B0004020202020204" pitchFamily="34" charset="0"/>
              </a:rPr>
              <a:t>World</a:t>
            </a:r>
            <a:r>
              <a:rPr lang="es-ES" sz="2000" b="0" i="0" u="none" strike="noStrike" baseline="0" dirty="0">
                <a:solidFill>
                  <a:srgbClr val="000000"/>
                </a:solidFill>
                <a:latin typeface="Aptos" panose="020B0004020202020204" pitchFamily="34" charset="0"/>
              </a:rPr>
              <a:t> Wide Web (W3C) es una comunidad internacional donde las organizaciones miembro se encargan del desarrollo de estándares que aseguran el crecimiento y el acceso a la web y aplicaciones web. Dentro de este marco se hace necesario desarrollar estrategias, directrices y recursos para garantizar el acceso, es así como aparece la Web </a:t>
            </a:r>
            <a:r>
              <a:rPr lang="es-ES" sz="2000" b="0" i="0" u="none" strike="noStrike" baseline="0" dirty="0" err="1">
                <a:solidFill>
                  <a:srgbClr val="000000"/>
                </a:solidFill>
                <a:latin typeface="Aptos" panose="020B0004020202020204" pitchFamily="34" charset="0"/>
              </a:rPr>
              <a:t>Accessibility</a:t>
            </a:r>
            <a:r>
              <a:rPr lang="es-ES" sz="2000" b="0" i="0" u="none" strike="noStrike" baseline="0" dirty="0">
                <a:solidFill>
                  <a:srgbClr val="000000"/>
                </a:solidFill>
                <a:latin typeface="Aptos" panose="020B0004020202020204" pitchFamily="34" charset="0"/>
              </a:rPr>
              <a:t> </a:t>
            </a:r>
            <a:r>
              <a:rPr lang="es-ES" sz="2000" b="0" i="0" u="none" strike="noStrike" baseline="0" dirty="0" err="1">
                <a:solidFill>
                  <a:srgbClr val="000000"/>
                </a:solidFill>
                <a:latin typeface="Aptos" panose="020B0004020202020204" pitchFamily="34" charset="0"/>
              </a:rPr>
              <a:t>Initiative</a:t>
            </a:r>
            <a:r>
              <a:rPr lang="es-ES" sz="2000" b="0" i="0" u="none" strike="noStrike" baseline="0" dirty="0">
                <a:solidFill>
                  <a:srgbClr val="000000"/>
                </a:solidFill>
                <a:latin typeface="Aptos" panose="020B0004020202020204" pitchFamily="34" charset="0"/>
              </a:rPr>
              <a:t> (WAI). Esta iniciativa desarrolló las Directrices de Accesibilidad para el Contenido Web (WCAG), donde se recogen pautas y técnicas que permitan ofrecer soluciones accesibles para el software.</a:t>
            </a:r>
          </a:p>
          <a:p>
            <a:pPr marL="0" indent="0" algn="just">
              <a:buNone/>
            </a:pPr>
            <a:endParaRPr lang="es-ES" sz="2000" b="0" i="0" u="none" strike="noStrike" baseline="0" dirty="0">
              <a:solidFill>
                <a:srgbClr val="000000"/>
              </a:solidFill>
              <a:latin typeface="Aptos" panose="020B0004020202020204" pitchFamily="34" charset="0"/>
            </a:endParaRPr>
          </a:p>
          <a:p>
            <a:pPr marL="0" indent="0" algn="just">
              <a:buNone/>
            </a:pPr>
            <a:endParaRPr lang="es-ES" sz="2000" dirty="0">
              <a:solidFill>
                <a:srgbClr val="000000"/>
              </a:solidFill>
              <a:latin typeface="Aptos" panose="020B0004020202020204" pitchFamily="34" charset="0"/>
            </a:endParaRPr>
          </a:p>
          <a:p>
            <a:pPr marL="0" indent="0" algn="just">
              <a:buNone/>
            </a:pPr>
            <a:endParaRPr lang="es-ES" sz="2000" dirty="0">
              <a:solidFill>
                <a:srgbClr val="000000"/>
              </a:solidFill>
              <a:latin typeface="Aptos" panose="020B0004020202020204" pitchFamily="34" charset="0"/>
            </a:endParaRPr>
          </a:p>
        </p:txBody>
      </p:sp>
      <p:pic>
        <p:nvPicPr>
          <p:cNvPr id="13314" name="Picture 2" descr="Los 4 principios de la Accesibilidad Web - itgrarte fundación">
            <a:extLst>
              <a:ext uri="{FF2B5EF4-FFF2-40B4-BE49-F238E27FC236}">
                <a16:creationId xmlns:a16="http://schemas.microsoft.com/office/drawing/2014/main" id="{C633AE9E-E54F-93D1-6251-5C0402CC1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105" y="3917891"/>
            <a:ext cx="4807789" cy="2704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178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53811-971E-7119-F861-C1762461AE94}"/>
              </a:ext>
            </a:extLst>
          </p:cNvPr>
          <p:cNvSpPr>
            <a:spLocks noGrp="1"/>
          </p:cNvSpPr>
          <p:nvPr>
            <p:ph type="title"/>
          </p:nvPr>
        </p:nvSpPr>
        <p:spPr>
          <a:xfrm>
            <a:off x="838200" y="235728"/>
            <a:ext cx="10515600" cy="1325563"/>
          </a:xfrm>
        </p:spPr>
        <p:txBody>
          <a:bodyPr/>
          <a:lstStyle/>
          <a:p>
            <a:r>
              <a:rPr lang="es-ES" dirty="0"/>
              <a:t>2.6.- La Accesibilidad:                             		    Los cuatro principios</a:t>
            </a:r>
          </a:p>
        </p:txBody>
      </p:sp>
      <p:pic>
        <p:nvPicPr>
          <p:cNvPr id="14338" name="Picture 2" descr="Introducción a la accesibilidad web | ADDAW">
            <a:extLst>
              <a:ext uri="{FF2B5EF4-FFF2-40B4-BE49-F238E27FC236}">
                <a16:creationId xmlns:a16="http://schemas.microsoft.com/office/drawing/2014/main" id="{BC5534BC-97FC-81C5-4F1B-62213E1825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27" r="9251"/>
          <a:stretch/>
        </p:blipFill>
        <p:spPr bwMode="auto">
          <a:xfrm>
            <a:off x="3580836" y="1861279"/>
            <a:ext cx="3890515" cy="3504038"/>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contenido 6">
            <a:extLst>
              <a:ext uri="{FF2B5EF4-FFF2-40B4-BE49-F238E27FC236}">
                <a16:creationId xmlns:a16="http://schemas.microsoft.com/office/drawing/2014/main" id="{0B5DA8F4-FB41-0DFE-B9AD-67AFAB8FA524}"/>
              </a:ext>
            </a:extLst>
          </p:cNvPr>
          <p:cNvSpPr>
            <a:spLocks noGrp="1"/>
          </p:cNvSpPr>
          <p:nvPr>
            <p:ph idx="1"/>
          </p:nvPr>
        </p:nvSpPr>
        <p:spPr>
          <a:xfrm>
            <a:off x="1020417" y="5665305"/>
            <a:ext cx="10333383" cy="637554"/>
          </a:xfrm>
        </p:spPr>
        <p:txBody>
          <a:bodyPr>
            <a:normAutofit fontScale="85000" lnSpcReduction="20000"/>
          </a:bodyPr>
          <a:lstStyle/>
          <a:p>
            <a:pPr marL="0" indent="0">
              <a:buNone/>
            </a:pPr>
            <a:r>
              <a:rPr lang="es-ES" u="sng" dirty="0">
                <a:solidFill>
                  <a:schemeClr val="hlink"/>
                </a:solidFill>
                <a:hlinkClick r:id="rId3"/>
              </a:rPr>
              <a:t>https://www.w3.org/WAI/WCAG22/Understanding/intro#understanding-the-four-principles-of-accessibility</a:t>
            </a:r>
            <a:endParaRPr lang="es-ES" dirty="0">
              <a:solidFill>
                <a:srgbClr val="000000"/>
              </a:solidFill>
              <a:latin typeface="Aptos" panose="020B0004020202020204" pitchFamily="34" charset="0"/>
            </a:endParaRPr>
          </a:p>
          <a:p>
            <a:pPr marL="0" indent="0">
              <a:buNone/>
            </a:pPr>
            <a:endParaRPr lang="es-ES" dirty="0"/>
          </a:p>
        </p:txBody>
      </p:sp>
    </p:spTree>
    <p:extLst>
      <p:ext uri="{BB962C8B-B14F-4D97-AF65-F5344CB8AC3E}">
        <p14:creationId xmlns:p14="http://schemas.microsoft.com/office/powerpoint/2010/main" val="100405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7EBA6-9EB9-42BC-8F3E-5F666A7C521E}"/>
              </a:ext>
            </a:extLst>
          </p:cNvPr>
          <p:cNvSpPr>
            <a:spLocks noGrp="1"/>
          </p:cNvSpPr>
          <p:nvPr>
            <p:ph type="title"/>
          </p:nvPr>
        </p:nvSpPr>
        <p:spPr/>
        <p:txBody>
          <a:bodyPr/>
          <a:lstStyle/>
          <a:p>
            <a:r>
              <a:rPr lang="es-ES" dirty="0"/>
              <a:t>Bloque 1: Interfaces de usuario</a:t>
            </a:r>
          </a:p>
        </p:txBody>
      </p:sp>
      <p:sp>
        <p:nvSpPr>
          <p:cNvPr id="3" name="Marcador de contenido 2">
            <a:extLst>
              <a:ext uri="{FF2B5EF4-FFF2-40B4-BE49-F238E27FC236}">
                <a16:creationId xmlns:a16="http://schemas.microsoft.com/office/drawing/2014/main" id="{3D56ED0B-ED5E-6CFD-3540-23D9141608AB}"/>
              </a:ext>
            </a:extLst>
          </p:cNvPr>
          <p:cNvSpPr>
            <a:spLocks noGrp="1"/>
          </p:cNvSpPr>
          <p:nvPr>
            <p:ph idx="1"/>
          </p:nvPr>
        </p:nvSpPr>
        <p:spPr/>
        <p:txBody>
          <a:bodyPr>
            <a:normAutofit/>
          </a:bodyPr>
          <a:lstStyle/>
          <a:p>
            <a:pPr marL="0" indent="0" algn="just">
              <a:lnSpc>
                <a:spcPct val="115000"/>
              </a:lnSpc>
              <a:spcAft>
                <a:spcPts val="800"/>
              </a:spcAft>
              <a:buNone/>
            </a:pPr>
            <a:r>
              <a:rPr lang="es-ES" sz="2400" kern="100" dirty="0">
                <a:effectLst/>
                <a:latin typeface="Aptos" panose="020B0004020202020204" pitchFamily="34" charset="0"/>
                <a:ea typeface="Aptos" panose="020B0004020202020204" pitchFamily="34" charset="0"/>
                <a:cs typeface="Times New Roman" panose="02020603050405020304" pitchFamily="18" charset="0"/>
              </a:rPr>
              <a:t>Los usuarios de un sistema informático necesitan </a:t>
            </a:r>
            <a:r>
              <a:rPr lang="es-ES" sz="2400" b="1" kern="100" dirty="0">
                <a:effectLst/>
                <a:latin typeface="Aptos" panose="020B0004020202020204" pitchFamily="34" charset="0"/>
                <a:ea typeface="Aptos" panose="020B0004020202020204" pitchFamily="34" charset="0"/>
                <a:cs typeface="Times New Roman" panose="02020603050405020304" pitchFamily="18" charset="0"/>
              </a:rPr>
              <a:t>un medio para interactuar con el sistema</a:t>
            </a:r>
            <a:r>
              <a:rPr lang="es-ES" sz="2400" kern="100" dirty="0">
                <a:effectLst/>
                <a:latin typeface="Aptos" panose="020B0004020202020204" pitchFamily="34" charset="0"/>
                <a:ea typeface="Aptos" panose="020B0004020202020204" pitchFamily="34" charset="0"/>
                <a:cs typeface="Times New Roman" panose="02020603050405020304" pitchFamily="18" charset="0"/>
              </a:rPr>
              <a:t>, de forma que puedan suministrar información e indicar las tareas que se deben realizar, así como obtener el resultado del procesamiento. La interfaz de usuario engloba todos los elementos utilizados para este fin.</a:t>
            </a:r>
          </a:p>
          <a:p>
            <a:pPr marL="0" indent="0" algn="just">
              <a:lnSpc>
                <a:spcPct val="115000"/>
              </a:lnSpc>
              <a:spcAft>
                <a:spcPts val="800"/>
              </a:spcAft>
              <a:buNone/>
            </a:pPr>
            <a:r>
              <a:rPr lang="es-ES" sz="2400" kern="100" dirty="0">
                <a:effectLst/>
                <a:latin typeface="Aptos" panose="020B0004020202020204" pitchFamily="34" charset="0"/>
                <a:ea typeface="Aptos" panose="020B0004020202020204" pitchFamily="34" charset="0"/>
                <a:cs typeface="Times New Roman" panose="02020603050405020304" pitchFamily="18" charset="0"/>
              </a:rPr>
              <a:t>En este apartado nos centraremos en conceptos generales relacionados con las interfaces de usuario (como el </a:t>
            </a:r>
            <a:r>
              <a:rPr lang="es-ES" sz="2400" b="1" kern="100" dirty="0">
                <a:effectLst/>
                <a:latin typeface="Aptos" panose="020B0004020202020204" pitchFamily="34" charset="0"/>
                <a:ea typeface="Aptos" panose="020B0004020202020204" pitchFamily="34" charset="0"/>
                <a:cs typeface="Times New Roman" panose="02020603050405020304" pitchFamily="18" charset="0"/>
              </a:rPr>
              <a:t>diseño centrado en el usuario</a:t>
            </a:r>
            <a:r>
              <a:rPr lang="es-ES" sz="2400" kern="100" dirty="0">
                <a:effectLst/>
                <a:latin typeface="Aptos" panose="020B0004020202020204" pitchFamily="34" charset="0"/>
                <a:ea typeface="Aptos" panose="020B0004020202020204" pitchFamily="34" charset="0"/>
                <a:cs typeface="Times New Roman" panose="02020603050405020304" pitchFamily="18" charset="0"/>
              </a:rPr>
              <a:t>) y veremos cómo </a:t>
            </a:r>
            <a:r>
              <a:rPr lang="es-ES" sz="2400" b="1" kern="100" dirty="0">
                <a:effectLst/>
                <a:latin typeface="Aptos" panose="020B0004020202020204" pitchFamily="34" charset="0"/>
                <a:ea typeface="Aptos" panose="020B0004020202020204" pitchFamily="34" charset="0"/>
                <a:cs typeface="Times New Roman" panose="02020603050405020304" pitchFamily="18" charset="0"/>
              </a:rPr>
              <a:t>ha ido evolucionando </a:t>
            </a:r>
            <a:r>
              <a:rPr lang="es-ES" sz="2400" kern="100" dirty="0">
                <a:effectLst/>
                <a:latin typeface="Aptos" panose="020B0004020202020204" pitchFamily="34" charset="0"/>
                <a:ea typeface="Aptos" panose="020B0004020202020204" pitchFamily="34" charset="0"/>
                <a:cs typeface="Times New Roman" panose="02020603050405020304" pitchFamily="18" charset="0"/>
              </a:rPr>
              <a:t>a lo largo del tiempo, influidas en la mayoría de los casos por los avances introducidos por los desarrolladores de sistemas operativos.</a:t>
            </a:r>
          </a:p>
        </p:txBody>
      </p:sp>
    </p:spTree>
    <p:extLst>
      <p:ext uri="{BB962C8B-B14F-4D97-AF65-F5344CB8AC3E}">
        <p14:creationId xmlns:p14="http://schemas.microsoft.com/office/powerpoint/2010/main" val="396053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08065-93EE-02E7-BA88-DCC56EEE6B77}"/>
              </a:ext>
            </a:extLst>
          </p:cNvPr>
          <p:cNvSpPr>
            <a:spLocks noGrp="1"/>
          </p:cNvSpPr>
          <p:nvPr>
            <p:ph type="title"/>
          </p:nvPr>
        </p:nvSpPr>
        <p:spPr/>
        <p:txBody>
          <a:bodyPr/>
          <a:lstStyle/>
          <a:p>
            <a:r>
              <a:rPr lang="es-ES" dirty="0"/>
              <a:t>1.1.- Interfaces… desambiguación</a:t>
            </a:r>
          </a:p>
        </p:txBody>
      </p:sp>
      <p:pic>
        <p:nvPicPr>
          <p:cNvPr id="5" name="Marcador de contenido 4">
            <a:extLst>
              <a:ext uri="{FF2B5EF4-FFF2-40B4-BE49-F238E27FC236}">
                <a16:creationId xmlns:a16="http://schemas.microsoft.com/office/drawing/2014/main" id="{A9C579E0-FDBD-0BA5-9340-2687C6854CDC}"/>
              </a:ext>
            </a:extLst>
          </p:cNvPr>
          <p:cNvPicPr>
            <a:picLocks noGrp="1" noChangeAspect="1"/>
          </p:cNvPicPr>
          <p:nvPr>
            <p:ph idx="1"/>
          </p:nvPr>
        </p:nvPicPr>
        <p:blipFill>
          <a:blip r:embed="rId2"/>
          <a:stretch>
            <a:fillRect/>
          </a:stretch>
        </p:blipFill>
        <p:spPr>
          <a:xfrm>
            <a:off x="838200" y="1613050"/>
            <a:ext cx="9602037" cy="4750693"/>
          </a:xfrm>
        </p:spPr>
      </p:pic>
      <p:sp>
        <p:nvSpPr>
          <p:cNvPr id="7" name="CuadroTexto 6">
            <a:extLst>
              <a:ext uri="{FF2B5EF4-FFF2-40B4-BE49-F238E27FC236}">
                <a16:creationId xmlns:a16="http://schemas.microsoft.com/office/drawing/2014/main" id="{96F7E5B0-03C4-301F-6B1F-42E02D2E1B40}"/>
              </a:ext>
            </a:extLst>
          </p:cNvPr>
          <p:cNvSpPr txBox="1"/>
          <p:nvPr/>
        </p:nvSpPr>
        <p:spPr>
          <a:xfrm>
            <a:off x="8220974" y="6308209"/>
            <a:ext cx="3971026" cy="369332"/>
          </a:xfrm>
          <a:prstGeom prst="rect">
            <a:avLst/>
          </a:prstGeom>
          <a:noFill/>
        </p:spPr>
        <p:txBody>
          <a:bodyPr wrap="square">
            <a:spAutoFit/>
          </a:bodyPr>
          <a:lstStyle/>
          <a:p>
            <a:r>
              <a:rPr lang="es-ES" dirty="0">
                <a:hlinkClick r:id="rId3"/>
              </a:rPr>
              <a:t>https://es.wikipedia.org/wiki/Interfaz</a:t>
            </a:r>
            <a:endParaRPr lang="es-ES" dirty="0"/>
          </a:p>
        </p:txBody>
      </p:sp>
    </p:spTree>
    <p:extLst>
      <p:ext uri="{BB962C8B-B14F-4D97-AF65-F5344CB8AC3E}">
        <p14:creationId xmlns:p14="http://schemas.microsoft.com/office/powerpoint/2010/main" val="316407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08065-93EE-02E7-BA88-DCC56EEE6B77}"/>
              </a:ext>
            </a:extLst>
          </p:cNvPr>
          <p:cNvSpPr>
            <a:spLocks noGrp="1"/>
          </p:cNvSpPr>
          <p:nvPr>
            <p:ph type="title"/>
          </p:nvPr>
        </p:nvSpPr>
        <p:spPr/>
        <p:txBody>
          <a:bodyPr/>
          <a:lstStyle/>
          <a:p>
            <a:r>
              <a:rPr lang="es-ES" dirty="0"/>
              <a:t>1.2.- Elementos de una Interfaz</a:t>
            </a:r>
          </a:p>
        </p:txBody>
      </p:sp>
      <p:sp>
        <p:nvSpPr>
          <p:cNvPr id="4" name="Marcador de contenido 3">
            <a:extLst>
              <a:ext uri="{FF2B5EF4-FFF2-40B4-BE49-F238E27FC236}">
                <a16:creationId xmlns:a16="http://schemas.microsoft.com/office/drawing/2014/main" id="{02C5532E-3A06-DAA6-F4AF-8AF557E384FD}"/>
              </a:ext>
            </a:extLst>
          </p:cNvPr>
          <p:cNvSpPr>
            <a:spLocks noGrp="1"/>
          </p:cNvSpPr>
          <p:nvPr>
            <p:ph sz="half" idx="1"/>
          </p:nvPr>
        </p:nvSpPr>
        <p:spPr>
          <a:xfrm>
            <a:off x="629728" y="1500690"/>
            <a:ext cx="6349042" cy="4900109"/>
          </a:xfrm>
        </p:spPr>
        <p:txBody>
          <a:bodyPr>
            <a:noAutofit/>
          </a:bodyPr>
          <a:lstStyle/>
          <a:p>
            <a:pPr marL="0" indent="0" algn="just">
              <a:buNone/>
            </a:pPr>
            <a:r>
              <a:rPr lang="es-ES" sz="1800" b="0" i="0" u="none" strike="noStrike" baseline="0" dirty="0">
                <a:solidFill>
                  <a:srgbClr val="000000"/>
                </a:solidFill>
                <a:latin typeface="Aptos" panose="020B0004020202020204" pitchFamily="34" charset="0"/>
              </a:rPr>
              <a:t>La interfaz de usuario de un sistema está definida por la forma en que los usuarios interactúan con los componentes de este sistema. Cuando hablamos de sistemas informáticos, podemos distinguir dos tipos de interfaces de usuario: </a:t>
            </a:r>
          </a:p>
          <a:p>
            <a:pPr algn="just"/>
            <a:r>
              <a:rPr lang="es-ES" sz="1800" b="1" i="0" u="none" strike="noStrike" baseline="0" dirty="0">
                <a:solidFill>
                  <a:srgbClr val="000000"/>
                </a:solidFill>
                <a:latin typeface="Aptos" panose="020B0004020202020204" pitchFamily="34" charset="0"/>
              </a:rPr>
              <a:t>Interfaces Hardware</a:t>
            </a:r>
            <a:r>
              <a:rPr lang="es-ES" sz="1800" b="0" i="0" u="none" strike="noStrike" baseline="0" dirty="0">
                <a:solidFill>
                  <a:srgbClr val="000000"/>
                </a:solidFill>
                <a:latin typeface="Aptos" panose="020B0004020202020204" pitchFamily="34" charset="0"/>
              </a:rPr>
              <a:t>: los componentes físicos que permiten al usuario introducir órdenes y datos al sistema, y obtener los resultados (como el teclado, el ratón o el monitor). </a:t>
            </a:r>
          </a:p>
          <a:p>
            <a:pPr algn="just"/>
            <a:r>
              <a:rPr lang="es-ES" sz="1800" b="1" i="0" u="none" strike="noStrike" baseline="0" dirty="0">
                <a:solidFill>
                  <a:srgbClr val="000000"/>
                </a:solidFill>
                <a:latin typeface="Aptos" panose="020B0004020202020204" pitchFamily="34" charset="0"/>
              </a:rPr>
              <a:t>Interfaces Software</a:t>
            </a:r>
            <a:r>
              <a:rPr lang="es-ES" sz="1800" b="0" i="0" u="none" strike="noStrike" baseline="0" dirty="0">
                <a:solidFill>
                  <a:srgbClr val="000000"/>
                </a:solidFill>
                <a:latin typeface="Aptos" panose="020B0004020202020204" pitchFamily="34" charset="0"/>
              </a:rPr>
              <a:t>: las aplicaciones utilizadas por los usuarios para llevar a cabo una tarea correcta. </a:t>
            </a:r>
          </a:p>
          <a:p>
            <a:pPr algn="just"/>
            <a:r>
              <a:rPr lang="es-ES" sz="1800" b="0" i="0" u="none" strike="noStrike" baseline="0" dirty="0">
                <a:solidFill>
                  <a:srgbClr val="000000"/>
                </a:solidFill>
                <a:latin typeface="Aptos" panose="020B0004020202020204" pitchFamily="34" charset="0"/>
              </a:rPr>
              <a:t>Los </a:t>
            </a:r>
            <a:r>
              <a:rPr lang="es-ES" sz="1800" b="1" i="0" u="none" strike="noStrike" baseline="0" dirty="0">
                <a:solidFill>
                  <a:srgbClr val="000000"/>
                </a:solidFill>
                <a:latin typeface="Aptos" panose="020B0004020202020204" pitchFamily="34" charset="0"/>
              </a:rPr>
              <a:t>elementos hardware y software actúan como frontera entre hombre y máquina</a:t>
            </a:r>
            <a:r>
              <a:rPr lang="es-ES" sz="1800" b="0" i="0" u="none" strike="noStrike" baseline="0" dirty="0">
                <a:solidFill>
                  <a:srgbClr val="000000"/>
                </a:solidFill>
                <a:latin typeface="Aptos" panose="020B0004020202020204" pitchFamily="34" charset="0"/>
              </a:rPr>
              <a:t> para facilitar la comunicación entre ambos.</a:t>
            </a:r>
          </a:p>
          <a:p>
            <a:pPr marL="0" indent="0" algn="just">
              <a:buNone/>
            </a:pPr>
            <a:r>
              <a:rPr lang="es-ES" sz="1800" b="0" i="0" u="none" strike="noStrike" baseline="0" dirty="0">
                <a:solidFill>
                  <a:srgbClr val="000000"/>
                </a:solidFill>
                <a:latin typeface="Aptos" panose="020B0004020202020204" pitchFamily="34" charset="0"/>
              </a:rPr>
              <a:t>[</a:t>
            </a:r>
            <a:r>
              <a:rPr lang="es-ES" sz="1800" b="0" i="1" u="none" strike="noStrike" baseline="0" dirty="0">
                <a:solidFill>
                  <a:srgbClr val="000000"/>
                </a:solidFill>
                <a:latin typeface="Aptos" panose="020B0004020202020204" pitchFamily="34" charset="0"/>
              </a:rPr>
              <a:t>Pantallas, ventanas, controles, menús, metáforas, la ayuda en línea, la documentación y el entrenamiento o formación del usuario. Cualquier cosa que el usuario ve y con la que interactúa</a:t>
            </a:r>
            <a:r>
              <a:rPr lang="es-ES" sz="1800" b="0" i="0" u="none" strike="noStrike" baseline="0" dirty="0">
                <a:solidFill>
                  <a:srgbClr val="000000"/>
                </a:solidFill>
                <a:latin typeface="Aptos" panose="020B0004020202020204" pitchFamily="34" charset="0"/>
              </a:rPr>
              <a:t>.]</a:t>
            </a:r>
          </a:p>
          <a:p>
            <a:pPr algn="just"/>
            <a:endParaRPr lang="es-ES" sz="1800" b="0" i="0" u="none" strike="noStrike" baseline="0" dirty="0">
              <a:solidFill>
                <a:srgbClr val="000000"/>
              </a:solidFill>
              <a:latin typeface="Aptos" panose="020B0004020202020204" pitchFamily="34" charset="0"/>
            </a:endParaRPr>
          </a:p>
        </p:txBody>
      </p:sp>
      <p:pic>
        <p:nvPicPr>
          <p:cNvPr id="8" name="Google Shape;139;g300fa51af02_0_15">
            <a:extLst>
              <a:ext uri="{FF2B5EF4-FFF2-40B4-BE49-F238E27FC236}">
                <a16:creationId xmlns:a16="http://schemas.microsoft.com/office/drawing/2014/main" id="{F049DF4E-0B56-AD36-5430-3B415AF1C05B}"/>
              </a:ext>
            </a:extLst>
          </p:cNvPr>
          <p:cNvPicPr preferRelativeResize="0">
            <a:picLocks noGrp="1"/>
          </p:cNvPicPr>
          <p:nvPr>
            <p:ph sz="half" idx="2"/>
          </p:nvPr>
        </p:nvPicPr>
        <p:blipFill rotWithShape="1">
          <a:blip r:embed="rId2">
            <a:alphaModFix/>
          </a:blip>
          <a:srcRect/>
          <a:stretch/>
        </p:blipFill>
        <p:spPr>
          <a:xfrm>
            <a:off x="7075098" y="2539036"/>
            <a:ext cx="4487174" cy="2599581"/>
          </a:xfrm>
          <a:prstGeom prst="rect">
            <a:avLst/>
          </a:prstGeom>
          <a:noFill/>
          <a:ln>
            <a:noFill/>
          </a:ln>
        </p:spPr>
      </p:pic>
    </p:spTree>
    <p:extLst>
      <p:ext uri="{BB962C8B-B14F-4D97-AF65-F5344CB8AC3E}">
        <p14:creationId xmlns:p14="http://schemas.microsoft.com/office/powerpoint/2010/main" val="113251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08007E7-3AF1-4ABA-EEDE-E2E3AEB8FD48}"/>
              </a:ext>
            </a:extLst>
          </p:cNvPr>
          <p:cNvSpPr>
            <a:spLocks noGrp="1"/>
          </p:cNvSpPr>
          <p:nvPr>
            <p:ph type="title"/>
          </p:nvPr>
        </p:nvSpPr>
        <p:spPr/>
        <p:txBody>
          <a:bodyPr/>
          <a:lstStyle/>
          <a:p>
            <a:r>
              <a:rPr lang="es-ES" dirty="0"/>
              <a:t>1.3.- Interacción persona-ordenador (HCI)</a:t>
            </a:r>
          </a:p>
        </p:txBody>
      </p:sp>
      <p:sp>
        <p:nvSpPr>
          <p:cNvPr id="6" name="Marcador de contenido 5">
            <a:extLst>
              <a:ext uri="{FF2B5EF4-FFF2-40B4-BE49-F238E27FC236}">
                <a16:creationId xmlns:a16="http://schemas.microsoft.com/office/drawing/2014/main" id="{103C9E83-6D68-5C3F-8166-4431B027EF8B}"/>
              </a:ext>
            </a:extLst>
          </p:cNvPr>
          <p:cNvSpPr>
            <a:spLocks noGrp="1"/>
          </p:cNvSpPr>
          <p:nvPr>
            <p:ph idx="1"/>
          </p:nvPr>
        </p:nvSpPr>
        <p:spPr>
          <a:xfrm>
            <a:off x="838200" y="1690688"/>
            <a:ext cx="10515600" cy="4351338"/>
          </a:xfrm>
        </p:spPr>
        <p:txBody>
          <a:bodyPr>
            <a:normAutofit/>
          </a:bodyPr>
          <a:lstStyle/>
          <a:p>
            <a:pPr algn="just"/>
            <a:r>
              <a:rPr lang="es-ES" sz="1800" dirty="0"/>
              <a:t>En inglés, </a:t>
            </a:r>
            <a:r>
              <a:rPr lang="es-ES" sz="1800" b="1" dirty="0"/>
              <a:t>Human-</a:t>
            </a:r>
            <a:r>
              <a:rPr lang="es-ES" sz="1800" b="1" dirty="0" err="1"/>
              <a:t>Computer</a:t>
            </a:r>
            <a:r>
              <a:rPr lang="es-ES" sz="1800" b="1" dirty="0"/>
              <a:t>-</a:t>
            </a:r>
            <a:r>
              <a:rPr lang="es-ES" sz="1800" b="1" dirty="0" err="1"/>
              <a:t>Interaction</a:t>
            </a:r>
            <a:r>
              <a:rPr lang="es-ES" sz="1800" b="1" dirty="0"/>
              <a:t> o HCI</a:t>
            </a:r>
            <a:r>
              <a:rPr lang="es-ES" sz="1800" dirty="0"/>
              <a:t>, es la disciplina científica que se encarga del estudio de las interfaces entre los humanos y los ordenadores en el uso de sistemas interactivos. Por tanto, estudia el intercambio de información entre las personas y los ordenadores.</a:t>
            </a:r>
          </a:p>
          <a:p>
            <a:pPr algn="just"/>
            <a:r>
              <a:rPr lang="es-ES" sz="1800" dirty="0"/>
              <a:t>Basada en </a:t>
            </a:r>
            <a:r>
              <a:rPr lang="es-ES" sz="1800" b="1" dirty="0"/>
              <a:t>Psicología Cognitiva</a:t>
            </a:r>
            <a:r>
              <a:rPr lang="es-ES" sz="1800" dirty="0"/>
              <a:t>, que estudia la percepción, memoria, adquisición de habilidades, aprendizaje, búsqueda,...</a:t>
            </a:r>
          </a:p>
          <a:p>
            <a:pPr algn="just"/>
            <a:endParaRPr lang="es-ES" sz="1800" dirty="0"/>
          </a:p>
        </p:txBody>
      </p:sp>
      <p:pic>
        <p:nvPicPr>
          <p:cNvPr id="8" name="Google Shape;307;p12">
            <a:extLst>
              <a:ext uri="{FF2B5EF4-FFF2-40B4-BE49-F238E27FC236}">
                <a16:creationId xmlns:a16="http://schemas.microsoft.com/office/drawing/2014/main" id="{12190B51-970D-D461-F5E2-65A24805FA90}"/>
              </a:ext>
            </a:extLst>
          </p:cNvPr>
          <p:cNvPicPr preferRelativeResize="0"/>
          <p:nvPr/>
        </p:nvPicPr>
        <p:blipFill rotWithShape="1">
          <a:blip r:embed="rId2">
            <a:alphaModFix/>
          </a:blip>
          <a:srcRect/>
          <a:stretch/>
        </p:blipFill>
        <p:spPr>
          <a:xfrm>
            <a:off x="7160475" y="3084791"/>
            <a:ext cx="2034094" cy="2996898"/>
          </a:xfrm>
          <a:prstGeom prst="rect">
            <a:avLst/>
          </a:prstGeom>
          <a:noFill/>
          <a:ln>
            <a:noFill/>
          </a:ln>
        </p:spPr>
      </p:pic>
      <p:pic>
        <p:nvPicPr>
          <p:cNvPr id="9" name="Google Shape;308;p12">
            <a:extLst>
              <a:ext uri="{FF2B5EF4-FFF2-40B4-BE49-F238E27FC236}">
                <a16:creationId xmlns:a16="http://schemas.microsoft.com/office/drawing/2014/main" id="{4BFA2249-F2F8-DCB6-E298-64C641EB520A}"/>
              </a:ext>
            </a:extLst>
          </p:cNvPr>
          <p:cNvPicPr preferRelativeResize="0"/>
          <p:nvPr/>
        </p:nvPicPr>
        <p:blipFill rotWithShape="1">
          <a:blip r:embed="rId3">
            <a:alphaModFix/>
          </a:blip>
          <a:srcRect/>
          <a:stretch/>
        </p:blipFill>
        <p:spPr>
          <a:xfrm>
            <a:off x="9492733" y="2948155"/>
            <a:ext cx="2151434" cy="3270180"/>
          </a:xfrm>
          <a:prstGeom prst="rect">
            <a:avLst/>
          </a:prstGeom>
          <a:noFill/>
          <a:ln>
            <a:noFill/>
          </a:ln>
        </p:spPr>
      </p:pic>
      <p:pic>
        <p:nvPicPr>
          <p:cNvPr id="10" name="Google Shape;309;p12">
            <a:extLst>
              <a:ext uri="{FF2B5EF4-FFF2-40B4-BE49-F238E27FC236}">
                <a16:creationId xmlns:a16="http://schemas.microsoft.com/office/drawing/2014/main" id="{08C91684-4787-E2F2-C08F-6C88CEF489F6}"/>
              </a:ext>
            </a:extLst>
          </p:cNvPr>
          <p:cNvPicPr preferRelativeResize="0"/>
          <p:nvPr/>
        </p:nvPicPr>
        <p:blipFill rotWithShape="1">
          <a:blip r:embed="rId4">
            <a:alphaModFix/>
          </a:blip>
          <a:srcRect/>
          <a:stretch/>
        </p:blipFill>
        <p:spPr>
          <a:xfrm>
            <a:off x="749701" y="3833968"/>
            <a:ext cx="1816843" cy="2749489"/>
          </a:xfrm>
          <a:prstGeom prst="rect">
            <a:avLst/>
          </a:prstGeom>
          <a:noFill/>
          <a:ln>
            <a:noFill/>
          </a:ln>
        </p:spPr>
      </p:pic>
      <p:pic>
        <p:nvPicPr>
          <p:cNvPr id="11" name="Google Shape;310;p12">
            <a:extLst>
              <a:ext uri="{FF2B5EF4-FFF2-40B4-BE49-F238E27FC236}">
                <a16:creationId xmlns:a16="http://schemas.microsoft.com/office/drawing/2014/main" id="{4ABEE292-636D-C564-C40E-1CFF62BCB61A}"/>
              </a:ext>
            </a:extLst>
          </p:cNvPr>
          <p:cNvPicPr preferRelativeResize="0"/>
          <p:nvPr/>
        </p:nvPicPr>
        <p:blipFill rotWithShape="1">
          <a:blip r:embed="rId5">
            <a:alphaModFix/>
          </a:blip>
          <a:srcRect/>
          <a:stretch/>
        </p:blipFill>
        <p:spPr>
          <a:xfrm>
            <a:off x="2566548" y="3462432"/>
            <a:ext cx="2369979" cy="2979900"/>
          </a:xfrm>
          <a:prstGeom prst="rect">
            <a:avLst/>
          </a:prstGeom>
          <a:noFill/>
          <a:ln>
            <a:noFill/>
          </a:ln>
        </p:spPr>
      </p:pic>
      <p:pic>
        <p:nvPicPr>
          <p:cNvPr id="12" name="Google Shape;311;p12">
            <a:extLst>
              <a:ext uri="{FF2B5EF4-FFF2-40B4-BE49-F238E27FC236}">
                <a16:creationId xmlns:a16="http://schemas.microsoft.com/office/drawing/2014/main" id="{B07D50C7-548B-B3AC-EF5C-A32AA9503116}"/>
              </a:ext>
            </a:extLst>
          </p:cNvPr>
          <p:cNvPicPr preferRelativeResize="0">
            <a:picLocks/>
          </p:cNvPicPr>
          <p:nvPr/>
        </p:nvPicPr>
        <p:blipFill rotWithShape="1">
          <a:blip r:embed="rId6">
            <a:alphaModFix/>
          </a:blip>
          <a:srcRect/>
          <a:stretch/>
        </p:blipFill>
        <p:spPr>
          <a:xfrm>
            <a:off x="4936523" y="3285058"/>
            <a:ext cx="2113200" cy="3057000"/>
          </a:xfrm>
          <a:prstGeom prst="rect">
            <a:avLst/>
          </a:prstGeom>
          <a:noFill/>
          <a:ln>
            <a:noFill/>
          </a:ln>
        </p:spPr>
      </p:pic>
    </p:spTree>
    <p:extLst>
      <p:ext uri="{BB962C8B-B14F-4D97-AF65-F5344CB8AC3E}">
        <p14:creationId xmlns:p14="http://schemas.microsoft.com/office/powerpoint/2010/main" val="302027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3200"/>
              <a:buFont typeface="Calibri"/>
              <a:buNone/>
            </a:pPr>
            <a:r>
              <a:rPr lang="es-ES" sz="3200" dirty="0"/>
              <a:t>Licklider y Clark (1960-1962) </a:t>
            </a:r>
            <a:br>
              <a:rPr lang="es-ES" sz="3200" dirty="0"/>
            </a:br>
            <a:r>
              <a:rPr lang="es-ES" sz="3200" dirty="0"/>
              <a:t>Problemas interacción entre personas y ordenadores</a:t>
            </a:r>
            <a:endParaRPr dirty="0"/>
          </a:p>
        </p:txBody>
      </p:sp>
      <p:sp>
        <p:nvSpPr>
          <p:cNvPr id="318" name="Google Shape;318;p13"/>
          <p:cNvSpPr txBox="1">
            <a:spLocks noGrp="1"/>
          </p:cNvSpPr>
          <p:nvPr>
            <p:ph type="body" idx="1"/>
          </p:nvPr>
        </p:nvSpPr>
        <p:spPr>
          <a:xfrm>
            <a:off x="544749" y="1877437"/>
            <a:ext cx="10809051" cy="42995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ES" dirty="0"/>
              <a:t>(Licklider, 1960-962) </a:t>
            </a:r>
            <a:endParaRPr dirty="0"/>
          </a:p>
          <a:p>
            <a:pPr marL="0" lvl="0" indent="0" algn="l" rtl="0">
              <a:lnSpc>
                <a:spcPct val="90000"/>
              </a:lnSpc>
              <a:spcBef>
                <a:spcPts val="1000"/>
              </a:spcBef>
              <a:spcAft>
                <a:spcPts val="0"/>
              </a:spcAft>
              <a:buClr>
                <a:schemeClr val="dk1"/>
              </a:buClr>
              <a:buSzPts val="2800"/>
              <a:buNone/>
            </a:pPr>
            <a:endParaRPr dirty="0">
              <a:solidFill>
                <a:schemeClr val="accent1"/>
              </a:solidFill>
            </a:endParaRPr>
          </a:p>
          <a:p>
            <a:pPr marL="457200" lvl="1" indent="0" algn="l" rtl="0">
              <a:lnSpc>
                <a:spcPct val="90000"/>
              </a:lnSpc>
              <a:spcBef>
                <a:spcPts val="500"/>
              </a:spcBef>
              <a:spcAft>
                <a:spcPts val="0"/>
              </a:spcAft>
              <a:buClr>
                <a:schemeClr val="accent1"/>
              </a:buClr>
              <a:buSzPts val="2400"/>
              <a:buNone/>
            </a:pPr>
            <a:r>
              <a:rPr lang="es-ES" dirty="0">
                <a:solidFill>
                  <a:schemeClr val="accent1"/>
                </a:solidFill>
              </a:rPr>
              <a:t>“El problema de la interacción hombre-ordenador no es crear ordenadores productores de respuestas, sino ordenadores que sean capaces de anticipar y participar en la formulación de las preguntas”</a:t>
            </a:r>
            <a:endParaRPr dirty="0"/>
          </a:p>
          <a:p>
            <a:pPr marL="0" lvl="0" indent="0" algn="l" rtl="0">
              <a:lnSpc>
                <a:spcPct val="90000"/>
              </a:lnSpc>
              <a:spcBef>
                <a:spcPts val="1000"/>
              </a:spcBef>
              <a:spcAft>
                <a:spcPts val="0"/>
              </a:spcAft>
              <a:buClr>
                <a:schemeClr val="dk1"/>
              </a:buClr>
              <a:buSzPts val="2800"/>
              <a:buNone/>
            </a:pPr>
            <a:endParaRPr dirty="0">
              <a:solidFill>
                <a:schemeClr val="accent1"/>
              </a:solidFill>
            </a:endParaRPr>
          </a:p>
          <a:p>
            <a:pPr marL="0" lvl="0" indent="0" algn="l" rtl="0">
              <a:lnSpc>
                <a:spcPct val="90000"/>
              </a:lnSpc>
              <a:spcBef>
                <a:spcPts val="1000"/>
              </a:spcBef>
              <a:spcAft>
                <a:spcPts val="0"/>
              </a:spcAft>
              <a:buClr>
                <a:schemeClr val="dk1"/>
              </a:buClr>
              <a:buSzPts val="2800"/>
              <a:buNone/>
            </a:pPr>
            <a:r>
              <a:rPr lang="es-ES" dirty="0"/>
              <a:t>Elaboraron una lista de 10 problemas que deberían ser resueltos para facilitar la interacción personas-ordenador</a:t>
            </a:r>
            <a:endParaRPr dirty="0">
              <a:solidFill>
                <a:schemeClr val="accent1"/>
              </a:solidFill>
            </a:endParaRPr>
          </a:p>
          <a:p>
            <a:pPr marL="0" lvl="0" indent="0" algn="l" rtl="0">
              <a:lnSpc>
                <a:spcPct val="90000"/>
              </a:lnSpc>
              <a:spcBef>
                <a:spcPts val="1000"/>
              </a:spcBef>
              <a:spcAft>
                <a:spcPts val="0"/>
              </a:spcAft>
              <a:buClr>
                <a:schemeClr val="dk1"/>
              </a:buClr>
              <a:buSzPts val="2800"/>
              <a:buNone/>
            </a:pPr>
            <a:endParaRPr dirty="0">
              <a:solidFill>
                <a:schemeClr val="accent1"/>
              </a:solidFill>
            </a:endParaRPr>
          </a:p>
        </p:txBody>
      </p:sp>
      <p:sp>
        <p:nvSpPr>
          <p:cNvPr id="320" name="Google Shape;320;p13"/>
          <p:cNvSpPr txBox="1"/>
          <p:nvPr/>
        </p:nvSpPr>
        <p:spPr>
          <a:xfrm>
            <a:off x="68094" y="6538912"/>
            <a:ext cx="36063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u="sng">
                <a:solidFill>
                  <a:schemeClr val="hlink"/>
                </a:solidFill>
                <a:latin typeface="Calibri"/>
                <a:ea typeface="Calibri"/>
                <a:cs typeface="Calibri"/>
                <a:sym typeface="Calibri"/>
                <a:hlinkClick r:id="rId3"/>
              </a:rPr>
              <a:t>https://desarrolloweb.com/articulos/1758.php</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100000"/>
              </a:lnSpc>
              <a:spcBef>
                <a:spcPts val="1200"/>
              </a:spcBef>
              <a:spcAft>
                <a:spcPts val="1200"/>
              </a:spcAft>
              <a:buClr>
                <a:schemeClr val="dk1"/>
              </a:buClr>
              <a:buSzPts val="3200"/>
              <a:buFont typeface="Calibri"/>
              <a:buNone/>
            </a:pPr>
            <a:r>
              <a:rPr lang="es-ES" sz="3200" dirty="0"/>
              <a:t>Hansen(1971): Principios para el diseño de sistemas interactivos</a:t>
            </a:r>
            <a:br>
              <a:rPr lang="es-ES" sz="3200" dirty="0"/>
            </a:br>
            <a:r>
              <a:rPr lang="es-ES" sz="3200" dirty="0"/>
              <a:t>“</a:t>
            </a:r>
            <a:r>
              <a:rPr lang="es-ES" sz="3200" dirty="0" err="1"/>
              <a:t>User</a:t>
            </a:r>
            <a:r>
              <a:rPr lang="es-ES" sz="3200" dirty="0"/>
              <a:t> </a:t>
            </a:r>
            <a:r>
              <a:rPr lang="es-ES" sz="3200" dirty="0" err="1"/>
              <a:t>Engineering</a:t>
            </a:r>
            <a:r>
              <a:rPr lang="es-ES" sz="3200" dirty="0"/>
              <a:t> </a:t>
            </a:r>
            <a:r>
              <a:rPr lang="es-ES" sz="3200" dirty="0" err="1"/>
              <a:t>Principles</a:t>
            </a:r>
            <a:r>
              <a:rPr lang="es-ES" sz="3200" dirty="0"/>
              <a:t> </a:t>
            </a:r>
            <a:r>
              <a:rPr lang="es-ES" sz="3200" dirty="0" err="1"/>
              <a:t>for</a:t>
            </a:r>
            <a:r>
              <a:rPr lang="es-ES" sz="3200" dirty="0"/>
              <a:t> Interactive </a:t>
            </a:r>
            <a:r>
              <a:rPr lang="es-ES" sz="3200" dirty="0" err="1"/>
              <a:t>Systems</a:t>
            </a:r>
            <a:r>
              <a:rPr lang="es-ES" sz="3200" dirty="0"/>
              <a:t>”</a:t>
            </a:r>
            <a:endParaRPr dirty="0"/>
          </a:p>
        </p:txBody>
      </p:sp>
      <p:sp>
        <p:nvSpPr>
          <p:cNvPr id="334" name="Google Shape;334;p15"/>
          <p:cNvSpPr txBox="1">
            <a:spLocks noGrp="1"/>
          </p:cNvSpPr>
          <p:nvPr>
            <p:ph type="body" idx="1"/>
          </p:nvPr>
        </p:nvSpPr>
        <p:spPr>
          <a:xfrm>
            <a:off x="544749" y="1837426"/>
            <a:ext cx="10809051" cy="4339536"/>
          </a:xfrm>
          <a:prstGeom prst="rect">
            <a:avLst/>
          </a:prstGeom>
          <a:noFill/>
          <a:ln>
            <a:noFill/>
          </a:ln>
        </p:spPr>
        <p:txBody>
          <a:bodyPr spcFirstLastPara="1" wrap="square" lIns="91425" tIns="45700" rIns="91425" bIns="45700" anchor="t" anchorCtr="0">
            <a:normAutofit lnSpcReduction="10000"/>
          </a:bodyPr>
          <a:lstStyle/>
          <a:p>
            <a:pPr marL="514350" lvl="0" indent="-514350" algn="just" rtl="0">
              <a:lnSpc>
                <a:spcPct val="90000"/>
              </a:lnSpc>
              <a:spcBef>
                <a:spcPts val="0"/>
              </a:spcBef>
              <a:spcAft>
                <a:spcPts val="0"/>
              </a:spcAft>
              <a:buClr>
                <a:schemeClr val="accent1"/>
              </a:buClr>
              <a:buSzPct val="100000"/>
              <a:buFont typeface="Calibri"/>
              <a:buAutoNum type="arabicPeriod"/>
            </a:pPr>
            <a:r>
              <a:rPr lang="es-ES" sz="2400" dirty="0">
                <a:solidFill>
                  <a:schemeClr val="accent1"/>
                </a:solidFill>
              </a:rPr>
              <a:t>Conocer al usuario</a:t>
            </a:r>
            <a:endParaRPr sz="2400" dirty="0"/>
          </a:p>
          <a:p>
            <a:pPr marL="514350" lvl="0" indent="-514350" algn="just" rtl="0">
              <a:lnSpc>
                <a:spcPct val="90000"/>
              </a:lnSpc>
              <a:spcBef>
                <a:spcPts val="1000"/>
              </a:spcBef>
              <a:spcAft>
                <a:spcPts val="0"/>
              </a:spcAft>
              <a:buClr>
                <a:schemeClr val="accent1"/>
              </a:buClr>
              <a:buSzPct val="100000"/>
              <a:buFont typeface="Calibri"/>
              <a:buAutoNum type="arabicPeriod"/>
            </a:pPr>
            <a:r>
              <a:rPr lang="es-ES" sz="2400" dirty="0">
                <a:solidFill>
                  <a:schemeClr val="accent1"/>
                </a:solidFill>
              </a:rPr>
              <a:t>Minimizar la memorización, sustituyendo la entrada de datos por la selección de ítems, usando nombres en lugar de números, asegurándose un comportamiento predecible y proveyendo acceso rápido a información práctica del sistema.</a:t>
            </a:r>
            <a:endParaRPr sz="2400" dirty="0"/>
          </a:p>
          <a:p>
            <a:pPr marL="514350" lvl="0" indent="-514350" algn="just" rtl="0">
              <a:lnSpc>
                <a:spcPct val="90000"/>
              </a:lnSpc>
              <a:spcBef>
                <a:spcPts val="1000"/>
              </a:spcBef>
              <a:spcAft>
                <a:spcPts val="0"/>
              </a:spcAft>
              <a:buClr>
                <a:schemeClr val="accent1"/>
              </a:buClr>
              <a:buSzPct val="100000"/>
              <a:buFont typeface="Calibri"/>
              <a:buAutoNum type="arabicPeriod"/>
            </a:pPr>
            <a:r>
              <a:rPr lang="es-ES" sz="2400" dirty="0">
                <a:solidFill>
                  <a:schemeClr val="accent1"/>
                </a:solidFill>
              </a:rPr>
              <a:t>Optimizar las operaciones mediante la rápida ejecución de operaciones comunes, la consistencia de la interfaz y organizando y reorganizando la estructura de la información basándose en la observación del uso del sistema.</a:t>
            </a:r>
            <a:endParaRPr sz="2400" dirty="0"/>
          </a:p>
          <a:p>
            <a:pPr marL="514350" lvl="0" indent="-514350" algn="just" rtl="0">
              <a:lnSpc>
                <a:spcPct val="90000"/>
              </a:lnSpc>
              <a:spcBef>
                <a:spcPts val="1000"/>
              </a:spcBef>
              <a:spcAft>
                <a:spcPts val="0"/>
              </a:spcAft>
              <a:buClr>
                <a:schemeClr val="accent1"/>
              </a:buClr>
              <a:buSzPct val="100000"/>
              <a:buFont typeface="Calibri"/>
              <a:buAutoNum type="arabicPeriod"/>
            </a:pPr>
            <a:r>
              <a:rPr lang="es-ES" sz="2400" dirty="0">
                <a:solidFill>
                  <a:schemeClr val="accent1"/>
                </a:solidFill>
              </a:rPr>
              <a:t>Facilitar buenos mensajes de error, crear diseños que eviten los errores más comunes, haciendo posible deshacer acciones realizadas y garantizar la integridad del sistema en caso de un fallo de software o hardware.</a:t>
            </a:r>
            <a:endParaRPr sz="2400" dirty="0"/>
          </a:p>
        </p:txBody>
      </p:sp>
      <p:sp>
        <p:nvSpPr>
          <p:cNvPr id="336" name="Google Shape;336;p15"/>
          <p:cNvSpPr txBox="1"/>
          <p:nvPr/>
        </p:nvSpPr>
        <p:spPr>
          <a:xfrm>
            <a:off x="93973" y="6356350"/>
            <a:ext cx="36063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u="sng" dirty="0">
                <a:solidFill>
                  <a:schemeClr val="hlink"/>
                </a:solidFill>
                <a:latin typeface="Calibri"/>
                <a:ea typeface="Calibri"/>
                <a:cs typeface="Calibri"/>
                <a:sym typeface="Calibri"/>
                <a:hlinkClick r:id="rId3"/>
              </a:rPr>
              <a:t>https://desarrolloweb.com/articulos/1758.php</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2028</TotalTime>
  <Words>4284</Words>
  <Application>Microsoft Office PowerPoint</Application>
  <PresentationFormat>Panorámica</PresentationFormat>
  <Paragraphs>178</Paragraphs>
  <Slides>38</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38</vt:i4>
      </vt:variant>
    </vt:vector>
  </HeadingPairs>
  <TitlesOfParts>
    <vt:vector size="45" baseType="lpstr">
      <vt:lpstr>-apple-system</vt:lpstr>
      <vt:lpstr>Aptos</vt:lpstr>
      <vt:lpstr>Aptos Display</vt:lpstr>
      <vt:lpstr>Arial</vt:lpstr>
      <vt:lpstr>Calibri</vt:lpstr>
      <vt:lpstr>Roboto</vt:lpstr>
      <vt:lpstr>Tema de Office</vt:lpstr>
      <vt:lpstr>UD1. Introducción al diseño de interfaces de usuario</vt:lpstr>
      <vt:lpstr>Resultado de aprendizaje y criterios de evaluación</vt:lpstr>
      <vt:lpstr>Bloque 1: Interfaces de usuario</vt:lpstr>
      <vt:lpstr>Bloque 1: Interfaces de usuario</vt:lpstr>
      <vt:lpstr>1.1.- Interfaces… desambiguación</vt:lpstr>
      <vt:lpstr>1.2.- Elementos de una Interfaz</vt:lpstr>
      <vt:lpstr>1.3.- Interacción persona-ordenador (HCI)</vt:lpstr>
      <vt:lpstr>Licklider y Clark (1960-1962)  Problemas interacción entre personas y ordenadores</vt:lpstr>
      <vt:lpstr>Hansen(1971): Principios para el diseño de sistemas interactivos “User Engineering Principles for Interactive Systems”</vt:lpstr>
      <vt:lpstr>¿Cómo sería la interfaz ideal? -&gt; lluvia de ideas</vt:lpstr>
      <vt:lpstr>1.4.- Características y evolución de las interfaces</vt:lpstr>
      <vt:lpstr>Presentación de PowerPoint</vt:lpstr>
      <vt:lpstr>1.5.- Tipos de interfaces</vt:lpstr>
      <vt:lpstr>1.5.- Tipos de interfaces: CLI</vt:lpstr>
      <vt:lpstr>1.5.- Tipos de interfaces: GUI</vt:lpstr>
      <vt:lpstr>1.5.- Tipos de interfaces: NUI</vt:lpstr>
      <vt:lpstr>1.6.- Diseño centrado en el usuario</vt:lpstr>
      <vt:lpstr>1.6.- Diseño centrado en el usuario: esquema</vt:lpstr>
      <vt:lpstr>1.6.- Diseño centrado en el usuario: claves</vt:lpstr>
      <vt:lpstr>Bloque 2: Usabilidad y Accesibilidad</vt:lpstr>
      <vt:lpstr>Bloque 2: Usabilidad y Accesibilidad</vt:lpstr>
      <vt:lpstr>2.1.- La Usabilidad</vt:lpstr>
      <vt:lpstr>2.2.- Componentes de la Usabilidad: Aprendizaje</vt:lpstr>
      <vt:lpstr>2.2.- Componentes de la Usabilidad: Eficiencia</vt:lpstr>
      <vt:lpstr>2.2.- Componentes de la Usabilidad: Recuerdo</vt:lpstr>
      <vt:lpstr>2.2.- Componentes de la Usabilidad:     Errores   </vt:lpstr>
      <vt:lpstr>2.2.- Componentes de la Usabilidad: Satisfacción   </vt:lpstr>
      <vt:lpstr>2.3.- Evaluación de la Usabilidad</vt:lpstr>
      <vt:lpstr>2.3.- Evaluación de la Usabilidad:                ¿Qué debemos evaluar?</vt:lpstr>
      <vt:lpstr>2.3.- Evaluación de la Usabilidad:                ¿Qué debemos evaluar?</vt:lpstr>
      <vt:lpstr>2.3.- Evaluación de la Usabilidad:                ¿Quién participa en la evaluación?</vt:lpstr>
      <vt:lpstr>2.3.- Evaluación de la Usabilidad:                ¿Cómo se lleva a cabo la evaluación?</vt:lpstr>
      <vt:lpstr>2.4.- Heurísticas de Usabilidad</vt:lpstr>
      <vt:lpstr>2.4.- Heurísticas de Usabilidad</vt:lpstr>
      <vt:lpstr>2.5.- Heurísticas de Interacción</vt:lpstr>
      <vt:lpstr>2.6.- La Accesibilidad</vt:lpstr>
      <vt:lpstr>2.6.- La Accesibilidad:                             consorcio World Wide Web (W3C)</vt:lpstr>
      <vt:lpstr>2.6.- La Accesibilidad:                                   Los cuatro principios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Santiago Manuel Camacho Sánchez</dc:creator>
  <cp:lastModifiedBy>Jose Luis Boa Salas</cp:lastModifiedBy>
  <cp:revision>56</cp:revision>
  <dcterms:created xsi:type="dcterms:W3CDTF">2025-09-13T19:11:52Z</dcterms:created>
  <dcterms:modified xsi:type="dcterms:W3CDTF">2025-09-22T16:40:37Z</dcterms:modified>
</cp:coreProperties>
</file>