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10" r:id="rId2"/>
    <p:sldId id="318" r:id="rId3"/>
    <p:sldId id="311" r:id="rId4"/>
    <p:sldId id="312" r:id="rId5"/>
    <p:sldId id="316" r:id="rId6"/>
    <p:sldId id="317" r:id="rId7"/>
    <p:sldId id="313" r:id="rId8"/>
    <p:sldId id="315" r:id="rId9"/>
    <p:sldId id="314" r:id="rId10"/>
    <p:sldId id="31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8558" autoAdjust="0"/>
  </p:normalViewPr>
  <p:slideViewPr>
    <p:cSldViewPr>
      <p:cViewPr>
        <p:scale>
          <a:sx n="90" d="100"/>
          <a:sy n="90" d="100"/>
        </p:scale>
        <p:origin x="-224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C80E-4D0A-4A15-A487-8DFBB4C6A7BE}" type="datetimeFigureOut">
              <a:rPr lang="sr-Latn-CS" smtClean="0"/>
              <a:pPr/>
              <a:t>3.10.2019.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BF75-17D5-4217-801F-067982989F31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92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Odgovor na pitanje je: 2 !?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BBF75-17D5-4217-801F-067982989F31}" type="slidenum">
              <a:rPr lang="hr-HR" smtClean="0"/>
              <a:pPr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2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Programiranje za web</a:t>
            </a:r>
            <a:endParaRPr lang="hr-H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JavaScript naredbe ponavljanja ( </a:t>
            </a:r>
            <a:r>
              <a:rPr lang="hr-HR" b="1" smtClean="0"/>
              <a:t>petlje </a:t>
            </a:r>
            <a:r>
              <a:rPr lang="hr-HR" smtClean="0"/>
              <a:t>)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Pitanje???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smtClean="0"/>
              <a:t>Što će ispisati alert naredba u sljedećem kodu:</a:t>
            </a:r>
          </a:p>
          <a:p>
            <a:endParaRPr lang="hr-HR"/>
          </a:p>
          <a:p>
            <a:pPr marL="0" indent="0">
              <a:buNone/>
            </a:pPr>
            <a:endParaRPr lang="hr-HR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09600" y="2438400"/>
            <a:ext cx="6976872" cy="297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hr-HR" sz="2000" smtClean="0">
                <a:latin typeface="Lucida Console" pitchFamily="49" charset="0"/>
              </a:rPr>
              <a:t>var x = 45;</a:t>
            </a:r>
          </a:p>
          <a:p>
            <a:pPr>
              <a:buFont typeface="Wingdings 2"/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Font typeface="Wingdings 2"/>
              <a:buNone/>
            </a:pPr>
            <a:r>
              <a:rPr lang="hr-HR" sz="2000" smtClean="0">
                <a:latin typeface="Lucida Console" pitchFamily="49" charset="0"/>
              </a:rPr>
              <a:t>while  ( x &gt; 2 ) {</a:t>
            </a:r>
          </a:p>
          <a:p>
            <a:pPr>
              <a:buFont typeface="Wingdings 2"/>
              <a:buNone/>
            </a:pPr>
            <a:r>
              <a:rPr lang="hr-HR" sz="2000" smtClean="0">
                <a:latin typeface="Lucida Console" pitchFamily="49" charset="0"/>
              </a:rPr>
              <a:t>		</a:t>
            </a:r>
            <a:r>
              <a:rPr lang="hr-HR" sz="2000" b="1" spc="300" smtClean="0">
                <a:latin typeface="Lucida Console" pitchFamily="49" charset="0"/>
              </a:rPr>
              <a:t>x--;</a:t>
            </a:r>
          </a:p>
          <a:p>
            <a:pPr>
              <a:buFont typeface="Wingdings 2"/>
              <a:buNone/>
            </a:pPr>
            <a:r>
              <a:rPr lang="hr-HR" sz="2000" smtClean="0">
                <a:latin typeface="Lucida Console" pitchFamily="49" charset="0"/>
              </a:rPr>
              <a:t>}</a:t>
            </a:r>
          </a:p>
          <a:p>
            <a:pPr>
              <a:buFont typeface="Wingdings 2"/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Font typeface="Wingdings 2"/>
              <a:buNone/>
            </a:pPr>
            <a:r>
              <a:rPr lang="hr-HR" sz="2000" smtClean="0">
                <a:latin typeface="Lucida Console" pitchFamily="49" charset="0"/>
              </a:rPr>
              <a:t>alert(x);</a:t>
            </a:r>
            <a:endParaRPr lang="hr-HR" sz="20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1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Naredbe ponavljanja - petlje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smtClean="0"/>
              <a:t>Petlje su izrazi kojima se ostvaruje ponavljanje određene naredbe ili bloka naredbi. </a:t>
            </a:r>
          </a:p>
          <a:p>
            <a:endParaRPr lang="hr-HR"/>
          </a:p>
          <a:p>
            <a:r>
              <a:rPr lang="hr-HR" smtClean="0"/>
              <a:t>Naredbe će se ponavljati dok je ispunjen određeni logički uvjet.</a:t>
            </a:r>
          </a:p>
          <a:p>
            <a:pPr marL="0" indent="0">
              <a:buNone/>
            </a:pPr>
            <a:endParaRPr lang="hr-HR"/>
          </a:p>
        </p:txBody>
      </p:sp>
      <p:pic>
        <p:nvPicPr>
          <p:cNvPr id="2050" name="Picture 2" descr="E:\PREDAVANJA 2017-2018\PZW 2.A\08 JavaScript osnove - Naredbe ponavljanja\while-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401" y="3886200"/>
            <a:ext cx="246919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5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WHILE petlja</a:t>
            </a:r>
            <a:endParaRPr lang="hr-HR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var a = 1;</a:t>
            </a:r>
          </a:p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while  ( a &lt; 10 ) {</a:t>
            </a: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		alert(a);</a:t>
            </a: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sz="200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20574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/>
              <a:t>1</a:t>
            </a:r>
            <a:endParaRPr lang="hr-HR" b="1"/>
          </a:p>
        </p:txBody>
      </p:sp>
      <p:sp>
        <p:nvSpPr>
          <p:cNvPr id="8" name="TextBox 7"/>
          <p:cNvSpPr txBox="1"/>
          <p:nvPr/>
        </p:nvSpPr>
        <p:spPr>
          <a:xfrm>
            <a:off x="57912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/>
              <a:t>a</a:t>
            </a:r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304800" y="50202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smtClean="0"/>
              <a:t>Beskonačna petlja!</a:t>
            </a:r>
          </a:p>
          <a:p>
            <a:r>
              <a:rPr lang="hr-HR" smtClean="0"/>
              <a:t>Ne mijenjamo varijablu a,  pa se petlja izvodi cijelo vrijeme.</a:t>
            </a:r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304800" y="40780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/>
              <a:t>Petlja se izvodi ako je uvijet:   a &lt; 10  točan.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 animBg="1"/>
      <p:bldP spid="8" grpId="0" build="allAtOnce"/>
      <p:bldP spid="9" grpId="0" build="allAtOnce"/>
      <p:bldP spid="10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WHILE petlja</a:t>
            </a:r>
            <a:endParaRPr lang="hr-HR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2000" dirty="0" smtClean="0">
                <a:latin typeface="Lucida Console" pitchFamily="49" charset="0"/>
              </a:rPr>
              <a:t>var a = 1;</a:t>
            </a:r>
          </a:p>
          <a:p>
            <a:pPr>
              <a:buNone/>
            </a:pPr>
            <a:endParaRPr lang="hr-HR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dirty="0" smtClean="0">
                <a:latin typeface="Lucida Console" pitchFamily="49" charset="0"/>
              </a:rPr>
              <a:t>while  ( a &lt; 10 ) {</a:t>
            </a:r>
          </a:p>
          <a:p>
            <a:pPr>
              <a:buNone/>
            </a:pPr>
            <a:r>
              <a:rPr lang="hr-HR" sz="2000" dirty="0" smtClean="0">
                <a:latin typeface="Lucida Console" pitchFamily="49" charset="0"/>
              </a:rPr>
              <a:t>		alert(a);</a:t>
            </a:r>
          </a:p>
          <a:p>
            <a:pPr>
              <a:buNone/>
            </a:pPr>
            <a:r>
              <a:rPr lang="hr-HR" sz="2000" dirty="0" smtClean="0">
                <a:latin typeface="Lucida Console" pitchFamily="49" charset="0"/>
              </a:rPr>
              <a:t>		</a:t>
            </a:r>
            <a:r>
              <a:rPr lang="hr-HR" sz="2000" b="1" spc="300" dirty="0" smtClean="0">
                <a:latin typeface="Lucida Console" pitchFamily="49" charset="0"/>
              </a:rPr>
              <a:t>a++;</a:t>
            </a:r>
          </a:p>
          <a:p>
            <a:pPr>
              <a:buNone/>
            </a:pPr>
            <a:r>
              <a:rPr lang="hr-HR" sz="20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sz="200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20574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/>
              <a:t>1</a:t>
            </a:r>
            <a:endParaRPr lang="hr-HR" b="1"/>
          </a:p>
        </p:txBody>
      </p:sp>
      <p:sp>
        <p:nvSpPr>
          <p:cNvPr id="8" name="TextBox 7"/>
          <p:cNvSpPr txBox="1"/>
          <p:nvPr/>
        </p:nvSpPr>
        <p:spPr>
          <a:xfrm>
            <a:off x="57912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/>
              <a:t>a</a:t>
            </a:r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304800" y="54496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/>
              <a:t>Nakon nekog vremena varijabla </a:t>
            </a:r>
            <a:r>
              <a:rPr lang="hr-HR" b="1" smtClean="0"/>
              <a:t>a</a:t>
            </a:r>
            <a:r>
              <a:rPr lang="hr-HR" smtClean="0"/>
              <a:t> će iznositi 10 i tada će program izaći iz petlje!</a:t>
            </a:r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304800" y="462039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/>
              <a:t>Petlja se izvodi ako je uvijet:   a &lt; 10  točan.</a:t>
            </a:r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5486400" y="4050268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9</a:t>
            </a:r>
            <a:endParaRPr lang="hr-H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4888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mtClean="0"/>
              <a:t>a</a:t>
            </a:r>
            <a:endParaRPr lang="hr-HR"/>
          </a:p>
        </p:txBody>
      </p:sp>
      <p:sp>
        <p:nvSpPr>
          <p:cNvPr id="13" name="Curved Left Arrow 12"/>
          <p:cNvSpPr/>
          <p:nvPr/>
        </p:nvSpPr>
        <p:spPr>
          <a:xfrm>
            <a:off x="6781800" y="2743200"/>
            <a:ext cx="914400" cy="1752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 animBg="1"/>
      <p:bldP spid="8" grpId="0" build="allAtOnce"/>
      <p:bldP spid="9" grpId="0" build="allAtOnce"/>
      <p:bldP spid="10" grpId="0" build="allAtOnce"/>
      <p:bldP spid="11" grpId="0" build="allAtOnce" animBg="1"/>
      <p:bldP spid="12" grpId="0" build="allAtOnce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11051"/>
            <a:ext cx="6783388" cy="436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94" y="0"/>
            <a:ext cx="8534400" cy="1597152"/>
          </a:xfrm>
        </p:spPr>
        <p:txBody>
          <a:bodyPr>
            <a:normAutofit/>
          </a:bodyPr>
          <a:lstStyle/>
          <a:p>
            <a:r>
              <a:rPr lang="hr-HR" sz="2800" smtClean="0">
                <a:solidFill>
                  <a:schemeClr val="accent2">
                    <a:lumMod val="50000"/>
                  </a:schemeClr>
                </a:solidFill>
              </a:rPr>
              <a:t>Želimo izgraditi ogradu duljine </a:t>
            </a:r>
            <a:r>
              <a:rPr lang="hr-HR" sz="2800" b="1" smtClean="0">
                <a:solidFill>
                  <a:schemeClr val="accent2">
                    <a:lumMod val="50000"/>
                  </a:schemeClr>
                </a:solidFill>
              </a:rPr>
              <a:t>50 metara </a:t>
            </a:r>
            <a:r>
              <a:rPr lang="hr-HR" sz="2800" smtClean="0">
                <a:solidFill>
                  <a:schemeClr val="accent2">
                    <a:lumMod val="50000"/>
                  </a:schemeClr>
                </a:solidFill>
              </a:rPr>
              <a:t>tako da na svakih </a:t>
            </a:r>
            <a:r>
              <a:rPr lang="hr-HR" sz="2800" b="1" smtClean="0">
                <a:solidFill>
                  <a:schemeClr val="accent2">
                    <a:lumMod val="50000"/>
                  </a:schemeClr>
                </a:solidFill>
              </a:rPr>
              <a:t>10 metara </a:t>
            </a:r>
            <a:r>
              <a:rPr lang="hr-HR" sz="2800" smtClean="0">
                <a:solidFill>
                  <a:schemeClr val="accent2">
                    <a:lumMod val="50000"/>
                  </a:schemeClr>
                </a:solidFill>
              </a:rPr>
              <a:t>imamo po jedan stup. Koliko stupova trebamo?</a:t>
            </a:r>
            <a:endParaRPr lang="hr-HR" sz="28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11251"/>
            <a:ext cx="6783388" cy="436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94" y="0"/>
            <a:ext cx="8534400" cy="1597152"/>
          </a:xfrm>
        </p:spPr>
        <p:txBody>
          <a:bodyPr>
            <a:normAutofit/>
          </a:bodyPr>
          <a:lstStyle/>
          <a:p>
            <a:r>
              <a:rPr lang="hr-HR" sz="2800" smtClean="0">
                <a:solidFill>
                  <a:schemeClr val="accent2">
                    <a:lumMod val="50000"/>
                  </a:schemeClr>
                </a:solidFill>
              </a:rPr>
              <a:t>Želimo izgraditi ogradu duljine </a:t>
            </a:r>
            <a:r>
              <a:rPr lang="hr-HR" sz="2800" b="1" smtClean="0">
                <a:solidFill>
                  <a:schemeClr val="accent2">
                    <a:lumMod val="50000"/>
                  </a:schemeClr>
                </a:solidFill>
              </a:rPr>
              <a:t>50 metara </a:t>
            </a:r>
            <a:r>
              <a:rPr lang="hr-HR" sz="2800" smtClean="0">
                <a:solidFill>
                  <a:schemeClr val="accent2">
                    <a:lumMod val="50000"/>
                  </a:schemeClr>
                </a:solidFill>
              </a:rPr>
              <a:t>tako da na svakih </a:t>
            </a:r>
            <a:r>
              <a:rPr lang="hr-HR" sz="2800" b="1" smtClean="0">
                <a:solidFill>
                  <a:schemeClr val="accent2">
                    <a:lumMod val="50000"/>
                  </a:schemeClr>
                </a:solidFill>
              </a:rPr>
              <a:t>10 metara </a:t>
            </a:r>
            <a:r>
              <a:rPr lang="hr-HR" sz="2800" smtClean="0">
                <a:solidFill>
                  <a:schemeClr val="accent2">
                    <a:lumMod val="50000"/>
                  </a:schemeClr>
                </a:solidFill>
              </a:rPr>
              <a:t>imamo po jedan stup. Koliko stupova trebamo?</a:t>
            </a:r>
            <a:endParaRPr lang="hr-HR" sz="28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WHILE petlja</a:t>
            </a:r>
            <a:endParaRPr lang="hr-HR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var i = 1;</a:t>
            </a:r>
          </a:p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while  ( i &lt; 10 ) {</a:t>
            </a:r>
          </a:p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		naredba 1</a:t>
            </a: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      naredba 2</a:t>
            </a: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		itd ...</a:t>
            </a:r>
          </a:p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		</a:t>
            </a:r>
            <a:r>
              <a:rPr lang="hr-HR" sz="2000" b="1" spc="300" smtClean="0">
                <a:latin typeface="Lucida Console" pitchFamily="49" charset="0"/>
              </a:rPr>
              <a:t>i++;</a:t>
            </a: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sz="20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184046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ym typeface="Wingdings" pitchFamily="2" charset="2"/>
              </a:rPr>
              <a:t>  1. </a:t>
            </a:r>
            <a:r>
              <a:rPr lang="hr-HR" b="1" smtClean="0"/>
              <a:t> kreiranje indeksa</a:t>
            </a:r>
            <a:endParaRPr lang="hr-HR" b="1"/>
          </a:p>
        </p:txBody>
      </p:sp>
      <p:sp>
        <p:nvSpPr>
          <p:cNvPr id="7" name="TextBox 6"/>
          <p:cNvSpPr txBox="1"/>
          <p:nvPr/>
        </p:nvSpPr>
        <p:spPr>
          <a:xfrm>
            <a:off x="3581400" y="2602468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ym typeface="Wingdings" pitchFamily="2" charset="2"/>
              </a:rPr>
              <a:t>  2.  </a:t>
            </a:r>
            <a:r>
              <a:rPr lang="hr-HR" b="1" smtClean="0"/>
              <a:t>provjera uvjeta</a:t>
            </a:r>
            <a:endParaRPr lang="hr-HR" b="1"/>
          </a:p>
        </p:txBody>
      </p:sp>
      <p:sp>
        <p:nvSpPr>
          <p:cNvPr id="8" name="TextBox 7"/>
          <p:cNvSpPr txBox="1"/>
          <p:nvPr/>
        </p:nvSpPr>
        <p:spPr>
          <a:xfrm>
            <a:off x="2286000" y="4812268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ym typeface="Wingdings" pitchFamily="2" charset="2"/>
              </a:rPr>
              <a:t>   3. </a:t>
            </a:r>
            <a:r>
              <a:rPr lang="hr-HR" b="1" smtClean="0"/>
              <a:t>povećavanje indeksa</a:t>
            </a:r>
            <a:endParaRPr lang="hr-H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7" grpId="0" build="allAtOnce"/>
      <p:bldP spid="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DO WHILE petlja</a:t>
            </a:r>
            <a:endParaRPr lang="hr-HR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var a = 1;</a:t>
            </a:r>
          </a:p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do {</a:t>
            </a:r>
          </a:p>
          <a:p>
            <a:pPr>
              <a:buNone/>
            </a:pPr>
            <a:r>
              <a:rPr lang="hr-HR" sz="2000">
                <a:latin typeface="Lucida Console" pitchFamily="49" charset="0"/>
              </a:rPr>
              <a:t>		naredba 1</a:t>
            </a:r>
          </a:p>
          <a:p>
            <a:pPr>
              <a:buNone/>
            </a:pPr>
            <a:r>
              <a:rPr lang="hr-HR" sz="2000">
                <a:latin typeface="Lucida Console" pitchFamily="49" charset="0"/>
              </a:rPr>
              <a:t>      naredba 2</a:t>
            </a:r>
          </a:p>
          <a:p>
            <a:pPr>
              <a:buNone/>
            </a:pPr>
            <a:r>
              <a:rPr lang="hr-HR" sz="2000">
                <a:latin typeface="Lucida Console" pitchFamily="49" charset="0"/>
              </a:rPr>
              <a:t>	</a:t>
            </a:r>
            <a:r>
              <a:rPr lang="hr-HR" sz="2000" smtClean="0">
                <a:latin typeface="Lucida Console" pitchFamily="49" charset="0"/>
              </a:rPr>
              <a:t>  	a++;</a:t>
            </a: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} while ( a &lt; 10 );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3943" y="2886670"/>
            <a:ext cx="3079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smtClean="0"/>
              <a:t>Kod unutar petlje će se uvijek izvesti barem jednom!</a:t>
            </a:r>
            <a:endParaRPr lang="hr-H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FOR petlja</a:t>
            </a:r>
            <a:endParaRPr lang="hr-HR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for  ( var i = 1 ; i &lt; 10 ; i++ ) {</a:t>
            </a:r>
          </a:p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>
                <a:latin typeface="Lucida Console" pitchFamily="49" charset="0"/>
              </a:rPr>
              <a:t>		naredba 1</a:t>
            </a:r>
          </a:p>
          <a:p>
            <a:pPr>
              <a:buNone/>
            </a:pPr>
            <a:r>
              <a:rPr lang="hr-HR" sz="2000">
                <a:latin typeface="Lucida Console" pitchFamily="49" charset="0"/>
              </a:rPr>
              <a:t>      naredba 2</a:t>
            </a:r>
          </a:p>
          <a:p>
            <a:pPr>
              <a:buNone/>
            </a:pPr>
            <a:r>
              <a:rPr lang="hr-HR" sz="2000">
                <a:latin typeface="Lucida Console" pitchFamily="49" charset="0"/>
              </a:rPr>
              <a:t>		itd ...</a:t>
            </a:r>
          </a:p>
          <a:p>
            <a:pPr>
              <a:buNone/>
            </a:pPr>
            <a:endParaRPr lang="hr-HR" sz="2000" smtClean="0">
              <a:latin typeface="Lucida Console" pitchFamily="49" charset="0"/>
            </a:endParaRPr>
          </a:p>
          <a:p>
            <a:pPr>
              <a:buNone/>
            </a:pPr>
            <a:r>
              <a:rPr lang="hr-HR" sz="200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hr-HR" sz="20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67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/>
              <a:t>1.</a:t>
            </a:r>
            <a:endParaRPr lang="hr-HR" b="1"/>
          </a:p>
        </p:txBody>
      </p:sp>
      <p:sp>
        <p:nvSpPr>
          <p:cNvPr id="6" name="TextBox 5"/>
          <p:cNvSpPr txBox="1"/>
          <p:nvPr/>
        </p:nvSpPr>
        <p:spPr>
          <a:xfrm>
            <a:off x="3581400" y="168806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/>
              <a:t>2.</a:t>
            </a:r>
            <a:endParaRPr lang="hr-HR" b="1"/>
          </a:p>
        </p:txBody>
      </p:sp>
      <p:sp>
        <p:nvSpPr>
          <p:cNvPr id="7" name="TextBox 6"/>
          <p:cNvSpPr txBox="1"/>
          <p:nvPr/>
        </p:nvSpPr>
        <p:spPr>
          <a:xfrm>
            <a:off x="4724400" y="16764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/>
              <a:t>3.</a:t>
            </a:r>
            <a:endParaRPr lang="hr-HR" b="1"/>
          </a:p>
        </p:txBody>
      </p:sp>
      <p:sp>
        <p:nvSpPr>
          <p:cNvPr id="8" name="TextBox 7"/>
          <p:cNvSpPr txBox="1"/>
          <p:nvPr/>
        </p:nvSpPr>
        <p:spPr>
          <a:xfrm>
            <a:off x="5562600" y="2977116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hr-HR" b="1" smtClean="0"/>
              <a:t>kreiranje indeksa</a:t>
            </a:r>
          </a:p>
          <a:p>
            <a:pPr marL="342900" indent="-342900">
              <a:buAutoNum type="arabicPeriod"/>
            </a:pPr>
            <a:r>
              <a:rPr lang="hr-HR" b="1" smtClean="0"/>
              <a:t>provjera uvjeta</a:t>
            </a:r>
          </a:p>
          <a:p>
            <a:pPr marL="342900" indent="-342900">
              <a:buAutoNum type="arabicPeriod"/>
            </a:pPr>
            <a:r>
              <a:rPr lang="hr-HR" b="1" smtClean="0"/>
              <a:t>povećavanje indeksa</a:t>
            </a:r>
            <a:endParaRPr lang="hr-H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  <p:bldP spid="8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bootstrap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3646</TotalTime>
  <Words>277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JavaScript naredbe ponavljanja ( petlje )</vt:lpstr>
      <vt:lpstr>Naredbe ponavljanja - petlje</vt:lpstr>
      <vt:lpstr>WHILE petlja</vt:lpstr>
      <vt:lpstr>WHILE petlja</vt:lpstr>
      <vt:lpstr>Želimo izgraditi ogradu duljine 50 metara tako da na svakih 10 metara imamo po jedan stup. Koliko stupova trebamo?</vt:lpstr>
      <vt:lpstr>Želimo izgraditi ogradu duljine 50 metara tako da na svakih 10 metara imamo po jedan stup. Koliko stupova trebamo?</vt:lpstr>
      <vt:lpstr>WHILE petlja</vt:lpstr>
      <vt:lpstr>DO WHILE petlja</vt:lpstr>
      <vt:lpstr>FOR petlja</vt:lpstr>
      <vt:lpstr>Pitanje???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za web</dc:title>
  <dc:creator>Mario</dc:creator>
  <cp:lastModifiedBy>Mario</cp:lastModifiedBy>
  <cp:revision>324</cp:revision>
  <dcterms:created xsi:type="dcterms:W3CDTF">2006-08-16T00:00:00Z</dcterms:created>
  <dcterms:modified xsi:type="dcterms:W3CDTF">2019-10-03T09:58:25Z</dcterms:modified>
</cp:coreProperties>
</file>