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71" r:id="rId4"/>
    <p:sldId id="272" r:id="rId5"/>
    <p:sldId id="301" r:id="rId6"/>
    <p:sldId id="273" r:id="rId7"/>
    <p:sldId id="294" r:id="rId8"/>
    <p:sldId id="296" r:id="rId9"/>
    <p:sldId id="295" r:id="rId10"/>
    <p:sldId id="297" r:id="rId11"/>
    <p:sldId id="298" r:id="rId12"/>
    <p:sldId id="299" r:id="rId13"/>
    <p:sldId id="300" r:id="rId14"/>
    <p:sldId id="302" r:id="rId15"/>
    <p:sldId id="304" r:id="rId16"/>
    <p:sldId id="303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EB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175BFC-A760-4D76-B19C-AD56AE38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CDEEBF6-40F7-44B6-B035-D8542A08C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D7745EC-C138-4C6B-880F-AE7AD0E8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3679A92-405D-4569-B1EF-8C1E31E8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0164F91-45C1-4807-85A8-85DD476E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7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24F8AF-3736-4327-BB40-62A2047C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DFB8EE2A-AB80-48BE-AB35-6EF6CBACB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CAD8BD0-0B9B-4436-8E78-203676DC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62B68F3-1A62-4D0F-BB97-F6D58FA9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9571235-12E5-4E0A-AC5E-146819A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60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09E9D0A-AAD6-4B5A-AA46-9FCFB0F22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E7EC754-9473-46B4-9D1C-DE04DB07F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BB8804A-A81B-493B-A6FD-6E7C16A8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27F2D71-62F1-4433-BAC2-FF9DD8EA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B627D52-A8CA-4F0B-9F4B-EC240805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913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190AEC-A504-4DE9-8111-7F3980EE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15FEE8-FF14-4396-955C-4733F336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BEC4E5A-C599-4538-8D05-EE023158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64C8108-F2EE-40CA-9E8F-F0F248FD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C76189E-D065-455E-8554-0144C35F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75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D3764A-7FA2-43F8-9916-FB65150B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CAAFAB2-6860-4064-93B8-AD375A26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D400BEB-E9C5-4207-BD25-6A3DFCEB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3F3486E-B5E5-4D85-852A-386C4F99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E43D07E-7F3F-4753-AF30-3459C2CD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8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CC14C3-CF17-4D62-B7DD-774DE4BC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7EB0"/>
                </a:solidFill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5D4D28-BD68-4780-A55A-85C61FFFA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F5D3F56-DEBE-403B-B0D2-FB96C5FBA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F498479-D9D0-458D-B178-8EEA8FF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75046B0-785F-4301-8B5B-DEC07541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71FD47C-86C5-4B64-BF73-DD440B99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35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5C0925-3BA6-4077-A195-2D258AF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3839641-388E-4CB5-AFB7-24B9A254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35753C3-594A-4824-BB01-11C8DC61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327E388-95AE-4389-A9E7-A9163FAC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BD6C628D-9D99-4566-A4B7-A86F5DC9F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7935048E-EE91-438B-8DFC-C934F66E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EEA346A2-9F85-45BF-85CA-C1A167F7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6C0F21DD-0593-4E8D-8BE9-C2A9E0AE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78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B12D67-89CA-4340-BDD7-46B88679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0F3789B7-2FDA-4352-93B9-CDA3552B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23BA960F-F18B-4EA1-97AB-CEADE5D4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2E822A5-5F17-4423-BA8D-7472FFB8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288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FDA99C1-3E3A-4B12-B361-DF3A0A77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89220C7-CBEA-42D5-ADFD-508FD618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F4FFC21-8648-465D-8517-50D5200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0E77D4-A235-4FEA-B9B8-F701D57B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03B6904-A81D-4223-8B07-BF633789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B66D635-355F-4950-BFD6-75B3E7E1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C8488A4-D616-4C0C-97EE-3A5A2B3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98C436E-180B-4D08-BD08-4B033C4F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7D12D55-AD22-45A1-9731-43CAB788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39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C86277-9577-4A0E-9F3D-D4A8801A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88040819-3A47-4477-B65C-AE50BF088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6F39B15D-DD57-4BCF-927F-0766FF5BD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AF7476B1-2F88-4F86-AC4F-FCEEA878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76006C51-6A8A-4760-A9A0-B0EC0F3A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7A597FBD-405B-4326-8C44-2C7C618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931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129C842-08DA-4569-9FC3-390BAB4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40BC5E6F-8A3C-4B8E-A09E-7CFB0A87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5810451-0BC9-4278-A5B0-5C3C64DD4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30A6-F1F5-4905-9398-E53A423045E9}" type="datetimeFigureOut">
              <a:rPr lang="hr-HR" smtClean="0"/>
              <a:t>15.9.2022.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4943CA-C5F2-47F2-B2C1-7AAD50491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A5FB78-2497-4061-A472-D1227D444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D79A-CB4E-4435-B233-9DDA8EB024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13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17EB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7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>
            <a:extLst>
              <a:ext uri="{FF2B5EF4-FFF2-40B4-BE49-F238E27FC236}">
                <a16:creationId xmlns:a16="http://schemas.microsoft.com/office/drawing/2014/main" id="{DECEAD0E-75D6-4AF1-92A8-2220CED732CA}"/>
              </a:ext>
            </a:extLst>
          </p:cNvPr>
          <p:cNvSpPr txBox="1">
            <a:spLocks/>
          </p:cNvSpPr>
          <p:nvPr/>
        </p:nvSpPr>
        <p:spPr>
          <a:xfrm>
            <a:off x="1614452" y="2106613"/>
            <a:ext cx="8963095" cy="1247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417E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8000" dirty="0">
                <a:solidFill>
                  <a:srgbClr val="FFDE58"/>
                </a:solidFill>
              </a:rPr>
              <a:t>Uvod u JavaScript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EB262775-D23A-4D37-940A-781D3055F2EA}"/>
              </a:ext>
            </a:extLst>
          </p:cNvPr>
          <p:cNvSpPr txBox="1">
            <a:spLocks/>
          </p:cNvSpPr>
          <p:nvPr/>
        </p:nvSpPr>
        <p:spPr>
          <a:xfrm>
            <a:off x="1923459" y="5068887"/>
            <a:ext cx="4249331" cy="698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dirty="0">
                <a:solidFill>
                  <a:schemeClr val="bg1"/>
                </a:solidFill>
              </a:rPr>
              <a:t>Mario Sever, prof.</a:t>
            </a:r>
          </a:p>
          <a:p>
            <a:pPr algn="l"/>
            <a:r>
              <a:rPr lang="hr-HR" dirty="0">
                <a:solidFill>
                  <a:schemeClr val="bg1"/>
                </a:solidFill>
              </a:rPr>
              <a:t>Predmet: Programiranje za web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1C2B354-D211-44DA-8739-AF6D2C562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5" y="4676775"/>
            <a:ext cx="2181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5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u zasebnoj datoteci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r-H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hr-HR" dirty="0">
                <a:solidFill>
                  <a:srgbClr val="FF0000"/>
                </a:solidFill>
                <a:cs typeface="Times New Roman" pitchFamily="18" charset="0"/>
              </a:rPr>
              <a:t>&lt;script </a:t>
            </a:r>
            <a:r>
              <a:rPr lang="hr-HR" b="1" dirty="0">
                <a:solidFill>
                  <a:srgbClr val="7030A0"/>
                </a:solidFill>
                <a:cs typeface="Times New Roman" pitchFamily="18" charset="0"/>
              </a:rPr>
              <a:t>src="datoteka.js"</a:t>
            </a:r>
            <a:r>
              <a:rPr lang="hr-HR" dirty="0">
                <a:solidFill>
                  <a:srgbClr val="FF0000"/>
                </a:solidFill>
                <a:cs typeface="Times New Roman" pitchFamily="18" charset="0"/>
              </a:rPr>
              <a:t>&gt;&lt;/script&gt;</a:t>
            </a:r>
          </a:p>
          <a:p>
            <a:pPr marL="0" indent="0">
              <a:buNone/>
            </a:pPr>
            <a:endParaRPr lang="hr-HR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hr-HR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hr-HR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hr-HR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hr-HR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r-HR" dirty="0">
                <a:cs typeface="Times New Roman" pitchFamily="18" charset="0"/>
              </a:rPr>
              <a:t>Datoteka obično ima nastavak .js i sadrži čisti JavaScript, bez elementa &lt;script&gt;.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78109" y="2651051"/>
            <a:ext cx="0" cy="91440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801" y="371785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err="1">
                <a:cs typeface="Times New Roman" pitchFamily="18" charset="0"/>
              </a:rPr>
              <a:t>src</a:t>
            </a:r>
            <a:r>
              <a:rPr lang="hr-HR" sz="3200" b="1" dirty="0">
                <a:cs typeface="Times New Roman" pitchFamily="18" charset="0"/>
              </a:rPr>
              <a:t> atribut</a:t>
            </a:r>
          </a:p>
        </p:txBody>
      </p:sp>
    </p:spTree>
    <p:extLst>
      <p:ext uri="{BB962C8B-B14F-4D97-AF65-F5344CB8AC3E}">
        <p14:creationId xmlns:p14="http://schemas.microsoft.com/office/powerpoint/2010/main" val="216624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JavaScript u zasebnoj datoteci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dirty="0">
                <a:cs typeface="Times New Roman" pitchFamily="18" charset="0"/>
              </a:rPr>
              <a:t>Nekoliko je razloga za uporabu atributa src:</a:t>
            </a:r>
          </a:p>
          <a:p>
            <a:pPr>
              <a:lnSpc>
                <a:spcPct val="100000"/>
              </a:lnSpc>
            </a:pPr>
            <a:endParaRPr lang="hr-HR" sz="2400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hr-HR" sz="2400" dirty="0">
                <a:cs typeface="Times New Roman" pitchFamily="18" charset="0"/>
              </a:rPr>
              <a:t>Pojednostavljuje HTML-datoteku i smanjuje njezinu veličinu.</a:t>
            </a:r>
          </a:p>
          <a:p>
            <a:pPr>
              <a:lnSpc>
                <a:spcPct val="100000"/>
              </a:lnSpc>
            </a:pPr>
            <a:r>
              <a:rPr lang="hr-HR" sz="2400" dirty="0">
                <a:cs typeface="Times New Roman" pitchFamily="18" charset="0"/>
              </a:rPr>
              <a:t>Ako se neka funkcija JavaScripta rabi u više HTML-dokumenata, poziva se jedna datoteka, što omogućuje jednostavnije održavanje.</a:t>
            </a:r>
          </a:p>
          <a:p>
            <a:pPr>
              <a:lnSpc>
                <a:spcPct val="100000"/>
              </a:lnSpc>
            </a:pPr>
            <a:r>
              <a:rPr lang="hr-HR" sz="2400" dirty="0">
                <a:cs typeface="Times New Roman" pitchFamily="18" charset="0"/>
              </a:rPr>
              <a:t>Kada više HTML-dokumenata rabi jednu datoteku JavaScripta, ona se učitava u preglednik samo prilikom prve uporabe.</a:t>
            </a:r>
          </a:p>
          <a:p>
            <a:pPr>
              <a:lnSpc>
                <a:spcPct val="100000"/>
              </a:lnSpc>
            </a:pPr>
            <a:r>
              <a:rPr lang="hr-HR" sz="2400" dirty="0">
                <a:cs typeface="Times New Roman" pitchFamily="18" charset="0"/>
              </a:rPr>
              <a:t>Budući da atribut </a:t>
            </a:r>
            <a:r>
              <a:rPr lang="hr-HR" sz="2400" dirty="0" err="1">
                <a:cs typeface="Times New Roman" pitchFamily="18" charset="0"/>
              </a:rPr>
              <a:t>src</a:t>
            </a:r>
            <a:r>
              <a:rPr lang="hr-HR" sz="2400" dirty="0">
                <a:cs typeface="Times New Roman" pitchFamily="18" charset="0"/>
              </a:rPr>
              <a:t> sadrži URL, program JavaScript s jednog poslužitelja može se rabiti na nekoliko drugih.</a:t>
            </a:r>
          </a:p>
        </p:txBody>
      </p:sp>
    </p:spTree>
    <p:extLst>
      <p:ext uri="{BB962C8B-B14F-4D97-AF65-F5344CB8AC3E}">
        <p14:creationId xmlns:p14="http://schemas.microsoft.com/office/powerpoint/2010/main" val="46154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Obrada događaja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vi-VN" dirty="0">
                <a:cs typeface="Times New Roman" pitchFamily="18" charset="0"/>
              </a:rPr>
              <a:t>HTML-elementi imaju posebne atribute pomoću kojih se može </a:t>
            </a:r>
            <a:r>
              <a:rPr lang="vi-VN" dirty="0">
                <a:solidFill>
                  <a:srgbClr val="FF0000"/>
                </a:solidFill>
                <a:cs typeface="Times New Roman" pitchFamily="18" charset="0"/>
              </a:rPr>
              <a:t>povezati</a:t>
            </a:r>
            <a:r>
              <a:rPr lang="hr-HR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cs typeface="Times New Roman" pitchFamily="18" charset="0"/>
              </a:rPr>
              <a:t>kôd JavaScripta s određenim događajem</a:t>
            </a:r>
            <a:r>
              <a:rPr lang="vi-VN" dirty="0">
                <a:cs typeface="Times New Roman" pitchFamily="18" charset="0"/>
              </a:rPr>
              <a:t>.</a:t>
            </a:r>
            <a:r>
              <a:rPr lang="hr-HR" dirty="0">
                <a:cs typeface="Times New Roman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hr-HR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vi-VN" dirty="0">
                <a:cs typeface="Times New Roman" pitchFamily="18" charset="0"/>
              </a:rPr>
              <a:t>Ti</a:t>
            </a:r>
            <a:r>
              <a:rPr lang="hr-HR" dirty="0">
                <a:cs typeface="Times New Roman" pitchFamily="18" charset="0"/>
              </a:rPr>
              <a:t> </a:t>
            </a:r>
            <a:r>
              <a:rPr lang="vi-VN" dirty="0">
                <a:cs typeface="Times New Roman" pitchFamily="18" charset="0"/>
              </a:rPr>
              <a:t>atributi počinju slovima</a:t>
            </a:r>
            <a:r>
              <a:rPr lang="hr-HR" dirty="0">
                <a:cs typeface="Times New Roman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cs typeface="Times New Roman" pitchFamily="18" charset="0"/>
              </a:rPr>
              <a:t>on... </a:t>
            </a:r>
            <a:r>
              <a:rPr lang="vi-VN" dirty="0">
                <a:cs typeface="Times New Roman" pitchFamily="18" charset="0"/>
              </a:rPr>
              <a:t>, a kao vrijednost atributa navode se naredbe JavaScripta koje će</a:t>
            </a:r>
            <a:r>
              <a:rPr lang="hr-HR" dirty="0">
                <a:cs typeface="Times New Roman" pitchFamily="18" charset="0"/>
              </a:rPr>
              <a:t> </a:t>
            </a:r>
            <a:r>
              <a:rPr lang="vi-VN" dirty="0">
                <a:cs typeface="Times New Roman" pitchFamily="18" charset="0"/>
              </a:rPr>
              <a:t>se izvršiti.</a:t>
            </a:r>
            <a:endParaRPr lang="hr-HR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3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Obrada događaja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1825625"/>
            <a:ext cx="10715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>
                <a:cs typeface="Times New Roman" pitchFamily="18" charset="0"/>
              </a:rPr>
              <a:t>Primjer:</a:t>
            </a:r>
          </a:p>
          <a:p>
            <a:pPr marL="0" indent="0">
              <a:buNone/>
            </a:pPr>
            <a:endParaRPr lang="hr-HR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hr-HR" sz="2400" dirty="0">
                <a:cs typeface="Times New Roman" pitchFamily="18" charset="0"/>
              </a:rPr>
              <a:t>&lt;input type="button" value="Poruka" </a:t>
            </a:r>
            <a:r>
              <a:rPr lang="hr-HR" sz="2400" b="1" dirty="0">
                <a:solidFill>
                  <a:srgbClr val="FF0000"/>
                </a:solidFill>
                <a:cs typeface="Times New Roman" pitchFamily="18" charset="0"/>
              </a:rPr>
              <a:t>onclick</a:t>
            </a:r>
            <a:r>
              <a:rPr lang="hr-HR" sz="2400" dirty="0">
                <a:cs typeface="Times New Roman" pitchFamily="18" charset="0"/>
              </a:rPr>
              <a:t>="alert('JavaScript poruka');" /&gt;</a:t>
            </a:r>
          </a:p>
          <a:p>
            <a:pPr marL="0" indent="0">
              <a:buNone/>
            </a:pPr>
            <a:endParaRPr lang="hr-HR" dirty="0">
              <a:cs typeface="Times New Roman" pitchFamily="18" charset="0"/>
            </a:endParaRPr>
          </a:p>
          <a:p>
            <a:pPr marL="0" indent="0">
              <a:buNone/>
            </a:pPr>
            <a:endParaRPr lang="hr-HR" sz="2000" dirty="0"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vi-VN" sz="2400" dirty="0">
                <a:cs typeface="Times New Roman" pitchFamily="18" charset="0"/>
              </a:rPr>
              <a:t>U gornjem primjeru pritiskom korisnika na </a:t>
            </a:r>
            <a:r>
              <a:rPr lang="hr-HR" sz="2400" dirty="0">
                <a:cs typeface="Times New Roman" pitchFamily="18" charset="0"/>
              </a:rPr>
              <a:t>gumb</a:t>
            </a:r>
            <a:r>
              <a:rPr lang="vi-VN" sz="2400" dirty="0">
                <a:cs typeface="Times New Roman" pitchFamily="18" charset="0"/>
              </a:rPr>
              <a:t> izvršava se naredba navedena u</a:t>
            </a:r>
            <a:r>
              <a:rPr lang="hr-HR" sz="2400" dirty="0">
                <a:cs typeface="Times New Roman" pitchFamily="18" charset="0"/>
              </a:rPr>
              <a:t>nutar </a:t>
            </a:r>
            <a:r>
              <a:rPr lang="vi-VN" sz="2400" dirty="0">
                <a:cs typeface="Times New Roman" pitchFamily="18" charset="0"/>
              </a:rPr>
              <a:t>onclick</a:t>
            </a:r>
            <a:r>
              <a:rPr lang="hr-HR" sz="2400" dirty="0">
                <a:cs typeface="Times New Roman" pitchFamily="18" charset="0"/>
              </a:rPr>
              <a:t> događaja</a:t>
            </a:r>
            <a:r>
              <a:rPr lang="vi-VN" sz="2400" dirty="0">
                <a:cs typeface="Times New Roman" pitchFamily="18" charset="0"/>
              </a:rPr>
              <a:t>. </a:t>
            </a:r>
            <a:endParaRPr lang="hr-HR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6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284E70-ED37-47BF-963C-9EF59EDC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Upoznavanje s jezikom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6D79DDA-0884-4048-BD05-0BE6A347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JavaScript razlikuje velika i mala slova!</a:t>
            </a:r>
          </a:p>
          <a:p>
            <a:endParaRPr lang="hr-HR" dirty="0"/>
          </a:p>
          <a:p>
            <a:r>
              <a:rPr lang="hr-HR" dirty="0"/>
              <a:t>Tako se, na primjer, ključna riječ mora pisati </a:t>
            </a:r>
            <a:r>
              <a:rPr lang="hr-HR" dirty="0" err="1"/>
              <a:t>while</a:t>
            </a:r>
            <a:r>
              <a:rPr lang="hr-HR" dirty="0"/>
              <a:t>, a ne </a:t>
            </a:r>
            <a:r>
              <a:rPr lang="hr-HR" dirty="0" err="1"/>
              <a:t>While</a:t>
            </a:r>
            <a:r>
              <a:rPr lang="hr-HR" dirty="0"/>
              <a:t> ili WHILE. </a:t>
            </a:r>
          </a:p>
          <a:p>
            <a:endParaRPr lang="hr-HR" dirty="0"/>
          </a:p>
          <a:p>
            <a:r>
              <a:rPr lang="hr-HR" dirty="0"/>
              <a:t>Također, varijable </a:t>
            </a:r>
            <a:r>
              <a:rPr lang="hr-HR" dirty="0" err="1"/>
              <a:t>stranaa</a:t>
            </a:r>
            <a:r>
              <a:rPr lang="hr-HR" dirty="0"/>
              <a:t>, </a:t>
            </a:r>
            <a:r>
              <a:rPr lang="hr-HR" dirty="0" err="1"/>
              <a:t>stranaA</a:t>
            </a:r>
            <a:r>
              <a:rPr lang="hr-HR" dirty="0"/>
              <a:t>, </a:t>
            </a:r>
            <a:r>
              <a:rPr lang="hr-HR" dirty="0" err="1"/>
              <a:t>StranaA</a:t>
            </a:r>
            <a:r>
              <a:rPr lang="hr-HR" dirty="0"/>
              <a:t> i STRANAA četiri su različite varijable.</a:t>
            </a:r>
          </a:p>
        </p:txBody>
      </p:sp>
    </p:spTree>
    <p:extLst>
      <p:ext uri="{BB962C8B-B14F-4D97-AF65-F5344CB8AC3E}">
        <p14:creationId xmlns:p14="http://schemas.microsoft.com/office/powerpoint/2010/main" val="12965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4DD0E4-CD39-4AC2-9B46-303EB609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Nazivi varijabli i funkcija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DF0BEFC-934E-45FE-B885-182F107F8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r-HR" dirty="0"/>
              <a:t>Nazivi varijabli i funkcija trebaju zadovoljavati ovo pravilo – prvi znak u nazivu može sadržavati: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b="1" dirty="0"/>
              <a:t>Slovo</a:t>
            </a:r>
            <a:r>
              <a:rPr lang="hr-HR" dirty="0"/>
              <a:t> </a:t>
            </a:r>
          </a:p>
          <a:p>
            <a:pPr marL="0" indent="0">
              <a:buNone/>
            </a:pPr>
            <a:r>
              <a:rPr lang="hr-HR" b="1" dirty="0"/>
              <a:t>__</a:t>
            </a:r>
            <a:r>
              <a:rPr lang="hr-HR" dirty="0"/>
              <a:t>   </a:t>
            </a:r>
            <a:r>
              <a:rPr lang="hr-HR" i="1" dirty="0"/>
              <a:t>(podcrta, engl. </a:t>
            </a:r>
            <a:r>
              <a:rPr lang="hr-HR" i="1" dirty="0" err="1"/>
              <a:t>underscore</a:t>
            </a:r>
            <a:r>
              <a:rPr lang="hr-HR" i="1" dirty="0"/>
              <a:t> )</a:t>
            </a:r>
          </a:p>
          <a:p>
            <a:pPr marL="0" indent="0">
              <a:buNone/>
            </a:pPr>
            <a:r>
              <a:rPr lang="hr-HR" b="1" dirty="0"/>
              <a:t>$</a:t>
            </a:r>
            <a:r>
              <a:rPr lang="hr-HR" dirty="0"/>
              <a:t> </a:t>
            </a:r>
            <a:r>
              <a:rPr lang="hr-HR" i="1" dirty="0"/>
              <a:t>  (znak dolara)</a:t>
            </a:r>
          </a:p>
          <a:p>
            <a:endParaRPr lang="hr-HR" i="1" dirty="0"/>
          </a:p>
          <a:p>
            <a:pPr marL="0" indent="0">
              <a:buNone/>
            </a:pPr>
            <a:r>
              <a:rPr lang="hr-HR" dirty="0"/>
              <a:t>Ne smije započeti s brojem!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742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25C8BE-0C8E-4110-B886-CD6F7C9A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Komentari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EB2D26D-D73D-4543-86C9-852D4BC2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// Običan komentar u jednom redu.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/*</a:t>
            </a:r>
          </a:p>
          <a:p>
            <a:pPr marL="0" indent="0">
              <a:buNone/>
            </a:pPr>
            <a:r>
              <a:rPr lang="hr-HR" dirty="0"/>
              <a:t>I ovo je komentar.</a:t>
            </a:r>
          </a:p>
          <a:p>
            <a:pPr marL="0" indent="0">
              <a:buNone/>
            </a:pPr>
            <a:r>
              <a:rPr lang="hr-HR" dirty="0"/>
              <a:t>Koji se proteže na više redaka.</a:t>
            </a:r>
          </a:p>
          <a:p>
            <a:pPr marL="0" indent="0">
              <a:buNone/>
            </a:pPr>
            <a:r>
              <a:rPr lang="hr-HR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99912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D1EEFA-FB68-4661-B459-E023C634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 u JavaScript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6ADFC5-D9CA-4A62-8A63-FC54CB95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221"/>
            <a:ext cx="10515600" cy="3596147"/>
          </a:xfrm>
        </p:spPr>
        <p:txBody>
          <a:bodyPr/>
          <a:lstStyle/>
          <a:p>
            <a:r>
              <a:rPr lang="hr-HR" dirty="0"/>
              <a:t>Što je JavaScript?</a:t>
            </a:r>
          </a:p>
          <a:p>
            <a:endParaRPr lang="hr-HR" dirty="0"/>
          </a:p>
          <a:p>
            <a:r>
              <a:rPr lang="hr-HR" dirty="0"/>
              <a:t>Uključivanje JS-a u HTML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Kodiramo jednostavne programe</a:t>
            </a:r>
          </a:p>
        </p:txBody>
      </p:sp>
    </p:spTree>
    <p:extLst>
      <p:ext uri="{BB962C8B-B14F-4D97-AF65-F5344CB8AC3E}">
        <p14:creationId xmlns:p14="http://schemas.microsoft.com/office/powerpoint/2010/main" val="2844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E79D8B-43AC-4DEA-9223-4E62CA20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 u JavaScript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838467-7A6A-45C9-80F8-C2FF3E64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b="1" dirty="0"/>
              <a:t>JavaScript</a:t>
            </a:r>
            <a:r>
              <a:rPr lang="hr-HR" dirty="0"/>
              <a:t> je interpretiran programski jezik namijenjen ponajprije razvoju interaktivnih web stranica i aplikacija.</a:t>
            </a:r>
          </a:p>
          <a:p>
            <a:pPr>
              <a:lnSpc>
                <a:spcPct val="100000"/>
              </a:lnSpc>
            </a:pPr>
            <a:endParaRPr lang="hr-HR" dirty="0"/>
          </a:p>
          <a:p>
            <a:pPr>
              <a:lnSpc>
                <a:spcPct val="100000"/>
              </a:lnSpc>
            </a:pPr>
            <a:r>
              <a:rPr lang="hr-HR" dirty="0"/>
              <a:t>JavaScript omogućuje izvršavanje određenih radnji u inače statičnim HTML-dokumentima, npr. interakciju s korisnikom, promjenu svojstava </a:t>
            </a:r>
            <a:r>
              <a:rPr lang="hr-HR" dirty="0" err="1"/>
              <a:t>preglednikova</a:t>
            </a:r>
            <a:r>
              <a:rPr lang="hr-HR" dirty="0"/>
              <a:t> prozora ili dinamičko stvaranje HTML-sadržaja. </a:t>
            </a:r>
          </a:p>
        </p:txBody>
      </p:sp>
    </p:spTree>
    <p:extLst>
      <p:ext uri="{BB962C8B-B14F-4D97-AF65-F5344CB8AC3E}">
        <p14:creationId xmlns:p14="http://schemas.microsoft.com/office/powerpoint/2010/main" val="197442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Slika na kojoj se prikazuje tekst, monitor, zaslon, televizor&#10;&#10;Opis je automatski generiran">
            <a:extLst>
              <a:ext uri="{FF2B5EF4-FFF2-40B4-BE49-F238E27FC236}">
                <a16:creationId xmlns:a16="http://schemas.microsoft.com/office/drawing/2014/main" id="{DF593BD4-0CF2-49A4-8A65-47F878D1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93" y="-1"/>
            <a:ext cx="3168764" cy="6858001"/>
          </a:xfr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A965A069-AD72-4FF9-B92F-807ABFE365BD}"/>
              </a:ext>
            </a:extLst>
          </p:cNvPr>
          <p:cNvSpPr txBox="1"/>
          <p:nvPr/>
        </p:nvSpPr>
        <p:spPr>
          <a:xfrm>
            <a:off x="6210300" y="2921167"/>
            <a:ext cx="518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Primjerice, na pritisak gumba možemo pokrenuti ili pauzirati audio zapis ili promijeniti neki sadržaj u web aplikaciji.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76820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strijela&#10;&#10;Opis je automatski generiran">
            <a:extLst>
              <a:ext uri="{FF2B5EF4-FFF2-40B4-BE49-F238E27FC236}">
                <a16:creationId xmlns:a16="http://schemas.microsoft.com/office/drawing/2014/main" id="{11DC2052-D3AE-4593-B4A5-04AF00C9D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2" y="2122824"/>
            <a:ext cx="9913696" cy="322195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1EE9DAD2-FEFF-4C08-BD12-F7D90976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r-HR" dirty="0"/>
              <a:t>HTML i JavaScript</a:t>
            </a:r>
          </a:p>
        </p:txBody>
      </p:sp>
    </p:spTree>
    <p:extLst>
      <p:ext uri="{BB962C8B-B14F-4D97-AF65-F5344CB8AC3E}">
        <p14:creationId xmlns:p14="http://schemas.microsoft.com/office/powerpoint/2010/main" val="74981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725540-3F8D-4522-9F53-442ED4C1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Uključivanje JS-a u HTML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FD2797-49B7-4E7E-B631-E1A638F7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hr-HR" dirty="0"/>
              <a:t>Unutar HTML dokumenta, pisanjem kôda između oznaka &lt;</a:t>
            </a:r>
            <a:r>
              <a:rPr lang="hr-HR" dirty="0" err="1"/>
              <a:t>script</a:t>
            </a:r>
            <a:r>
              <a:rPr lang="hr-HR" dirty="0"/>
              <a:t>&gt; i &lt;/</a:t>
            </a:r>
            <a:r>
              <a:rPr lang="hr-HR" dirty="0" err="1"/>
              <a:t>script</a:t>
            </a:r>
            <a:r>
              <a:rPr lang="hr-HR" dirty="0"/>
              <a:t>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hr-H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hr-HR" dirty="0"/>
              <a:t>Iz vanjske datoteke uporabom atributa </a:t>
            </a:r>
            <a:r>
              <a:rPr lang="hr-HR" dirty="0" err="1"/>
              <a:t>src</a:t>
            </a:r>
            <a:r>
              <a:rPr lang="hr-HR" dirty="0"/>
              <a:t> u oznaci &lt;</a:t>
            </a:r>
            <a:r>
              <a:rPr lang="hr-HR" dirty="0" err="1"/>
              <a:t>script</a:t>
            </a:r>
            <a:r>
              <a:rPr lang="hr-HR" dirty="0"/>
              <a:t>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hr-H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hr-HR" dirty="0"/>
              <a:t>Preko obrade događaja navedenog kao HTML-atribut (npr. </a:t>
            </a:r>
            <a:r>
              <a:rPr lang="hr-HR" dirty="0" err="1"/>
              <a:t>onclick</a:t>
            </a:r>
            <a:r>
              <a:rPr lang="hr-HR" dirty="0"/>
              <a:t> ili </a:t>
            </a:r>
            <a:r>
              <a:rPr lang="hr-HR" dirty="0" err="1"/>
              <a:t>onmouseover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52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Unutar HTML datoteke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dirty="0">
                <a:cs typeface="Times New Roman" pitchFamily="18" charset="0"/>
              </a:rPr>
              <a:t>Unutar HTML</a:t>
            </a:r>
            <a:r>
              <a:rPr lang="hr-HR" dirty="0">
                <a:cs typeface="Times New Roman" pitchFamily="18" charset="0"/>
              </a:rPr>
              <a:t> </a:t>
            </a:r>
            <a:r>
              <a:rPr lang="vi-VN" dirty="0">
                <a:cs typeface="Times New Roman" pitchFamily="18" charset="0"/>
              </a:rPr>
              <a:t>dokumenta JavaScript</a:t>
            </a:r>
            <a:r>
              <a:rPr lang="hr-HR" dirty="0">
                <a:cs typeface="Times New Roman" pitchFamily="18" charset="0"/>
              </a:rPr>
              <a:t> naredbe</a:t>
            </a:r>
            <a:r>
              <a:rPr lang="vi-VN" dirty="0">
                <a:cs typeface="Times New Roman" pitchFamily="18" charset="0"/>
              </a:rPr>
              <a:t> pišu se između oznaka &lt;script&gt; i &lt;/script&gt;.</a:t>
            </a:r>
            <a:endParaRPr lang="hr-HR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hr-HR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hr-HR" dirty="0">
                <a:cs typeface="Times New Roman" pitchFamily="18" charset="0"/>
              </a:rPr>
              <a:t>Element &lt;</a:t>
            </a:r>
            <a:r>
              <a:rPr lang="hr-HR" dirty="0" err="1">
                <a:cs typeface="Times New Roman" pitchFamily="18" charset="0"/>
              </a:rPr>
              <a:t>script</a:t>
            </a:r>
            <a:r>
              <a:rPr lang="hr-HR" dirty="0">
                <a:cs typeface="Times New Roman" pitchFamily="18" charset="0"/>
              </a:rPr>
              <a:t>&gt; može se pojaviti u elementu &lt;</a:t>
            </a:r>
            <a:r>
              <a:rPr lang="hr-HR" dirty="0" err="1">
                <a:cs typeface="Times New Roman" pitchFamily="18" charset="0"/>
              </a:rPr>
              <a:t>head</a:t>
            </a:r>
            <a:r>
              <a:rPr lang="hr-HR" dirty="0">
                <a:cs typeface="Times New Roman" pitchFamily="18" charset="0"/>
              </a:rPr>
              <a:t>&gt; ili u elementu &lt;</a:t>
            </a:r>
            <a:r>
              <a:rPr lang="hr-HR" dirty="0" err="1">
                <a:cs typeface="Times New Roman" pitchFamily="18" charset="0"/>
              </a:rPr>
              <a:t>body</a:t>
            </a:r>
            <a:r>
              <a:rPr lang="hr-HR" dirty="0">
                <a:cs typeface="Times New Roman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63556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Unutar HTML datoteke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>
                <a:cs typeface="Times New Roman" pitchFamily="18" charset="0"/>
              </a:rPr>
              <a:t>Primjer:</a:t>
            </a:r>
          </a:p>
          <a:p>
            <a:pPr marL="0" indent="0">
              <a:buNone/>
            </a:pPr>
            <a:endParaRPr lang="hr-HR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hr-HR" dirty="0">
                <a:solidFill>
                  <a:srgbClr val="FF0000"/>
                </a:solidFill>
                <a:cs typeface="Times New Roman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hr-HR" dirty="0">
                <a:cs typeface="Times New Roman" pitchFamily="18" charset="0"/>
              </a:rPr>
              <a:t>	// ovdje ide JavaScript kod</a:t>
            </a:r>
          </a:p>
          <a:p>
            <a:pPr marL="0" indent="0">
              <a:buNone/>
            </a:pPr>
            <a:r>
              <a:rPr lang="hr-HR" dirty="0">
                <a:solidFill>
                  <a:srgbClr val="FF0000"/>
                </a:solidFill>
                <a:cs typeface="Times New Roman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6787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Unutar HTML datoteke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dirty="0">
                <a:cs typeface="Times New Roman" pitchFamily="18" charset="0"/>
              </a:rPr>
              <a:t>Jedan HTML-dokument može sadržavati nekoliko elemenata &lt;script&gt;.</a:t>
            </a:r>
            <a:endParaRPr lang="hr-HR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vi-VN" dirty="0"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vi-VN" dirty="0">
                <a:cs typeface="Times New Roman" pitchFamily="18" charset="0"/>
              </a:rPr>
              <a:t>Te odvojene skripte obrađuju se redom kojim su napisane u dokumentu.</a:t>
            </a:r>
            <a:r>
              <a:rPr lang="hr-HR" dirty="0">
                <a:cs typeface="Times New Roman" pitchFamily="18" charset="0"/>
              </a:rPr>
              <a:t> </a:t>
            </a:r>
            <a:r>
              <a:rPr lang="vi-VN" dirty="0">
                <a:cs typeface="Times New Roman" pitchFamily="18" charset="0"/>
              </a:rPr>
              <a:t>Odvojene skripte čine jedan JavaScript-program, tj. funkcije i varijable definirane u jednoj skripti</a:t>
            </a:r>
            <a:r>
              <a:rPr lang="hr-HR" dirty="0">
                <a:cs typeface="Times New Roman" pitchFamily="18" charset="0"/>
              </a:rPr>
              <a:t> </a:t>
            </a:r>
            <a:r>
              <a:rPr lang="vi-VN" dirty="0">
                <a:cs typeface="Times New Roman" pitchFamily="18" charset="0"/>
              </a:rPr>
              <a:t>dostupne su u svim sljedećim skriptama u istom HTML-dokumentu.</a:t>
            </a:r>
            <a:endParaRPr lang="hr-HR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ZW fonts">
      <a:majorFont>
        <a:latin typeface="Rubik Medium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525</Words>
  <Application>Microsoft Office PowerPoint</Application>
  <PresentationFormat>Široki zaslon</PresentationFormat>
  <Paragraphs>85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2" baseType="lpstr">
      <vt:lpstr>Arial</vt:lpstr>
      <vt:lpstr>Calibri</vt:lpstr>
      <vt:lpstr>Rubik Medium</vt:lpstr>
      <vt:lpstr>Segoe UI</vt:lpstr>
      <vt:lpstr>Times New Roman</vt:lpstr>
      <vt:lpstr>Tema sustava Office</vt:lpstr>
      <vt:lpstr>PowerPoint prezentacija</vt:lpstr>
      <vt:lpstr>Uvod u JavaScript</vt:lpstr>
      <vt:lpstr>Uvod u JavaScript</vt:lpstr>
      <vt:lpstr>PowerPoint prezentacija</vt:lpstr>
      <vt:lpstr>HTML i JavaScript</vt:lpstr>
      <vt:lpstr>Uključivanje JS-a u HTML</vt:lpstr>
      <vt:lpstr>Unutar HTML datoteke</vt:lpstr>
      <vt:lpstr>Unutar HTML datoteke</vt:lpstr>
      <vt:lpstr>Unutar HTML datoteke</vt:lpstr>
      <vt:lpstr>JavaScript u zasebnoj datoteci</vt:lpstr>
      <vt:lpstr>JavaScript u zasebnoj datoteci</vt:lpstr>
      <vt:lpstr>Obrada događaja</vt:lpstr>
      <vt:lpstr>Obrada događaja</vt:lpstr>
      <vt:lpstr>Upoznavanje s jezikom</vt:lpstr>
      <vt:lpstr>Nazivi varijabli i funkcija</vt:lpstr>
      <vt:lpstr>Komentari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programiranje</dc:title>
  <dc:creator>Mario Sever</dc:creator>
  <cp:lastModifiedBy>Mario Sever</cp:lastModifiedBy>
  <cp:revision>50</cp:revision>
  <dcterms:created xsi:type="dcterms:W3CDTF">2020-11-04T16:47:17Z</dcterms:created>
  <dcterms:modified xsi:type="dcterms:W3CDTF">2022-09-15T15:24:31Z</dcterms:modified>
</cp:coreProperties>
</file>