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1" r:id="rId3"/>
    <p:sldId id="300" r:id="rId4"/>
    <p:sldId id="304" r:id="rId5"/>
    <p:sldId id="282" r:id="rId6"/>
    <p:sldId id="305" r:id="rId7"/>
    <p:sldId id="283" r:id="rId8"/>
    <p:sldId id="301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EB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175BFC-A760-4D76-B19C-AD56AE384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17EB0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CDEEBF6-40F7-44B6-B035-D8542A08C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D7745EC-C138-4C6B-880F-AE7AD0E8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20.9.2022.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3679A92-405D-4569-B1EF-8C1E31E8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0164F91-45C1-4807-85A8-85DD476E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17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24F8AF-3736-4327-BB40-62A2047C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DFB8EE2A-AB80-48BE-AB35-6EF6CBACB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CAD8BD0-0B9B-4436-8E78-203676DC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20.9.2022.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62B68F3-1A62-4D0F-BB97-F6D58FA9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9571235-12E5-4E0A-AC5E-146819A4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60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109E9D0A-AAD6-4B5A-AA46-9FCFB0F22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E7EC754-9473-46B4-9D1C-DE04DB07F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BB8804A-A81B-493B-A6FD-6E7C16A8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20.9.2022.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27F2D71-62F1-4433-BAC2-FF9DD8EA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B627D52-A8CA-4F0B-9F4B-EC240805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913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8190AEC-A504-4DE9-8111-7F3980EE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7EB0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15FEE8-FF14-4396-955C-4733F336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BEC4E5A-C599-4538-8D05-EE023158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20.9.2022.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64C8108-F2EE-40CA-9E8F-F0F248FD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C76189E-D065-455E-8554-0144C35F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753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D3764A-7FA2-43F8-9916-FB65150B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417EB0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CAAFAB2-6860-4064-93B8-AD375A26C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D400BEB-E9C5-4207-BD25-6A3DFCEB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20.9.2022.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3F3486E-B5E5-4D85-852A-386C4F99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E43D07E-7F3F-4753-AF30-3459C2CD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385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CC14C3-CF17-4D62-B7DD-774DE4BC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7EB0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B5D4D28-BD68-4780-A55A-85C61FFFA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BF5D3F56-DEBE-403B-B0D2-FB96C5FBA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F498479-D9D0-458D-B178-8EEA8FF3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20.9.2022.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75046B0-785F-4301-8B5B-DEC07541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71FD47C-86C5-4B64-BF73-DD440B99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356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5C0925-3BA6-4077-A195-2D258AF8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3839641-388E-4CB5-AFB7-24B9A2543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135753C3-594A-4824-BB01-11C8DC61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B327E388-95AE-4389-A9E7-A9163FAC6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BD6C628D-9D99-4566-A4B7-A86F5DC9F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7935048E-EE91-438B-8DFC-C934F66E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20.9.2022.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EEA346A2-9F85-45BF-85CA-C1A167F7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6C0F21DD-0593-4E8D-8BE9-C2A9E0AE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783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B12D67-89CA-4340-BDD7-46B88679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0F3789B7-2FDA-4352-93B9-CDA3552B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20.9.2022.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23BA960F-F18B-4EA1-97AB-CEADE5D4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2E822A5-5F17-4423-BA8D-7472FFB8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883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4FDA99C1-3E3A-4B12-B361-DF3A0A77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20.9.2022.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889220C7-CBEA-42D5-ADFD-508FD618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F4FFC21-8648-465D-8517-50D5200E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8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0E77D4-A235-4FEA-B9B8-F701D57B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03B6904-A81D-4223-8B07-BF6337894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2B66D635-355F-4950-BFD6-75B3E7E1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7C8488A4-D616-4C0C-97EE-3A5A2B3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20.9.2022.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98C436E-180B-4D08-BD08-4B033C4F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7D12D55-AD22-45A1-9731-43CAB788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399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C86277-9577-4A0E-9F3D-D4A8801A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88040819-3A47-4477-B65C-AE50BF088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6F39B15D-DD57-4BCF-927F-0766FF5BD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AF7476B1-2F88-4F86-AC4F-FCEEA878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20.9.2022.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6006C51-6A8A-4760-A9A0-B0EC0F3A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A597FBD-405B-4326-8C44-2C7C6186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931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129C842-08DA-4569-9FC3-390BAB4E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0BC5E6F-8A3C-4B8E-A09E-7CFB0A87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5810451-0BC9-4278-A5B0-5C3C64DD4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30A6-F1F5-4905-9398-E53A423045E9}" type="datetimeFigureOut">
              <a:rPr lang="hr-HR" smtClean="0"/>
              <a:t>20.9.2022.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4943CA-C5F2-47F2-B2C1-7AAD50491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9A5FB78-2497-4061-A472-D1227D444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131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17EB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1">
            <a:extLst>
              <a:ext uri="{FF2B5EF4-FFF2-40B4-BE49-F238E27FC236}">
                <a16:creationId xmlns:a16="http://schemas.microsoft.com/office/drawing/2014/main" id="{DECEAD0E-75D6-4AF1-92A8-2220CED732CA}"/>
              </a:ext>
            </a:extLst>
          </p:cNvPr>
          <p:cNvSpPr txBox="1">
            <a:spLocks/>
          </p:cNvSpPr>
          <p:nvPr/>
        </p:nvSpPr>
        <p:spPr>
          <a:xfrm>
            <a:off x="1614452" y="2106613"/>
            <a:ext cx="8963095" cy="1247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417EB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8000" dirty="0">
                <a:solidFill>
                  <a:srgbClr val="FFDE58"/>
                </a:solidFill>
              </a:rPr>
              <a:t>Varijable i tipovi podataka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EB262775-D23A-4D37-940A-781D3055F2EA}"/>
              </a:ext>
            </a:extLst>
          </p:cNvPr>
          <p:cNvSpPr txBox="1">
            <a:spLocks/>
          </p:cNvSpPr>
          <p:nvPr/>
        </p:nvSpPr>
        <p:spPr>
          <a:xfrm>
            <a:off x="1923459" y="5068887"/>
            <a:ext cx="4249331" cy="698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dirty="0">
                <a:solidFill>
                  <a:schemeClr val="bg1"/>
                </a:solidFill>
              </a:rPr>
              <a:t>Mario Sever, prof.</a:t>
            </a:r>
          </a:p>
          <a:p>
            <a:pPr algn="l"/>
            <a:r>
              <a:rPr lang="hr-HR" dirty="0">
                <a:solidFill>
                  <a:schemeClr val="bg1"/>
                </a:solidFill>
              </a:rPr>
              <a:t>Predmet: Programiranje za web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1C2B354-D211-44DA-8739-AF6D2C562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5" y="4676775"/>
            <a:ext cx="21812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Varijable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Varijable koristimo kako bi pospremili neku informaciju.</a:t>
            </a:r>
          </a:p>
          <a:p>
            <a:pPr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Varijabla je mjesto u memoriji računala koje je rezervirano za čuvanje podataka.</a:t>
            </a:r>
          </a:p>
          <a:p>
            <a:pPr>
              <a:buNone/>
            </a:pPr>
            <a:endParaRPr lang="hr-HR" dirty="0"/>
          </a:p>
          <a:p>
            <a:endParaRPr lang="hr-HR" dirty="0"/>
          </a:p>
          <a:p>
            <a:pPr>
              <a:buNone/>
            </a:pPr>
            <a:endParaRPr lang="hr-H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Varijable</a:t>
            </a:r>
          </a:p>
        </p:txBody>
      </p:sp>
      <p:pic>
        <p:nvPicPr>
          <p:cNvPr id="1026" name="Picture 2" descr="C:\Users\Mario\Desktop\PZW - 01\02 Programiranje - predavanje 2\Variable-in-Ja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1550" y="2362200"/>
            <a:ext cx="5168900" cy="295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4DD0E4-CD39-4AC2-9B46-303EB609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Nazivi varijabli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DF0BEFC-934E-45FE-B885-182F107F8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r-HR" dirty="0"/>
              <a:t>Nazivi varijabli trebaju zadovoljavati ovo pravilo – prvi znak u nazivu može sadržavati: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b="1" dirty="0"/>
              <a:t>Slovo</a:t>
            </a:r>
            <a:r>
              <a:rPr lang="hr-HR" dirty="0"/>
              <a:t> </a:t>
            </a:r>
          </a:p>
          <a:p>
            <a:pPr marL="0" indent="0">
              <a:buNone/>
            </a:pPr>
            <a:r>
              <a:rPr lang="hr-HR" b="1" dirty="0"/>
              <a:t>__</a:t>
            </a:r>
            <a:r>
              <a:rPr lang="hr-HR" dirty="0"/>
              <a:t>   </a:t>
            </a:r>
            <a:r>
              <a:rPr lang="hr-HR" i="1" dirty="0"/>
              <a:t>(podcrta, engl. </a:t>
            </a:r>
            <a:r>
              <a:rPr lang="hr-HR" i="1" dirty="0" err="1"/>
              <a:t>underscore</a:t>
            </a:r>
            <a:r>
              <a:rPr lang="hr-HR" i="1" dirty="0"/>
              <a:t> )</a:t>
            </a:r>
          </a:p>
          <a:p>
            <a:pPr marL="0" indent="0">
              <a:buNone/>
            </a:pPr>
            <a:r>
              <a:rPr lang="hr-HR" b="1" dirty="0"/>
              <a:t>$</a:t>
            </a:r>
            <a:r>
              <a:rPr lang="hr-HR" dirty="0"/>
              <a:t> </a:t>
            </a:r>
            <a:r>
              <a:rPr lang="hr-HR" i="1" dirty="0"/>
              <a:t>  (znak dolara)</a:t>
            </a:r>
          </a:p>
          <a:p>
            <a:endParaRPr lang="hr-HR" i="1" dirty="0"/>
          </a:p>
          <a:p>
            <a:pPr marL="0" indent="0">
              <a:buNone/>
            </a:pPr>
            <a:r>
              <a:rPr lang="hr-HR" dirty="0"/>
              <a:t>Ne smije započeti s brojem!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742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Varijable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35355" y="1690688"/>
            <a:ext cx="8503920" cy="498487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r-HR" dirty="0">
                <a:solidFill>
                  <a:srgbClr val="C00000"/>
                </a:solidFill>
              </a:rPr>
              <a:t>let</a:t>
            </a:r>
            <a:r>
              <a:rPr lang="hr-HR" dirty="0"/>
              <a:t>  godina;</a:t>
            </a:r>
          </a:p>
          <a:p>
            <a:pPr>
              <a:buNone/>
            </a:pPr>
            <a:r>
              <a:rPr lang="hr-HR" dirty="0">
                <a:solidFill>
                  <a:srgbClr val="C00000"/>
                </a:solidFill>
              </a:rPr>
              <a:t>let</a:t>
            </a:r>
            <a:r>
              <a:rPr lang="hr-HR" dirty="0"/>
              <a:t>  </a:t>
            </a:r>
            <a:r>
              <a:rPr lang="hr-HR" dirty="0" err="1"/>
              <a:t>danasnjiDatum</a:t>
            </a:r>
            <a:r>
              <a:rPr lang="hr-HR" dirty="0"/>
              <a:t>;</a:t>
            </a:r>
          </a:p>
          <a:p>
            <a:pPr>
              <a:buNone/>
            </a:pPr>
            <a:r>
              <a:rPr lang="hr-HR" dirty="0">
                <a:solidFill>
                  <a:srgbClr val="C00000"/>
                </a:solidFill>
              </a:rPr>
              <a:t>let</a:t>
            </a:r>
            <a:r>
              <a:rPr lang="hr-HR" dirty="0"/>
              <a:t>  a;</a:t>
            </a:r>
          </a:p>
          <a:p>
            <a:pPr>
              <a:buNone/>
            </a:pPr>
            <a:endParaRPr lang="hr-HR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hr-HR" dirty="0">
                <a:solidFill>
                  <a:srgbClr val="C00000"/>
                </a:solidFill>
              </a:rPr>
              <a:t>var</a:t>
            </a:r>
            <a:r>
              <a:rPr lang="hr-HR" dirty="0"/>
              <a:t>  rezultat;</a:t>
            </a:r>
          </a:p>
          <a:p>
            <a:pPr>
              <a:buNone/>
            </a:pPr>
            <a:r>
              <a:rPr lang="hr-HR" dirty="0">
                <a:solidFill>
                  <a:srgbClr val="C00000"/>
                </a:solidFill>
              </a:rPr>
              <a:t>var</a:t>
            </a:r>
            <a:r>
              <a:rPr lang="hr-HR" dirty="0"/>
              <a:t>  x;</a:t>
            </a:r>
          </a:p>
          <a:p>
            <a:pPr>
              <a:buNone/>
            </a:pPr>
            <a:r>
              <a:rPr lang="hr-HR" dirty="0">
                <a:solidFill>
                  <a:srgbClr val="C00000"/>
                </a:solidFill>
              </a:rPr>
              <a:t>var</a:t>
            </a:r>
            <a:r>
              <a:rPr lang="hr-HR" dirty="0"/>
              <a:t>  abc24;</a:t>
            </a:r>
          </a:p>
          <a:p>
            <a:pPr>
              <a:buNone/>
            </a:pPr>
            <a:endParaRPr lang="hr-HR" dirty="0"/>
          </a:p>
          <a:p>
            <a:pPr>
              <a:buNone/>
            </a:pPr>
            <a:r>
              <a:rPr lang="hr-HR" dirty="0" err="1">
                <a:solidFill>
                  <a:srgbClr val="C00000"/>
                </a:solidFill>
              </a:rPr>
              <a:t>const</a:t>
            </a:r>
            <a:r>
              <a:rPr lang="hr-HR" dirty="0"/>
              <a:t> prezime;</a:t>
            </a:r>
          </a:p>
          <a:p>
            <a:pPr>
              <a:buNone/>
            </a:pPr>
            <a:r>
              <a:rPr lang="hr-HR" dirty="0" err="1">
                <a:solidFill>
                  <a:srgbClr val="C00000"/>
                </a:solidFill>
              </a:rPr>
              <a:t>const</a:t>
            </a:r>
            <a:r>
              <a:rPr lang="hr-HR" dirty="0"/>
              <a:t> ime;</a:t>
            </a:r>
          </a:p>
          <a:p>
            <a:pPr>
              <a:buNone/>
            </a:pPr>
            <a:r>
              <a:rPr lang="hr-HR" dirty="0" err="1">
                <a:solidFill>
                  <a:srgbClr val="C00000"/>
                </a:solidFill>
              </a:rPr>
              <a:t>const</a:t>
            </a:r>
            <a:r>
              <a:rPr lang="hr-HR" dirty="0"/>
              <a:t> </a:t>
            </a:r>
            <a:r>
              <a:rPr lang="hr-HR" dirty="0" err="1"/>
              <a:t>Oib</a:t>
            </a:r>
            <a:r>
              <a:rPr lang="hr-HR" dirty="0"/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416CF2-7F3D-4048-96A9-A3EFF663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Varijable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3C3CBB6-D6C7-4764-95CD-00B5ADE8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275"/>
            <a:ext cx="10515600" cy="3355975"/>
          </a:xfrm>
        </p:spPr>
        <p:txBody>
          <a:bodyPr/>
          <a:lstStyle/>
          <a:p>
            <a:r>
              <a:rPr lang="hr-HR" dirty="0"/>
              <a:t>Varijable deklarirane sa ključnom riječi </a:t>
            </a:r>
            <a:r>
              <a:rPr lang="hr-HR" b="1" dirty="0" err="1"/>
              <a:t>const</a:t>
            </a:r>
            <a:r>
              <a:rPr lang="hr-HR" dirty="0"/>
              <a:t> ponašaju se isto kao varijable deklarirane sa ključnom riječi let, međutim ne može im se dodijeliti nova vrijednost.</a:t>
            </a:r>
          </a:p>
          <a:p>
            <a:endParaRPr lang="hr-HR" dirty="0"/>
          </a:p>
          <a:p>
            <a:r>
              <a:rPr lang="hr-HR" b="1" dirty="0" err="1"/>
              <a:t>const</a:t>
            </a:r>
            <a:r>
              <a:rPr lang="hr-HR" dirty="0"/>
              <a:t> varijablama mora se dodijeliti vrijednost u trenutku kada su deklarirane.</a:t>
            </a:r>
          </a:p>
        </p:txBody>
      </p:sp>
    </p:spTree>
    <p:extLst>
      <p:ext uri="{BB962C8B-B14F-4D97-AF65-F5344CB8AC3E}">
        <p14:creationId xmlns:p14="http://schemas.microsoft.com/office/powerpoint/2010/main" val="17369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Varijable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hr-HR" dirty="0"/>
          </a:p>
          <a:p>
            <a:pPr>
              <a:buNone/>
            </a:pPr>
            <a:r>
              <a:rPr lang="hr-HR" dirty="0">
                <a:solidFill>
                  <a:srgbClr val="C00000"/>
                </a:solidFill>
              </a:rPr>
              <a:t>let</a:t>
            </a:r>
            <a:r>
              <a:rPr lang="hr-HR" dirty="0"/>
              <a:t> godina;</a:t>
            </a:r>
          </a:p>
          <a:p>
            <a:pPr>
              <a:buNone/>
            </a:pPr>
            <a:endParaRPr lang="hr-HR" dirty="0"/>
          </a:p>
          <a:p>
            <a:pPr>
              <a:buNone/>
            </a:pPr>
            <a:endParaRPr lang="hr-HR" dirty="0"/>
          </a:p>
          <a:p>
            <a:pPr>
              <a:buNone/>
            </a:pPr>
            <a:endParaRPr lang="hr-HR" dirty="0"/>
          </a:p>
          <a:p>
            <a:pPr>
              <a:buNone/>
            </a:pPr>
            <a:r>
              <a:rPr lang="hr-HR" dirty="0"/>
              <a:t>let godina </a:t>
            </a:r>
            <a:r>
              <a:rPr lang="hr-HR" b="1" dirty="0">
                <a:solidFill>
                  <a:srgbClr val="C00000"/>
                </a:solidFill>
              </a:rPr>
              <a:t>=</a:t>
            </a:r>
            <a:r>
              <a:rPr lang="hr-HR" dirty="0"/>
              <a:t> 2022;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1981200"/>
            <a:ext cx="2514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/>
              <a:t>Nema vrijednost (undefined)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4432" y="30480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/>
              <a:t>godina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4050268"/>
            <a:ext cx="2514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2022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4432" y="511706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/>
              <a:t>godina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Osnovni tipovi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8026" y="1920875"/>
            <a:ext cx="11023473" cy="4572000"/>
          </a:xfrm>
        </p:spPr>
        <p:txBody>
          <a:bodyPr>
            <a:normAutofit/>
          </a:bodyPr>
          <a:lstStyle/>
          <a:p>
            <a:r>
              <a:rPr lang="hr-HR" dirty="0"/>
              <a:t>Cjelobrojni – </a:t>
            </a:r>
            <a:r>
              <a:rPr lang="hr-HR" dirty="0">
                <a:solidFill>
                  <a:srgbClr val="C00000"/>
                </a:solidFill>
              </a:rPr>
              <a:t>1, 2, 123, 46, -500  </a:t>
            </a:r>
            <a:r>
              <a:rPr lang="hr-HR" dirty="0"/>
              <a:t>( </a:t>
            </a:r>
            <a:r>
              <a:rPr lang="hr-HR" b="1" dirty="0" err="1"/>
              <a:t>Integer</a:t>
            </a:r>
            <a:r>
              <a:rPr lang="hr-HR" dirty="0"/>
              <a:t> )</a:t>
            </a:r>
          </a:p>
          <a:p>
            <a:endParaRPr lang="hr-HR" dirty="0"/>
          </a:p>
          <a:p>
            <a:r>
              <a:rPr lang="hr-HR" dirty="0"/>
              <a:t>Decimalni – </a:t>
            </a:r>
            <a:r>
              <a:rPr lang="hr-HR" dirty="0">
                <a:solidFill>
                  <a:srgbClr val="C00000"/>
                </a:solidFill>
              </a:rPr>
              <a:t>3.145, 9.81, 234.853  </a:t>
            </a:r>
            <a:r>
              <a:rPr lang="hr-HR" dirty="0"/>
              <a:t>( </a:t>
            </a:r>
            <a:r>
              <a:rPr lang="hr-HR" b="1" dirty="0" err="1"/>
              <a:t>Float</a:t>
            </a:r>
            <a:r>
              <a:rPr lang="hr-HR" dirty="0"/>
              <a:t> )</a:t>
            </a:r>
          </a:p>
          <a:p>
            <a:endParaRPr lang="hr-HR" dirty="0"/>
          </a:p>
          <a:p>
            <a:r>
              <a:rPr lang="hr-HR" dirty="0"/>
              <a:t>Tekstualni – </a:t>
            </a:r>
            <a:r>
              <a:rPr lang="hr-HR" dirty="0">
                <a:solidFill>
                  <a:srgbClr val="C00000"/>
                </a:solidFill>
              </a:rPr>
              <a:t>„Danas je lijep dan”  „</a:t>
            </a:r>
            <a:r>
              <a:rPr lang="hr-HR" dirty="0" err="1">
                <a:solidFill>
                  <a:srgbClr val="C00000"/>
                </a:solidFill>
              </a:rPr>
              <a:t>abc</a:t>
            </a:r>
            <a:r>
              <a:rPr lang="hr-HR" dirty="0">
                <a:solidFill>
                  <a:srgbClr val="C00000"/>
                </a:solidFill>
              </a:rPr>
              <a:t>”  „x”  </a:t>
            </a:r>
            <a:r>
              <a:rPr lang="hr-HR" dirty="0"/>
              <a:t>( niz znakova – </a:t>
            </a:r>
            <a:r>
              <a:rPr lang="hr-HR" b="1" dirty="0" err="1"/>
              <a:t>String</a:t>
            </a:r>
            <a:r>
              <a:rPr lang="hr-HR" dirty="0"/>
              <a:t> )</a:t>
            </a:r>
          </a:p>
          <a:p>
            <a:endParaRPr lang="hr-HR" dirty="0"/>
          </a:p>
          <a:p>
            <a:r>
              <a:rPr lang="hr-HR" dirty="0"/>
              <a:t>Logički – </a:t>
            </a:r>
            <a:r>
              <a:rPr lang="hr-HR" dirty="0" err="1">
                <a:solidFill>
                  <a:srgbClr val="C00000"/>
                </a:solidFill>
              </a:rPr>
              <a:t>True</a:t>
            </a:r>
            <a:r>
              <a:rPr lang="hr-HR" dirty="0">
                <a:solidFill>
                  <a:srgbClr val="C00000"/>
                </a:solidFill>
              </a:rPr>
              <a:t> </a:t>
            </a:r>
            <a:r>
              <a:rPr lang="hr-HR" dirty="0"/>
              <a:t>ili</a:t>
            </a:r>
            <a:r>
              <a:rPr lang="hr-HR" dirty="0">
                <a:solidFill>
                  <a:srgbClr val="C00000"/>
                </a:solidFill>
              </a:rPr>
              <a:t> </a:t>
            </a:r>
            <a:r>
              <a:rPr lang="hr-HR" dirty="0" err="1">
                <a:solidFill>
                  <a:srgbClr val="C00000"/>
                </a:solidFill>
              </a:rPr>
              <a:t>False</a:t>
            </a:r>
            <a:r>
              <a:rPr lang="hr-HR" dirty="0">
                <a:solidFill>
                  <a:srgbClr val="C00000"/>
                </a:solidFill>
              </a:rPr>
              <a:t> </a:t>
            </a:r>
            <a:r>
              <a:rPr lang="hr-HR" dirty="0"/>
              <a:t>( </a:t>
            </a:r>
            <a:r>
              <a:rPr lang="hr-HR" b="1" dirty="0"/>
              <a:t>Booleov</a:t>
            </a:r>
            <a:r>
              <a:rPr lang="hr-HR" dirty="0"/>
              <a:t> tip podataka )</a:t>
            </a:r>
          </a:p>
          <a:p>
            <a:endParaRPr lang="hr-H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ZW fonts">
      <a:majorFont>
        <a:latin typeface="Rubik Medium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215</Words>
  <Application>Microsoft Office PowerPoint</Application>
  <PresentationFormat>Široki zaslon</PresentationFormat>
  <Paragraphs>54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Arial</vt:lpstr>
      <vt:lpstr>Rubik Medium</vt:lpstr>
      <vt:lpstr>Segoe UI</vt:lpstr>
      <vt:lpstr>Tema sustava Office</vt:lpstr>
      <vt:lpstr>PowerPoint prezentacija</vt:lpstr>
      <vt:lpstr>Varijable</vt:lpstr>
      <vt:lpstr>Varijable</vt:lpstr>
      <vt:lpstr>Nazivi varijabli</vt:lpstr>
      <vt:lpstr>Varijable</vt:lpstr>
      <vt:lpstr>Varijable</vt:lpstr>
      <vt:lpstr>Varijable</vt:lpstr>
      <vt:lpstr>Osnovni tipovi podataka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programiranje</dc:title>
  <dc:creator>Mario Sever</dc:creator>
  <cp:lastModifiedBy>Mario Sever</cp:lastModifiedBy>
  <cp:revision>56</cp:revision>
  <dcterms:created xsi:type="dcterms:W3CDTF">2020-11-04T16:47:17Z</dcterms:created>
  <dcterms:modified xsi:type="dcterms:W3CDTF">2022-09-20T08:38:43Z</dcterms:modified>
</cp:coreProperties>
</file>