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2" r:id="rId3"/>
    <p:sldId id="305" r:id="rId4"/>
    <p:sldId id="294" r:id="rId5"/>
    <p:sldId id="295" r:id="rId6"/>
    <p:sldId id="302" r:id="rId7"/>
    <p:sldId id="303" r:id="rId8"/>
    <p:sldId id="304" r:id="rId9"/>
    <p:sldId id="307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EB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175BFC-A760-4D76-B19C-AD56AE38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CDEEBF6-40F7-44B6-B035-D8542A08C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D7745EC-C138-4C6B-880F-AE7AD0E8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3679A92-405D-4569-B1EF-8C1E31E8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0164F91-45C1-4807-85A8-85DD476E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7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24F8AF-3736-4327-BB40-62A2047C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FB8EE2A-AB80-48BE-AB35-6EF6CBAC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AD8BD0-0B9B-4436-8E78-203676D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62B68F3-1A62-4D0F-BB97-F6D58FA9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9571235-12E5-4E0A-AC5E-146819A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09E9D0A-AAD6-4B5A-AA46-9FCFB0F22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E7EC754-9473-46B4-9D1C-DE04DB07F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BB8804A-A81B-493B-A6FD-6E7C16A8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27F2D71-62F1-4433-BAC2-FF9DD8EA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B627D52-A8CA-4F0B-9F4B-EC24080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13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190AEC-A504-4DE9-8111-7F3980E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15FEE8-FF14-4396-955C-4733F336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EC4E5A-C599-4538-8D05-EE02315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64C8108-F2EE-40CA-9E8F-F0F248FD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76189E-D065-455E-8554-0144C35F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5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D3764A-7FA2-43F8-9916-FB65150B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CAAFAB2-6860-4064-93B8-AD375A26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400BEB-E9C5-4207-BD25-6A3DFCEB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3F3486E-B5E5-4D85-852A-386C4F99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43D07E-7F3F-4753-AF30-3459C2CD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8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CC14C3-CF17-4D62-B7DD-774DE4B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5D4D28-BD68-4780-A55A-85C61FFFA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F5D3F56-DEBE-403B-B0D2-FB96C5FB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F498479-D9D0-458D-B178-8EEA8FF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75046B0-785F-4301-8B5B-DEC07541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1FD47C-86C5-4B64-BF73-DD440B99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35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5C0925-3BA6-4077-A195-2D258AF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3839641-388E-4CB5-AFB7-24B9A25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35753C3-594A-4824-BB01-11C8DC61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327E388-95AE-4389-A9E7-A9163FAC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D6C628D-9D99-4566-A4B7-A86F5DC9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7935048E-EE91-438B-8DFC-C934F66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EA346A2-9F85-45BF-85CA-C1A167F7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C0F21DD-0593-4E8D-8BE9-C2A9E0AE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7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B12D67-89CA-4340-BDD7-46B8867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F3789B7-2FDA-4352-93B9-CDA3552B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3BA960F-F18B-4EA1-97AB-CEADE5D4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E822A5-5F17-4423-BA8D-7472FFB8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88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FDA99C1-3E3A-4B12-B361-DF3A0A7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89220C7-CBEA-42D5-ADFD-508FD61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F4FFC21-8648-465D-8517-50D5200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E77D4-A235-4FEA-B9B8-F701D57B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3B6904-A81D-4223-8B07-BF633789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66D635-355F-4950-BFD6-75B3E7E1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C8488A4-D616-4C0C-97EE-3A5A2B3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8C436E-180B-4D08-BD08-4B033C4F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D12D55-AD22-45A1-9731-43CAB78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39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C86277-9577-4A0E-9F3D-D4A8801A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8040819-3A47-4477-B65C-AE50BF088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F39B15D-DD57-4BCF-927F-0766FF5BD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F7476B1-2F88-4F86-AC4F-FCEEA878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6006C51-6A8A-4760-A9A0-B0EC0F3A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A597FBD-405B-4326-8C44-2C7C618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93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129C842-08DA-4569-9FC3-390BAB4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0BC5E6F-8A3C-4B8E-A09E-7CFB0A87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810451-0BC9-4278-A5B0-5C3C64DD4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30A6-F1F5-4905-9398-E53A423045E9}" type="datetimeFigureOut">
              <a:rPr lang="hr-HR" smtClean="0"/>
              <a:t>12.10.2022.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4943CA-C5F2-47F2-B2C1-7AAD5049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A5FB78-2497-4061-A472-D1227D44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13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17EB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DECEAD0E-75D6-4AF1-92A8-2220CED732CA}"/>
              </a:ext>
            </a:extLst>
          </p:cNvPr>
          <p:cNvSpPr txBox="1">
            <a:spLocks/>
          </p:cNvSpPr>
          <p:nvPr/>
        </p:nvSpPr>
        <p:spPr>
          <a:xfrm>
            <a:off x="1614452" y="2106613"/>
            <a:ext cx="8963095" cy="1247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417E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000" dirty="0">
                <a:solidFill>
                  <a:srgbClr val="FFDE58"/>
                </a:solidFill>
              </a:rPr>
              <a:t>Naredbe za kontrolu tijeka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EB262775-D23A-4D37-940A-781D3055F2EA}"/>
              </a:ext>
            </a:extLst>
          </p:cNvPr>
          <p:cNvSpPr txBox="1">
            <a:spLocks/>
          </p:cNvSpPr>
          <p:nvPr/>
        </p:nvSpPr>
        <p:spPr>
          <a:xfrm>
            <a:off x="1923459" y="5068887"/>
            <a:ext cx="4249331" cy="69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dirty="0">
                <a:solidFill>
                  <a:schemeClr val="bg1"/>
                </a:solidFill>
              </a:rPr>
              <a:t>Mario Sever, prof.</a:t>
            </a:r>
          </a:p>
          <a:p>
            <a:pPr algn="l"/>
            <a:r>
              <a:rPr lang="hr-HR" dirty="0">
                <a:solidFill>
                  <a:schemeClr val="bg1"/>
                </a:solidFill>
              </a:rPr>
              <a:t>Predmet: Programiranje za web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1C2B354-D211-44DA-8739-AF6D2C56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4676775"/>
            <a:ext cx="2181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C64CAF-7786-4E77-B388-ADD2BD61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IF naredba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55327-7126-4E13-963F-E5BC0BD49E76}"/>
              </a:ext>
            </a:extLst>
          </p:cNvPr>
          <p:cNvSpPr txBox="1"/>
          <p:nvPr/>
        </p:nvSpPr>
        <p:spPr>
          <a:xfrm>
            <a:off x="1917700" y="2857500"/>
            <a:ext cx="70647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400">
                <a:latin typeface="Lucida Console" pitchFamily="49" charset="0"/>
              </a:rPr>
              <a:t> ( </a:t>
            </a:r>
            <a:r>
              <a:rPr lang="hr-HR" sz="2400" b="1">
                <a:latin typeface="Lucida Console" pitchFamily="49" charset="0"/>
              </a:rPr>
              <a:t>uvjet </a:t>
            </a:r>
            <a:r>
              <a:rPr lang="hr-HR" sz="2400">
                <a:latin typeface="Lucida Console" pitchFamily="49" charset="0"/>
              </a:rPr>
              <a:t>)  </a:t>
            </a:r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400">
              <a:solidFill>
                <a:srgbClr val="7030A0"/>
              </a:solidFill>
              <a:latin typeface="Lucida Console" pitchFamily="49" charset="0"/>
            </a:endParaRPr>
          </a:p>
          <a:p>
            <a:r>
              <a:rPr lang="hr-HR" sz="2400">
                <a:solidFill>
                  <a:srgbClr val="7030A0"/>
                </a:solidFill>
                <a:latin typeface="Lucida Console" pitchFamily="49" charset="0"/>
              </a:rPr>
              <a:t>	ako je uvjet zadovoljen </a:t>
            </a:r>
          </a:p>
          <a:p>
            <a:r>
              <a:rPr lang="hr-HR" sz="2400">
                <a:solidFill>
                  <a:srgbClr val="7030A0"/>
                </a:solidFill>
                <a:latin typeface="Lucida Console" pitchFamily="49" charset="0"/>
              </a:rPr>
              <a:t>     izvrši kod unutar vitičastih    </a:t>
            </a:r>
          </a:p>
          <a:p>
            <a:r>
              <a:rPr lang="hr-HR" sz="2400">
                <a:solidFill>
                  <a:srgbClr val="7030A0"/>
                </a:solidFill>
                <a:latin typeface="Lucida Console" pitchFamily="49" charset="0"/>
              </a:rPr>
              <a:t>	zagrada...</a:t>
            </a:r>
          </a:p>
          <a:p>
            <a:endParaRPr lang="hr-HR" sz="2400">
              <a:solidFill>
                <a:srgbClr val="7030A0"/>
              </a:solidFill>
              <a:latin typeface="Lucida Console" pitchFamily="49" charset="0"/>
            </a:endParaRPr>
          </a:p>
          <a:p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94A42F9-4B1C-436C-9D56-210B2E103F48}"/>
              </a:ext>
            </a:extLst>
          </p:cNvPr>
          <p:cNvSpPr txBox="1"/>
          <p:nvPr/>
        </p:nvSpPr>
        <p:spPr>
          <a:xfrm>
            <a:off x="2451100" y="22479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>
                <a:solidFill>
                  <a:srgbClr val="7030A0"/>
                </a:solidFill>
              </a:rPr>
              <a:t>točno ili netočno?</a:t>
            </a:r>
          </a:p>
        </p:txBody>
      </p:sp>
    </p:spTree>
    <p:extLst>
      <p:ext uri="{BB962C8B-B14F-4D97-AF65-F5344CB8AC3E}">
        <p14:creationId xmlns:p14="http://schemas.microsoft.com/office/powerpoint/2010/main" val="6487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naredba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870537"/>
            <a:ext cx="48013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000">
                <a:latin typeface="Lucida Console" pitchFamily="49" charset="0"/>
              </a:rPr>
              <a:t> ( </a:t>
            </a:r>
            <a:r>
              <a:rPr lang="hr-HR" sz="2000" b="1">
                <a:latin typeface="Lucida Console" pitchFamily="49" charset="0"/>
              </a:rPr>
              <a:t>a &lt; 50 </a:t>
            </a:r>
            <a:r>
              <a:rPr lang="hr-HR" sz="2000">
                <a:latin typeface="Lucida Console" pitchFamily="49" charset="0"/>
              </a:rPr>
              <a:t>)  </a:t>
            </a:r>
            <a:r>
              <a:rPr lang="hr-HR" sz="200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000">
                <a:latin typeface="Lucida Console" pitchFamily="49" charset="0"/>
              </a:rPr>
              <a:t>   alert(“a je manje od 50!”);</a:t>
            </a:r>
          </a:p>
          <a:p>
            <a:r>
              <a:rPr lang="hr-HR" sz="2000">
                <a:latin typeface="Lucida Console" pitchFamily="49" charset="0"/>
              </a:rPr>
              <a:t>	  </a:t>
            </a:r>
          </a:p>
          <a:p>
            <a:r>
              <a:rPr lang="hr-HR" sz="200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73868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>
                <a:solidFill>
                  <a:srgbClr val="7030A0"/>
                </a:solidFill>
              </a:rPr>
              <a:t>točno ili netočno?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286001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Ako je varijabla </a:t>
            </a:r>
            <a:r>
              <a:rPr lang="hr-HR" b="1"/>
              <a:t>a</a:t>
            </a:r>
            <a:r>
              <a:rPr lang="hr-HR"/>
              <a:t> </a:t>
            </a:r>
            <a:r>
              <a:rPr lang="hr-HR" b="1"/>
              <a:t>manja od 50 </a:t>
            </a:r>
            <a:r>
              <a:rPr lang="hr-HR"/>
              <a:t>izvrši naredbu unutar vitičastih zagrada...ako nije manja od 50 onda preskoči vitičaste zagrade i nastavi dalje s programom</a:t>
            </a:r>
          </a:p>
          <a:p>
            <a:endParaRPr lang="hr-HR"/>
          </a:p>
          <a:p>
            <a:r>
              <a:rPr lang="hr-HR">
                <a:solidFill>
                  <a:srgbClr val="FF0000"/>
                </a:solidFill>
              </a:rPr>
              <a:t>Unutar zaobljenih zagrada postavljamo pitanje – zadajemo uvjet!</a:t>
            </a:r>
          </a:p>
        </p:txBody>
      </p:sp>
    </p:spTree>
    <p:extLst>
      <p:ext uri="{BB962C8B-B14F-4D97-AF65-F5344CB8AC3E}">
        <p14:creationId xmlns:p14="http://schemas.microsoft.com/office/powerpoint/2010/main" val="35827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naredba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2507902"/>
            <a:ext cx="4647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000">
                <a:latin typeface="Lucida Console" pitchFamily="49" charset="0"/>
              </a:rPr>
              <a:t> ( </a:t>
            </a:r>
            <a:r>
              <a:rPr lang="hr-HR" sz="2000" b="1">
                <a:latin typeface="Lucida Console" pitchFamily="49" charset="0"/>
              </a:rPr>
              <a:t>c </a:t>
            </a:r>
            <a:r>
              <a:rPr lang="hr-HR" sz="2000" b="1" spc="300">
                <a:latin typeface="Lucida Console" pitchFamily="49" charset="0"/>
              </a:rPr>
              <a:t>==</a:t>
            </a:r>
            <a:r>
              <a:rPr lang="hr-HR" sz="2000" b="1">
                <a:latin typeface="Lucida Console" pitchFamily="49" charset="0"/>
              </a:rPr>
              <a:t> 99 </a:t>
            </a:r>
            <a:r>
              <a:rPr lang="hr-HR" sz="2000">
                <a:latin typeface="Lucida Console" pitchFamily="49" charset="0"/>
              </a:rPr>
              <a:t>)  </a:t>
            </a:r>
            <a:r>
              <a:rPr lang="hr-HR" sz="200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000">
                <a:latin typeface="Lucida Console" pitchFamily="49" charset="0"/>
              </a:rPr>
              <a:t>   alert(“c je jednako 99!”);</a:t>
            </a:r>
          </a:p>
          <a:p>
            <a:r>
              <a:rPr lang="hr-HR" sz="2000">
                <a:latin typeface="Lucida Console" pitchFamily="49" charset="0"/>
              </a:rPr>
              <a:t>	  </a:t>
            </a:r>
          </a:p>
          <a:p>
            <a:r>
              <a:rPr lang="hr-HR" sz="200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931489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>
                <a:solidFill>
                  <a:srgbClr val="7030A0"/>
                </a:solidFill>
              </a:rPr>
              <a:t>točno ili netočno?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48507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Ako je varijabla </a:t>
            </a:r>
            <a:r>
              <a:rPr lang="hr-HR" b="1"/>
              <a:t>c</a:t>
            </a:r>
            <a:r>
              <a:rPr lang="hr-HR"/>
              <a:t> </a:t>
            </a:r>
            <a:r>
              <a:rPr lang="hr-HR" b="1"/>
              <a:t>jednaka 99 </a:t>
            </a:r>
            <a:r>
              <a:rPr lang="hr-HR"/>
              <a:t>izvrši naredbu unutar vitičastih zagrada...</a:t>
            </a:r>
          </a:p>
          <a:p>
            <a:endParaRPr lang="hr-HR"/>
          </a:p>
          <a:p>
            <a:r>
              <a:rPr lang="hr-HR">
                <a:solidFill>
                  <a:srgbClr val="FF0000"/>
                </a:solidFill>
              </a:rPr>
              <a:t>Koristimo dva znaka jednako!!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naredba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413337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000" dirty="0">
                <a:latin typeface="Lucida Console" pitchFamily="49" charset="0"/>
              </a:rPr>
              <a:t> ( </a:t>
            </a:r>
            <a:r>
              <a:rPr lang="hr-HR" sz="2000" b="1" dirty="0">
                <a:latin typeface="Lucida Console" pitchFamily="49" charset="0"/>
              </a:rPr>
              <a:t>d </a:t>
            </a:r>
            <a:r>
              <a:rPr lang="hr-HR" sz="2000" b="1" spc="300" dirty="0">
                <a:latin typeface="Lucida Console" pitchFamily="49" charset="0"/>
              </a:rPr>
              <a:t>!=</a:t>
            </a:r>
            <a:r>
              <a:rPr lang="hr-HR" sz="2000" b="1" dirty="0">
                <a:latin typeface="Lucida Console" pitchFamily="49" charset="0"/>
              </a:rPr>
              <a:t> 100 </a:t>
            </a:r>
            <a:r>
              <a:rPr lang="hr-HR" sz="2000" dirty="0">
                <a:latin typeface="Lucida Console" pitchFamily="49" charset="0"/>
              </a:rPr>
              <a:t>)  </a:t>
            </a:r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000" dirty="0">
              <a:latin typeface="Lucida Console" pitchFamily="49" charset="0"/>
            </a:endParaRPr>
          </a:p>
          <a:p>
            <a:r>
              <a:rPr lang="hr-HR" sz="2000" dirty="0">
                <a:latin typeface="Lucida Console" pitchFamily="49" charset="0"/>
              </a:rPr>
              <a:t>   alert(“d nije jednako 100!”);</a:t>
            </a:r>
          </a:p>
          <a:p>
            <a:r>
              <a:rPr lang="hr-HR" sz="2000" dirty="0">
                <a:latin typeface="Lucida Console" pitchFamily="49" charset="0"/>
              </a:rPr>
              <a:t>  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98120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>
                <a:solidFill>
                  <a:srgbClr val="7030A0"/>
                </a:solidFill>
              </a:rPr>
              <a:t>točno ili netočno?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4258270"/>
            <a:ext cx="304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/>
              <a:t>Ako d </a:t>
            </a:r>
            <a:r>
              <a:rPr lang="hr-HR" b="1" i="1" u="sng"/>
              <a:t>nije jednako </a:t>
            </a:r>
            <a:r>
              <a:rPr lang="hr-HR" b="1"/>
              <a:t>100 </a:t>
            </a:r>
            <a:r>
              <a:rPr lang="hr-HR"/>
              <a:t>izvrši naredbu unutar vitičastih zagrada...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67705" y="3048000"/>
            <a:ext cx="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97440" y="258410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spc="300">
                <a:latin typeface="Lucida Console" pitchFamily="49" charset="0"/>
              </a:rPr>
              <a:t>!=</a:t>
            </a:r>
            <a:endParaRPr lang="hr-HR"/>
          </a:p>
        </p:txBody>
      </p:sp>
      <p:sp>
        <p:nvSpPr>
          <p:cNvPr id="15" name="TextBox 14"/>
          <p:cNvSpPr txBox="1"/>
          <p:nvPr/>
        </p:nvSpPr>
        <p:spPr>
          <a:xfrm>
            <a:off x="7217546" y="1828801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/>
              <a:t>Uskličnik označava negaciju neke tvrdnje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1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else naredba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hr-HR"/>
          </a:p>
          <a:p>
            <a:pPr>
              <a:buNone/>
            </a:pPr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2438400" y="2057400"/>
            <a:ext cx="66928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400">
                <a:latin typeface="Lucida Console" pitchFamily="49" charset="0"/>
              </a:rPr>
              <a:t> ( </a:t>
            </a:r>
            <a:r>
              <a:rPr lang="hr-HR" sz="2400" b="1">
                <a:latin typeface="Lucida Console" pitchFamily="49" charset="0"/>
              </a:rPr>
              <a:t>neki uvjet je zadovoljen </a:t>
            </a:r>
            <a:r>
              <a:rPr lang="hr-HR" sz="2400">
                <a:latin typeface="Lucida Console" pitchFamily="49" charset="0"/>
              </a:rPr>
              <a:t>)  </a:t>
            </a:r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000">
                <a:latin typeface="Lucida Console" pitchFamily="49" charset="0"/>
              </a:rPr>
              <a:t>     izvrši kod unutar vitičastih    </a:t>
            </a:r>
          </a:p>
          <a:p>
            <a:r>
              <a:rPr lang="hr-HR" sz="2000">
                <a:latin typeface="Lucida Console" pitchFamily="49" charset="0"/>
              </a:rPr>
              <a:t>     zagrada...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hr-HR" sz="2400">
                <a:latin typeface="Lucida Console" pitchFamily="49" charset="0"/>
              </a:rPr>
              <a:t> </a:t>
            </a:r>
            <a:r>
              <a:rPr lang="hr-HR" sz="2400">
                <a:solidFill>
                  <a:srgbClr val="C00000"/>
                </a:solidFill>
                <a:latin typeface="Lucida Console" pitchFamily="49" charset="0"/>
              </a:rPr>
              <a:t>else</a:t>
            </a:r>
            <a:r>
              <a:rPr lang="hr-HR" sz="2400">
                <a:latin typeface="Lucida Console" pitchFamily="49" charset="0"/>
              </a:rPr>
              <a:t> </a:t>
            </a:r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000">
                <a:latin typeface="Lucida Console" pitchFamily="49" charset="0"/>
              </a:rPr>
              <a:t>     </a:t>
            </a:r>
            <a:r>
              <a:rPr lang="hr-HR" sz="2000" b="1">
                <a:latin typeface="Lucida Console" pitchFamily="49" charset="0"/>
              </a:rPr>
              <a:t>ako gornji uvijet nije zadovoljen </a:t>
            </a:r>
          </a:p>
          <a:p>
            <a:r>
              <a:rPr lang="hr-HR" sz="2000">
                <a:latin typeface="Lucida Console" pitchFamily="49" charset="0"/>
              </a:rPr>
              <a:t>     izvrši kod unutar ovih vitičastih </a:t>
            </a:r>
          </a:p>
          <a:p>
            <a:r>
              <a:rPr lang="hr-HR" sz="2000">
                <a:latin typeface="Lucida Console" pitchFamily="49" charset="0"/>
              </a:rPr>
              <a:t>     zagrada</a:t>
            </a:r>
          </a:p>
          <a:p>
            <a:endParaRPr lang="hr-HR" sz="2000">
              <a:latin typeface="Lucida Console" pitchFamily="49" charset="0"/>
            </a:endParaRPr>
          </a:p>
          <a:p>
            <a:r>
              <a:rPr lang="hr-HR" sz="240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else naredba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Primjer: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5146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rgbClr val="C00000"/>
                </a:solidFill>
                <a:latin typeface="Lucida Console" pitchFamily="49" charset="0"/>
              </a:rPr>
              <a:t>if</a:t>
            </a:r>
            <a:r>
              <a:rPr lang="hr-HR" sz="2400" dirty="0">
                <a:latin typeface="Lucida Console" pitchFamily="49" charset="0"/>
              </a:rPr>
              <a:t> ( </a:t>
            </a:r>
            <a:r>
              <a:rPr lang="hr-HR" sz="2400" b="1" dirty="0">
                <a:latin typeface="Lucida Console" pitchFamily="49" charset="0"/>
              </a:rPr>
              <a:t>a </a:t>
            </a:r>
            <a:r>
              <a:rPr lang="hr-HR" sz="2400" b="1" spc="300" dirty="0">
                <a:latin typeface="Lucida Console" pitchFamily="49" charset="0"/>
              </a:rPr>
              <a:t>&lt;</a:t>
            </a:r>
            <a:r>
              <a:rPr lang="hr-HR" sz="2400" b="1" dirty="0">
                <a:latin typeface="Lucida Console" pitchFamily="49" charset="0"/>
              </a:rPr>
              <a:t> 50 </a:t>
            </a:r>
            <a:r>
              <a:rPr lang="hr-HR" sz="2400" dirty="0">
                <a:latin typeface="Lucida Console" pitchFamily="49" charset="0"/>
              </a:rPr>
              <a:t>)  </a:t>
            </a:r>
            <a:r>
              <a:rPr lang="hr-HR" sz="24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400" dirty="0">
              <a:latin typeface="Lucida Console" pitchFamily="49" charset="0"/>
            </a:endParaRPr>
          </a:p>
          <a:p>
            <a:r>
              <a:rPr lang="hr-HR" sz="2400" dirty="0">
                <a:latin typeface="Lucida Console" pitchFamily="49" charset="0"/>
              </a:rPr>
              <a:t>   alert(“a je manje od 50!”);</a:t>
            </a:r>
          </a:p>
          <a:p>
            <a:r>
              <a:rPr lang="hr-HR" sz="2400" dirty="0">
                <a:latin typeface="Lucida Console" pitchFamily="49" charset="0"/>
              </a:rPr>
              <a:t>	  </a:t>
            </a:r>
          </a:p>
          <a:p>
            <a:r>
              <a:rPr lang="hr-HR" sz="24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hr-HR" sz="2400" dirty="0">
                <a:latin typeface="Lucida Console" pitchFamily="49" charset="0"/>
              </a:rPr>
              <a:t> </a:t>
            </a:r>
            <a:r>
              <a:rPr lang="hr-HR" sz="2400" dirty="0">
                <a:solidFill>
                  <a:srgbClr val="C00000"/>
                </a:solidFill>
                <a:latin typeface="Lucida Console" pitchFamily="49" charset="0"/>
              </a:rPr>
              <a:t>else</a:t>
            </a:r>
            <a:r>
              <a:rPr lang="hr-HR" sz="2400" dirty="0">
                <a:latin typeface="Lucida Console" pitchFamily="49" charset="0"/>
              </a:rPr>
              <a:t> </a:t>
            </a:r>
            <a:r>
              <a:rPr lang="hr-HR" sz="24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endParaRPr lang="hr-HR" sz="2400" dirty="0">
              <a:latin typeface="Lucida Console" pitchFamily="49" charset="0"/>
            </a:endParaRPr>
          </a:p>
          <a:p>
            <a:r>
              <a:rPr lang="hr-HR" sz="2400" dirty="0">
                <a:latin typeface="Lucida Console" pitchFamily="49" charset="0"/>
              </a:rPr>
              <a:t>   alert(“a je veće ili jednako od 50!”);</a:t>
            </a:r>
          </a:p>
          <a:p>
            <a:endParaRPr lang="hr-HR" sz="2400" dirty="0">
              <a:latin typeface="Lucida Console" pitchFamily="49" charset="0"/>
            </a:endParaRPr>
          </a:p>
          <a:p>
            <a:r>
              <a:rPr lang="hr-HR" sz="24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IF else if naredba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2057400"/>
            <a:ext cx="403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if</a:t>
            </a:r>
            <a:r>
              <a:rPr lang="hr-HR" sz="2000" dirty="0">
                <a:latin typeface="Lucida Console" pitchFamily="49" charset="0"/>
              </a:rPr>
              <a:t> ( </a:t>
            </a:r>
            <a:r>
              <a:rPr lang="hr-HR" sz="2000" b="1" dirty="0">
                <a:latin typeface="Lucida Console" pitchFamily="49" charset="0"/>
              </a:rPr>
              <a:t>uvjet 1 </a:t>
            </a:r>
            <a:r>
              <a:rPr lang="hr-HR" sz="2000" dirty="0">
                <a:latin typeface="Lucida Console" pitchFamily="49" charset="0"/>
              </a:rPr>
              <a:t>)  </a:t>
            </a:r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r>
              <a:rPr lang="hr-HR" sz="2000" dirty="0">
                <a:latin typeface="Lucida Console" pitchFamily="49" charset="0"/>
              </a:rPr>
              <a:t>   naredbe...	  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  <a:r>
              <a:rPr lang="hr-HR" sz="2000" dirty="0">
                <a:latin typeface="Lucida Console" pitchFamily="49" charset="0"/>
              </a:rPr>
              <a:t> 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else if </a:t>
            </a:r>
            <a:r>
              <a:rPr lang="hr-HR" sz="2000" dirty="0">
                <a:latin typeface="Lucida Console" pitchFamily="49" charset="0"/>
              </a:rPr>
              <a:t>( </a:t>
            </a:r>
            <a:r>
              <a:rPr lang="hr-HR" sz="2000" b="1" dirty="0">
                <a:latin typeface="Lucida Console" pitchFamily="49" charset="0"/>
              </a:rPr>
              <a:t>uvjet 2</a:t>
            </a:r>
            <a:r>
              <a:rPr lang="hr-HR" sz="2000" dirty="0">
                <a:latin typeface="Lucida Console" pitchFamily="49" charset="0"/>
              </a:rPr>
              <a:t> ) </a:t>
            </a:r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r>
              <a:rPr lang="hr-HR" sz="2000" dirty="0">
                <a:latin typeface="Lucida Console" pitchFamily="49" charset="0"/>
              </a:rPr>
              <a:t>   naredbe...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else if </a:t>
            </a:r>
            <a:r>
              <a:rPr lang="hr-HR" sz="2000" dirty="0">
                <a:latin typeface="Lucida Console" pitchFamily="49" charset="0"/>
              </a:rPr>
              <a:t>( </a:t>
            </a:r>
            <a:r>
              <a:rPr lang="hr-HR" sz="2000" b="1" dirty="0">
                <a:latin typeface="Lucida Console" pitchFamily="49" charset="0"/>
              </a:rPr>
              <a:t>uvjet 3</a:t>
            </a:r>
            <a:r>
              <a:rPr lang="hr-HR" sz="2000" dirty="0">
                <a:latin typeface="Lucida Console" pitchFamily="49" charset="0"/>
              </a:rPr>
              <a:t> ) </a:t>
            </a:r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r>
              <a:rPr lang="hr-HR" sz="2000" dirty="0">
                <a:latin typeface="Lucida Console" pitchFamily="49" charset="0"/>
              </a:rPr>
              <a:t>   naredbe...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else</a:t>
            </a:r>
            <a:r>
              <a:rPr lang="hr-HR" sz="2000" dirty="0">
                <a:latin typeface="Lucida Console" pitchFamily="49" charset="0"/>
              </a:rPr>
              <a:t> </a:t>
            </a:r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r>
              <a:rPr lang="hr-HR" sz="2000" dirty="0">
                <a:latin typeface="Lucida Console" pitchFamily="49" charset="0"/>
              </a:rPr>
              <a:t>   naredbe...</a:t>
            </a:r>
          </a:p>
          <a:p>
            <a:r>
              <a:rPr lang="hr-HR" sz="2000" dirty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67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SWITCH naredba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1552" y="1752600"/>
            <a:ext cx="701344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switch (izraz) {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case stanje 1: naredbe;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		     break;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case stanje 2: naredbe;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                 break;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...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case stanje n: naredbe;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                 break;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	default: naredbe; </a:t>
            </a:r>
          </a:p>
          <a:p>
            <a:pPr>
              <a:buNone/>
            </a:pPr>
            <a:r>
              <a:rPr lang="hr-HR" sz="20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217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ZW fonts">
      <a:majorFont>
        <a:latin typeface="Rubik Medium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349</Words>
  <Application>Microsoft Office PowerPoint</Application>
  <PresentationFormat>Široki zaslon</PresentationFormat>
  <Paragraphs>91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4" baseType="lpstr">
      <vt:lpstr>Arial</vt:lpstr>
      <vt:lpstr>Lucida Console</vt:lpstr>
      <vt:lpstr>Rubik Medium</vt:lpstr>
      <vt:lpstr>Segoe UI</vt:lpstr>
      <vt:lpstr>Tema sustava Office</vt:lpstr>
      <vt:lpstr>PowerPoint prezentacija</vt:lpstr>
      <vt:lpstr>IF naredba</vt:lpstr>
      <vt:lpstr>IF naredba</vt:lpstr>
      <vt:lpstr>IF naredba</vt:lpstr>
      <vt:lpstr>IF naredba</vt:lpstr>
      <vt:lpstr>IF else naredba</vt:lpstr>
      <vt:lpstr>IF else naredba</vt:lpstr>
      <vt:lpstr>IF else if naredba</vt:lpstr>
      <vt:lpstr>SWITCH naredba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programiranje</dc:title>
  <dc:creator>Mario Sever</dc:creator>
  <cp:lastModifiedBy>Mario Sever</cp:lastModifiedBy>
  <cp:revision>58</cp:revision>
  <dcterms:created xsi:type="dcterms:W3CDTF">2020-11-04T16:47:17Z</dcterms:created>
  <dcterms:modified xsi:type="dcterms:W3CDTF">2022-10-12T14:08:59Z</dcterms:modified>
</cp:coreProperties>
</file>