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04" r:id="rId2"/>
    <p:sldId id="306" r:id="rId3"/>
    <p:sldId id="305" r:id="rId4"/>
    <p:sldId id="315" r:id="rId5"/>
    <p:sldId id="316" r:id="rId6"/>
    <p:sldId id="317" r:id="rId7"/>
    <p:sldId id="307" r:id="rId8"/>
    <p:sldId id="308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6727" autoAdjust="0"/>
  </p:normalViewPr>
  <p:slideViewPr>
    <p:cSldViewPr>
      <p:cViewPr>
        <p:scale>
          <a:sx n="130" d="100"/>
          <a:sy n="130" d="100"/>
        </p:scale>
        <p:origin x="10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1C80E-4D0A-4A15-A487-8DFBB4C6A7BE}" type="datetimeFigureOut">
              <a:rPr lang="sr-Latn-CS" smtClean="0"/>
              <a:pPr/>
              <a:t>14.12.2021.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BBF75-17D5-4217-801F-067982989F31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44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BF75-17D5-4217-801F-067982989F31}" type="slidenum">
              <a:rPr lang="hr-HR" smtClean="0"/>
              <a:pPr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000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JavaScript funkcije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JavaScript funkcije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r-HR"/>
          </a:p>
          <a:p>
            <a:r>
              <a:rPr lang="hr-HR"/>
              <a:t>Funkcije su izdvojeni nizovi naredbi koji čine logičke cjeline, a obavljaju točno utvrđene zadatke.</a:t>
            </a:r>
          </a:p>
          <a:p>
            <a:endParaRPr lang="hr-HR"/>
          </a:p>
          <a:p>
            <a:r>
              <a:rPr lang="hr-HR"/>
              <a:t>Moguće je: </a:t>
            </a:r>
          </a:p>
          <a:p>
            <a:pPr lvl="1"/>
            <a:r>
              <a:rPr lang="hr-HR"/>
              <a:t>Stvoriti vlastite funkcije pa ih potom rabiti u svom programu</a:t>
            </a:r>
          </a:p>
          <a:p>
            <a:pPr lvl="1"/>
            <a:r>
              <a:rPr lang="hr-HR"/>
              <a:t>Koristiti već postojeće i za uporabu pripremljene funkcije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JavaScript funkcije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hr-HR" sz="2000" dirty="0">
              <a:solidFill>
                <a:srgbClr val="C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hr-HR" sz="2000" dirty="0">
                <a:solidFill>
                  <a:srgbClr val="C00000"/>
                </a:solidFill>
                <a:latin typeface="Lucida Console" pitchFamily="49" charset="0"/>
              </a:rPr>
              <a:t>function</a:t>
            </a:r>
            <a:r>
              <a:rPr lang="hr-HR" sz="2000" dirty="0">
                <a:latin typeface="Lucida Console" pitchFamily="49" charset="0"/>
              </a:rPr>
              <a:t> </a:t>
            </a:r>
            <a:r>
              <a:rPr lang="hr-HR" sz="2000" dirty="0">
                <a:solidFill>
                  <a:srgbClr val="C00000"/>
                </a:solidFill>
                <a:latin typeface="Lucida Console" pitchFamily="49" charset="0"/>
              </a:rPr>
              <a:t>mojaFunkcija</a:t>
            </a:r>
            <a:r>
              <a:rPr lang="hr-HR" sz="2000" spc="-300" dirty="0">
                <a:solidFill>
                  <a:srgbClr val="C00000"/>
                </a:solidFill>
                <a:latin typeface="Lucida Console" pitchFamily="49" charset="0"/>
              </a:rPr>
              <a:t>( )</a:t>
            </a:r>
            <a:r>
              <a:rPr lang="hr-HR" sz="2000" dirty="0">
                <a:solidFill>
                  <a:srgbClr val="C00000"/>
                </a:solidFill>
                <a:latin typeface="Lucida Console" pitchFamily="49" charset="0"/>
              </a:rPr>
              <a:t> {   </a:t>
            </a:r>
            <a:r>
              <a:rPr lang="hr-HR" sz="2000" dirty="0">
                <a:latin typeface="Lucida Console" pitchFamily="49" charset="0"/>
                <a:sym typeface="Wingdings" pitchFamily="2" charset="2"/>
              </a:rPr>
              <a:t>  </a:t>
            </a:r>
            <a:r>
              <a:rPr lang="hr-HR" sz="2000" b="1" dirty="0">
                <a:latin typeface="Lucida Console" pitchFamily="49" charset="0"/>
                <a:sym typeface="Wingdings" pitchFamily="2" charset="2"/>
              </a:rPr>
              <a:t>deklaracija funkcije</a:t>
            </a:r>
            <a:endParaRPr lang="hr-HR" sz="2000" b="1" dirty="0">
              <a:latin typeface="Lucida Console" pitchFamily="49" charset="0"/>
            </a:endParaRP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	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	// ovdje ide kod koji se izvršava;</a:t>
            </a: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>
              <a:buNone/>
            </a:pPr>
            <a:r>
              <a:rPr lang="hr-HR" sz="2000" dirty="0">
                <a:solidFill>
                  <a:srgbClr val="C00000"/>
                </a:solidFill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hr-HR" sz="2000" dirty="0">
                <a:latin typeface="Lucida Console" pitchFamily="49" charset="0"/>
              </a:rPr>
              <a:t>Kasnije u programu </a:t>
            </a:r>
            <a:r>
              <a:rPr lang="hr-HR" sz="2000" b="1" u="sng" dirty="0">
                <a:latin typeface="Lucida Console" pitchFamily="49" charset="0"/>
              </a:rPr>
              <a:t>moramo pozvati</a:t>
            </a:r>
            <a:r>
              <a:rPr lang="hr-HR" sz="2000" b="1" dirty="0">
                <a:latin typeface="Lucida Console" pitchFamily="49" charset="0"/>
              </a:rPr>
              <a:t> </a:t>
            </a:r>
            <a:r>
              <a:rPr lang="hr-HR" sz="2000" dirty="0">
                <a:latin typeface="Lucida Console" pitchFamily="49" charset="0"/>
              </a:rPr>
              <a:t>našu funkciju kako bi se izvršio kod unutar </a:t>
            </a:r>
            <a:r>
              <a:rPr lang="hr-HR" sz="2000" dirty="0">
                <a:solidFill>
                  <a:srgbClr val="C00000"/>
                </a:solidFill>
                <a:latin typeface="Lucida Console" pitchFamily="49" charset="0"/>
              </a:rPr>
              <a:t>{ }</a:t>
            </a:r>
            <a:r>
              <a:rPr lang="hr-HR" sz="2000" dirty="0">
                <a:latin typeface="Lucida Console" pitchFamily="49" charset="0"/>
              </a:rPr>
              <a:t> zagrada!</a:t>
            </a: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>
              <a:buNone/>
            </a:pPr>
            <a:r>
              <a:rPr lang="hr-HR" sz="2000" dirty="0">
                <a:solidFill>
                  <a:srgbClr val="C00000"/>
                </a:solidFill>
                <a:latin typeface="Lucida Console" pitchFamily="49" charset="0"/>
              </a:rPr>
              <a:t>mojaFunkcija</a:t>
            </a:r>
            <a:r>
              <a:rPr lang="hr-HR" sz="2000" spc="-300" dirty="0">
                <a:solidFill>
                  <a:srgbClr val="C00000"/>
                </a:solidFill>
                <a:latin typeface="Lucida Console" pitchFamily="49" charset="0"/>
              </a:rPr>
              <a:t>( )</a:t>
            </a:r>
            <a:r>
              <a:rPr lang="hr-HR" sz="2000" dirty="0">
                <a:solidFill>
                  <a:srgbClr val="C00000"/>
                </a:solidFill>
                <a:latin typeface="Lucida Console" pitchFamily="49" charset="0"/>
              </a:rPr>
              <a:t>;   </a:t>
            </a:r>
            <a:r>
              <a:rPr lang="hr-HR" sz="2000" dirty="0">
                <a:latin typeface="Lucida Console" pitchFamily="49" charset="0"/>
                <a:sym typeface="Wingdings" pitchFamily="2" charset="2"/>
              </a:rPr>
              <a:t>  </a:t>
            </a:r>
            <a:r>
              <a:rPr lang="hr-HR" sz="2000" b="1" dirty="0">
                <a:latin typeface="Lucida Console" pitchFamily="49" charset="0"/>
                <a:sym typeface="Wingdings" pitchFamily="2" charset="2"/>
              </a:rPr>
              <a:t>pozivanje funkcije! </a:t>
            </a: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JavaScript funkcije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572000"/>
          </a:xfrm>
        </p:spPr>
        <p:txBody>
          <a:bodyPr/>
          <a:lstStyle/>
          <a:p>
            <a:r>
              <a:rPr lang="hr-HR"/>
              <a:t>Primjer:</a:t>
            </a:r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609600" y="2540675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>
                <a:latin typeface="Lucida Console" pitchFamily="49" charset="0"/>
              </a:rPr>
              <a:t>function </a:t>
            </a:r>
            <a:r>
              <a:rPr lang="hr-HR" b="1">
                <a:solidFill>
                  <a:srgbClr val="7030A0"/>
                </a:solidFill>
                <a:latin typeface="Lucida Console" pitchFamily="49" charset="0"/>
              </a:rPr>
              <a:t>poruka</a:t>
            </a:r>
            <a:r>
              <a:rPr lang="hr-HR">
                <a:latin typeface="Lucida Console" pitchFamily="49" charset="0"/>
              </a:rPr>
              <a:t> () {   </a:t>
            </a:r>
          </a:p>
          <a:p>
            <a:pPr>
              <a:buNone/>
            </a:pPr>
            <a:r>
              <a:rPr lang="hr-HR">
                <a:latin typeface="Lucida Console" pitchFamily="49" charset="0"/>
              </a:rPr>
              <a:t>		</a:t>
            </a:r>
          </a:p>
          <a:p>
            <a:pPr>
              <a:buNone/>
            </a:pPr>
            <a:r>
              <a:rPr lang="hr-HR">
                <a:latin typeface="Lucida Console" pitchFamily="49" charset="0"/>
              </a:rPr>
              <a:t>	alert(“Ovo je kod unutar funkcije”);</a:t>
            </a:r>
          </a:p>
          <a:p>
            <a:pPr>
              <a:buNone/>
            </a:pPr>
            <a:r>
              <a:rPr lang="hr-HR">
                <a:latin typeface="Lucida Console" pitchFamily="49" charset="0"/>
              </a:rPr>
              <a:t>		</a:t>
            </a:r>
          </a:p>
          <a:p>
            <a:pPr>
              <a:buNone/>
            </a:pPr>
            <a:r>
              <a:rPr lang="hr-HR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hr-HR">
              <a:latin typeface="Lucida Console" pitchFamily="49" charset="0"/>
            </a:endParaRPr>
          </a:p>
          <a:p>
            <a:pPr>
              <a:buNone/>
            </a:pPr>
            <a:r>
              <a:rPr lang="hr-HR" b="1">
                <a:solidFill>
                  <a:srgbClr val="7030A0"/>
                </a:solidFill>
                <a:latin typeface="Lucida Console" pitchFamily="49" charset="0"/>
              </a:rPr>
              <a:t>poruka</a:t>
            </a:r>
            <a:r>
              <a:rPr lang="hr-HR">
                <a:latin typeface="Lucida Console" pitchFamily="49" charset="0"/>
              </a:rPr>
              <a:t>();  </a:t>
            </a:r>
            <a:r>
              <a:rPr lang="hr-HR">
                <a:latin typeface="Lucida Console" pitchFamily="49" charset="0"/>
                <a:sym typeface="Wingdings" pitchFamily="2" charset="2"/>
              </a:rPr>
              <a:t></a:t>
            </a:r>
            <a:r>
              <a:rPr lang="hr-HR">
                <a:latin typeface="Lucida Console" pitchFamily="49" charset="0"/>
              </a:rPr>
              <a:t> ovdje </a:t>
            </a:r>
            <a:r>
              <a:rPr lang="hr-HR" b="1">
                <a:latin typeface="Lucida Console" pitchFamily="49" charset="0"/>
              </a:rPr>
              <a:t>pozivamo</a:t>
            </a:r>
            <a:r>
              <a:rPr lang="hr-HR">
                <a:latin typeface="Lucida Console" pitchFamily="49" charset="0"/>
              </a:rPr>
              <a:t> funkciju poruka.</a:t>
            </a:r>
            <a:endParaRPr lang="hr-H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JavaScript funkcije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572000"/>
          </a:xfrm>
        </p:spPr>
        <p:txBody>
          <a:bodyPr/>
          <a:lstStyle/>
          <a:p>
            <a:r>
              <a:rPr lang="hr-HR"/>
              <a:t>Funkcije mogu sadržavati parametre (argumente):</a:t>
            </a:r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304800" y="2893874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>
                <a:latin typeface="Lucida Console" pitchFamily="49" charset="0"/>
              </a:rPr>
              <a:t>function mojaFunkcija ( parametar1, parametar2, .itd..) {   </a:t>
            </a:r>
          </a:p>
          <a:p>
            <a:pPr>
              <a:buNone/>
            </a:pPr>
            <a:r>
              <a:rPr lang="hr-HR">
                <a:latin typeface="Lucida Console" pitchFamily="49" charset="0"/>
              </a:rPr>
              <a:t>		</a:t>
            </a:r>
          </a:p>
          <a:p>
            <a:pPr>
              <a:buNone/>
            </a:pPr>
            <a:r>
              <a:rPr lang="hr-HR">
                <a:latin typeface="Lucida Console" pitchFamily="49" charset="0"/>
              </a:rPr>
              <a:t>	// kod koji se izvršava</a:t>
            </a:r>
          </a:p>
          <a:p>
            <a:pPr>
              <a:buNone/>
            </a:pPr>
            <a:r>
              <a:rPr lang="hr-HR">
                <a:latin typeface="Lucida Console" pitchFamily="49" charset="0"/>
              </a:rPr>
              <a:t>		</a:t>
            </a:r>
          </a:p>
          <a:p>
            <a:pPr>
              <a:buNone/>
            </a:pPr>
            <a:r>
              <a:rPr lang="hr-HR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hr-HR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JavaScript funkcije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572000"/>
          </a:xfrm>
        </p:spPr>
        <p:txBody>
          <a:bodyPr/>
          <a:lstStyle/>
          <a:p>
            <a:r>
              <a:rPr lang="hr-HR"/>
              <a:t>Funkcije mogu sadržavati parametre:</a:t>
            </a:r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304800" y="2893874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>
                <a:latin typeface="Lucida Console" pitchFamily="49" charset="0"/>
              </a:rPr>
              <a:t>function mojaFunkcija( a, b ) {   </a:t>
            </a:r>
          </a:p>
          <a:p>
            <a:pPr>
              <a:buNone/>
            </a:pPr>
            <a:r>
              <a:rPr lang="hr-HR" dirty="0">
                <a:latin typeface="Lucida Console" pitchFamily="49" charset="0"/>
              </a:rPr>
              <a:t>		</a:t>
            </a:r>
          </a:p>
          <a:p>
            <a:pPr>
              <a:buNone/>
            </a:pPr>
            <a:r>
              <a:rPr lang="hr-HR" dirty="0">
                <a:latin typeface="Lucida Console" pitchFamily="49" charset="0"/>
              </a:rPr>
              <a:t>	alert ( a + b );</a:t>
            </a:r>
          </a:p>
          <a:p>
            <a:pPr>
              <a:buNone/>
            </a:pPr>
            <a:r>
              <a:rPr lang="hr-HR" dirty="0">
                <a:latin typeface="Lucida Console" pitchFamily="49" charset="0"/>
              </a:rPr>
              <a:t>		</a:t>
            </a:r>
          </a:p>
          <a:p>
            <a:pPr>
              <a:buNone/>
            </a:pPr>
            <a:r>
              <a:rPr lang="hr-HR" dirty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hr-HR" dirty="0">
              <a:latin typeface="Lucida Console" pitchFamily="49" charset="0"/>
            </a:endParaRPr>
          </a:p>
          <a:p>
            <a:pPr>
              <a:buNone/>
            </a:pPr>
            <a:r>
              <a:rPr lang="hr-HR" dirty="0">
                <a:latin typeface="Lucida Console" pitchFamily="49" charset="0"/>
              </a:rPr>
              <a:t>mojaFunkcija( 10 , 15 );    </a:t>
            </a:r>
          </a:p>
          <a:p>
            <a:pPr>
              <a:buNone/>
            </a:pPr>
            <a:endParaRPr lang="hr-HR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45630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Pozivamo funkciju i postavljamo vrijednosti parametara a i b. Program će ispisati 25 na ekranu.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Doseg dijelovanja varijable (Variable Scope)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572000"/>
          </a:xfrm>
        </p:spPr>
        <p:txBody>
          <a:bodyPr/>
          <a:lstStyle/>
          <a:p>
            <a:r>
              <a:rPr lang="hr-HR"/>
              <a:t>Doseg djelovanja je područje u programu u kojem je varijabla definirana. JavaScript može imati dva dosega djelovanja:</a:t>
            </a:r>
          </a:p>
          <a:p>
            <a:pPr lvl="1"/>
            <a:endParaRPr lang="hr-HR"/>
          </a:p>
          <a:p>
            <a:pPr lvl="1"/>
            <a:r>
              <a:rPr lang="hr-HR" b="1"/>
              <a:t>Globalne varijable </a:t>
            </a:r>
            <a:r>
              <a:rPr lang="hr-HR"/>
              <a:t>– imaju globalan doseg što znači da je dohvativa u svakom dijelu JavaScript koda.</a:t>
            </a:r>
          </a:p>
          <a:p>
            <a:pPr lvl="1"/>
            <a:r>
              <a:rPr lang="hr-HR" b="1"/>
              <a:t>Lokalne varijable </a:t>
            </a:r>
            <a:r>
              <a:rPr lang="hr-HR"/>
              <a:t>– imaju doseg samo unutar funkcije u kojoj je varijabla definirana. Parametri funkcija su uvijek lokalnog dosega</a:t>
            </a:r>
          </a:p>
          <a:p>
            <a:pPr lvl="1"/>
            <a:endParaRPr lang="hr-HR"/>
          </a:p>
          <a:p>
            <a:pPr lvl="1"/>
            <a:endParaRPr lang="hr-H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Doseg </a:t>
            </a:r>
            <a:r>
              <a:rPr lang="hr-HR" dirty="0" err="1"/>
              <a:t>dijelovanja</a:t>
            </a:r>
            <a:r>
              <a:rPr lang="hr-HR" dirty="0"/>
              <a:t> varijable (</a:t>
            </a:r>
            <a:r>
              <a:rPr lang="hr-HR" dirty="0" err="1"/>
              <a:t>Variable</a:t>
            </a:r>
            <a:r>
              <a:rPr lang="hr-HR" dirty="0"/>
              <a:t> </a:t>
            </a:r>
            <a:r>
              <a:rPr lang="hr-HR" dirty="0" err="1"/>
              <a:t>Scope</a:t>
            </a:r>
            <a:r>
              <a:rPr lang="hr-HR" dirty="0"/>
              <a:t>)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hr-HR" sz="2000" dirty="0">
              <a:solidFill>
                <a:srgbClr val="C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hr-HR" sz="2000" dirty="0" err="1">
                <a:latin typeface="Lucida Console" pitchFamily="49" charset="0"/>
              </a:rPr>
              <a:t>function</a:t>
            </a:r>
            <a:r>
              <a:rPr lang="hr-HR" sz="2000" dirty="0">
                <a:latin typeface="Lucida Console" pitchFamily="49" charset="0"/>
              </a:rPr>
              <a:t> </a:t>
            </a:r>
            <a:r>
              <a:rPr lang="hr-HR" sz="2000" dirty="0" err="1">
                <a:latin typeface="Lucida Console" pitchFamily="49" charset="0"/>
              </a:rPr>
              <a:t>mojaFunkcija</a:t>
            </a:r>
            <a:r>
              <a:rPr lang="hr-HR" sz="2000" dirty="0">
                <a:latin typeface="Lucida Console" pitchFamily="49" charset="0"/>
              </a:rPr>
              <a:t> () {   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	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	let x = 500;</a:t>
            </a: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	</a:t>
            </a:r>
            <a:r>
              <a:rPr lang="hr-HR" sz="2000" dirty="0" err="1">
                <a:latin typeface="Lucida Console" pitchFamily="49" charset="0"/>
              </a:rPr>
              <a:t>alert</a:t>
            </a:r>
            <a:r>
              <a:rPr lang="hr-HR" sz="2000" dirty="0">
                <a:latin typeface="Lucida Console" pitchFamily="49" charset="0"/>
              </a:rPr>
              <a:t>(x);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>
              <a:buNone/>
            </a:pPr>
            <a:r>
              <a:rPr lang="hr-HR" sz="2000" dirty="0" err="1">
                <a:latin typeface="Lucida Console" pitchFamily="49" charset="0"/>
              </a:rPr>
              <a:t>alert</a:t>
            </a:r>
            <a:r>
              <a:rPr lang="hr-HR" sz="2000" dirty="0">
                <a:latin typeface="Lucida Console" pitchFamily="49" charset="0"/>
              </a:rPr>
              <a:t>(x);</a:t>
            </a: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2602468"/>
            <a:ext cx="226696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r-HR" b="1">
                <a:solidFill>
                  <a:sysClr val="windowText" lastClr="000000"/>
                </a:solidFill>
              </a:rPr>
              <a:t>Lokalna varijabla</a:t>
            </a:r>
          </a:p>
        </p:txBody>
      </p:sp>
      <p:sp>
        <p:nvSpPr>
          <p:cNvPr id="6" name="Multiply 5"/>
          <p:cNvSpPr/>
          <p:nvPr/>
        </p:nvSpPr>
        <p:spPr>
          <a:xfrm>
            <a:off x="2209800" y="4724400"/>
            <a:ext cx="609600" cy="5334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4812268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/>
              <a:t>Neće ispisati varijablu x jer ju “ne vidi” 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Doseg dijelovanja varijable (Variable Scope)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2000" b="1" dirty="0">
                <a:latin typeface="Lucida Console" pitchFamily="49" charset="0"/>
              </a:rPr>
              <a:t>let</a:t>
            </a:r>
            <a:r>
              <a:rPr lang="hr-HR" sz="2000" dirty="0">
                <a:latin typeface="Lucida Console" pitchFamily="49" charset="0"/>
              </a:rPr>
              <a:t> </a:t>
            </a:r>
            <a:r>
              <a:rPr lang="hr-HR" sz="2000" b="1" dirty="0">
                <a:latin typeface="Lucida Console" pitchFamily="49" charset="0"/>
              </a:rPr>
              <a:t>x</a:t>
            </a:r>
            <a:r>
              <a:rPr lang="hr-HR" sz="2000" dirty="0">
                <a:latin typeface="Lucida Console" pitchFamily="49" charset="0"/>
              </a:rPr>
              <a:t>;</a:t>
            </a: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>
              <a:buNone/>
            </a:pPr>
            <a:r>
              <a:rPr lang="hr-HR" sz="2000" dirty="0" err="1">
                <a:latin typeface="Lucida Console" pitchFamily="49" charset="0"/>
              </a:rPr>
              <a:t>function</a:t>
            </a:r>
            <a:r>
              <a:rPr lang="hr-HR" sz="2000" dirty="0">
                <a:latin typeface="Lucida Console" pitchFamily="49" charset="0"/>
              </a:rPr>
              <a:t> </a:t>
            </a:r>
            <a:r>
              <a:rPr lang="hr-HR" sz="2000" dirty="0" err="1">
                <a:latin typeface="Lucida Console" pitchFamily="49" charset="0"/>
              </a:rPr>
              <a:t>mojaFunkcija</a:t>
            </a:r>
            <a:r>
              <a:rPr lang="hr-HR" sz="2000" dirty="0">
                <a:latin typeface="Lucida Console" pitchFamily="49" charset="0"/>
              </a:rPr>
              <a:t> () {   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	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	</a:t>
            </a:r>
            <a:r>
              <a:rPr lang="hr-HR" sz="2000" b="1" dirty="0">
                <a:latin typeface="Lucida Console" pitchFamily="49" charset="0"/>
              </a:rPr>
              <a:t>x</a:t>
            </a:r>
            <a:r>
              <a:rPr lang="hr-HR" sz="20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hr-HR" sz="2000" dirty="0">
                <a:latin typeface="Lucida Console" pitchFamily="49" charset="0"/>
              </a:rPr>
              <a:t>= 500;    </a:t>
            </a:r>
            <a:r>
              <a:rPr lang="hr-HR" sz="2000" dirty="0">
                <a:latin typeface="Lucida Console" pitchFamily="49" charset="0"/>
                <a:sym typeface="Wingdings" pitchFamily="2" charset="2"/>
              </a:rPr>
              <a:t>    </a:t>
            </a:r>
            <a:r>
              <a:rPr lang="hr-HR" sz="1400" dirty="0">
                <a:latin typeface="Lucida Console" pitchFamily="49" charset="0"/>
                <a:sym typeface="Wingdings" pitchFamily="2" charset="2"/>
              </a:rPr>
              <a:t>ne pišemo var ispred imena varijable</a:t>
            </a:r>
            <a:endParaRPr lang="hr-HR" sz="1400" dirty="0">
              <a:latin typeface="Lucida Console" pitchFamily="49" charset="0"/>
            </a:endParaRP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	</a:t>
            </a:r>
            <a:r>
              <a:rPr lang="hr-HR" sz="2000" dirty="0" err="1">
                <a:latin typeface="Lucida Console" pitchFamily="49" charset="0"/>
              </a:rPr>
              <a:t>alert</a:t>
            </a:r>
            <a:r>
              <a:rPr lang="hr-HR" sz="2000" dirty="0">
                <a:latin typeface="Lucida Console" pitchFamily="49" charset="0"/>
              </a:rPr>
              <a:t>(x);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>
              <a:buNone/>
            </a:pPr>
            <a:r>
              <a:rPr lang="hr-HR" sz="2000" dirty="0" err="1">
                <a:latin typeface="Lucida Console" pitchFamily="49" charset="0"/>
              </a:rPr>
              <a:t>alert</a:t>
            </a:r>
            <a:r>
              <a:rPr lang="hr-HR" sz="2000" dirty="0">
                <a:latin typeface="Lucida Console" pitchFamily="49" charset="0"/>
              </a:rPr>
              <a:t>(x);</a:t>
            </a: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237757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r-HR" b="1">
                <a:solidFill>
                  <a:sysClr val="windowText" lastClr="000000"/>
                </a:solidFill>
              </a:rPr>
              <a:t>Globalna varijabla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4436" y="5486400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/>
              <a:t>Ispisati će varijablu x 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bootstrap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3643</TotalTime>
  <Words>354</Words>
  <Application>Microsoft Office PowerPoint</Application>
  <PresentationFormat>Prikaz na zaslonu (4:3)</PresentationFormat>
  <Paragraphs>108</Paragraphs>
  <Slides>9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5" baseType="lpstr">
      <vt:lpstr>Calibri</vt:lpstr>
      <vt:lpstr>Georgia</vt:lpstr>
      <vt:lpstr>Lucida Console</vt:lpstr>
      <vt:lpstr>Wingdings</vt:lpstr>
      <vt:lpstr>Wingdings 2</vt:lpstr>
      <vt:lpstr>Civic</vt:lpstr>
      <vt:lpstr>JavaScript funkcije</vt:lpstr>
      <vt:lpstr>JavaScript funkcije</vt:lpstr>
      <vt:lpstr>JavaScript funkcije</vt:lpstr>
      <vt:lpstr>JavaScript funkcije</vt:lpstr>
      <vt:lpstr>JavaScript funkcije</vt:lpstr>
      <vt:lpstr>JavaScript funkcije</vt:lpstr>
      <vt:lpstr>Doseg dijelovanja varijable (Variable Scope)</vt:lpstr>
      <vt:lpstr>Doseg dijelovanja varijable (Variable Scope)</vt:lpstr>
      <vt:lpstr>Doseg dijelovanja varijable (Variable Scope)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za web</dc:title>
  <dc:creator>Mario</dc:creator>
  <cp:lastModifiedBy>Mario Sever</cp:lastModifiedBy>
  <cp:revision>317</cp:revision>
  <dcterms:created xsi:type="dcterms:W3CDTF">2006-08-16T00:00:00Z</dcterms:created>
  <dcterms:modified xsi:type="dcterms:W3CDTF">2021-12-14T15:46:03Z</dcterms:modified>
</cp:coreProperties>
</file>