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310" r:id="rId2"/>
    <p:sldId id="314" r:id="rId3"/>
    <p:sldId id="315" r:id="rId4"/>
    <p:sldId id="317" r:id="rId5"/>
    <p:sldId id="316" r:id="rId6"/>
    <p:sldId id="311" r:id="rId7"/>
    <p:sldId id="318" r:id="rId8"/>
    <p:sldId id="319" r:id="rId9"/>
    <p:sldId id="32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819" autoAdjust="0"/>
  </p:normalViewPr>
  <p:slideViewPr>
    <p:cSldViewPr>
      <p:cViewPr>
        <p:scale>
          <a:sx n="118" d="100"/>
          <a:sy n="118" d="100"/>
        </p:scale>
        <p:origin x="-143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1C80E-4D0A-4A15-A487-8DFBB4C6A7BE}" type="datetimeFigureOut">
              <a:rPr lang="sr-Latn-CS" smtClean="0"/>
              <a:pPr/>
              <a:t>9.10.2019.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BBF75-17D5-4217-801F-067982989F31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97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mtClean="0"/>
              <a:t>Programiranje za web</a:t>
            </a:r>
            <a:endParaRPr lang="hr-H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JavaScript – Napredni događaji</a:t>
            </a:r>
            <a:endParaRPr lang="hr-HR"/>
          </a:p>
        </p:txBody>
      </p:sp>
      <p:pic>
        <p:nvPicPr>
          <p:cNvPr id="1026" name="Picture 2" descr="C:\Users\Mario\Desktop\Javascript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3505200"/>
            <a:ext cx="5562600" cy="26208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Što su događaji na web stranici?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r-HR" smtClean="0"/>
          </a:p>
          <a:p>
            <a:r>
              <a:rPr lang="hr-HR" smtClean="0"/>
              <a:t>Učitavanje web stranice</a:t>
            </a:r>
          </a:p>
          <a:p>
            <a:endParaRPr lang="hr-HR" smtClean="0"/>
          </a:p>
          <a:p>
            <a:r>
              <a:rPr lang="hr-HR" smtClean="0"/>
              <a:t>Klik na gumb</a:t>
            </a:r>
          </a:p>
          <a:p>
            <a:endParaRPr lang="hr-HR" smtClean="0"/>
          </a:p>
          <a:p>
            <a:r>
              <a:rPr lang="hr-HR" smtClean="0"/>
              <a:t>Ispunjavanje forme</a:t>
            </a:r>
          </a:p>
          <a:p>
            <a:endParaRPr lang="hr-HR" smtClean="0"/>
          </a:p>
          <a:p>
            <a:r>
              <a:rPr lang="hr-HR" smtClean="0"/>
              <a:t>Pritisak tipke na tipkovnici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Što su događaji na web stranici?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r-HR" dirty="0" smtClean="0"/>
          </a:p>
          <a:p>
            <a:r>
              <a:rPr lang="hr-HR" dirty="0" smtClean="0"/>
              <a:t>Događaji se pokreću kada se unutar web stranice izvede neka aktivnost, na primjer kada se dovrši učitavanje stranice ili kada korisnik klikne na gumb.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Što su događaji na web stranici?</a:t>
            </a:r>
            <a:endParaRPr lang="hr-HR"/>
          </a:p>
        </p:txBody>
      </p:sp>
      <p:pic>
        <p:nvPicPr>
          <p:cNvPr id="5" name="Picture 2" descr="C:\Users\Mario\Desktop\event-dij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106" y="1905000"/>
            <a:ext cx="7443788" cy="3679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Što su događaji na web stranici?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572000"/>
          </a:xfrm>
        </p:spPr>
        <p:txBody>
          <a:bodyPr>
            <a:normAutofit fontScale="92500" lnSpcReduction="10000"/>
          </a:bodyPr>
          <a:lstStyle/>
          <a:p>
            <a:r>
              <a:rPr lang="hr-HR" smtClean="0"/>
              <a:t>Događaji su podijeljeni u tri kategorije: </a:t>
            </a:r>
          </a:p>
          <a:p>
            <a:pPr lvl="1"/>
            <a:r>
              <a:rPr lang="hr-HR" smtClean="0"/>
              <a:t>Događaji korisničkog sučelja (miš, tipkovnica),</a:t>
            </a:r>
          </a:p>
          <a:p>
            <a:pPr lvl="1"/>
            <a:r>
              <a:rPr lang="hr-HR" smtClean="0"/>
              <a:t>Logički događaji (rezultat procesa),</a:t>
            </a:r>
          </a:p>
          <a:p>
            <a:pPr lvl="1"/>
            <a:r>
              <a:rPr lang="hr-HR" smtClean="0"/>
              <a:t>Mutacijski događaji (akcija koja mijenja dokument)</a:t>
            </a:r>
          </a:p>
          <a:p>
            <a:pPr lvl="1"/>
            <a:endParaRPr lang="hr-HR" smtClean="0"/>
          </a:p>
          <a:p>
            <a:r>
              <a:rPr lang="hr-HR" smtClean="0"/>
              <a:t>Primjeri JavaScript događaja:</a:t>
            </a:r>
          </a:p>
          <a:p>
            <a:pPr lvl="1"/>
            <a:r>
              <a:rPr lang="hr-HR" smtClean="0"/>
              <a:t>onload</a:t>
            </a:r>
          </a:p>
          <a:p>
            <a:pPr lvl="1"/>
            <a:r>
              <a:rPr lang="hr-HR" smtClean="0"/>
              <a:t>onclick</a:t>
            </a:r>
          </a:p>
          <a:p>
            <a:pPr lvl="1"/>
            <a:r>
              <a:rPr lang="hr-HR" smtClean="0"/>
              <a:t>onblur, onfocus</a:t>
            </a:r>
          </a:p>
          <a:p>
            <a:pPr lvl="1"/>
            <a:r>
              <a:rPr lang="hr-HR" smtClean="0"/>
              <a:t>mouseDown, mouseUp</a:t>
            </a:r>
          </a:p>
          <a:p>
            <a:pPr lvl="1"/>
            <a:r>
              <a:rPr lang="hr-HR" smtClean="0"/>
              <a:t>scroll</a:t>
            </a:r>
          </a:p>
          <a:p>
            <a:pPr lvl="1"/>
            <a:r>
              <a:rPr lang="hr-HR" smtClean="0"/>
              <a:t>resize</a:t>
            </a:r>
          </a:p>
          <a:p>
            <a:endParaRPr lang="hr-H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Događaji i funkcije</a:t>
            </a:r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1198902" y="2133600"/>
            <a:ext cx="223009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smtClean="0">
                <a:latin typeface="Lucida Console" pitchFamily="49" charset="0"/>
              </a:rPr>
              <a:t>onload</a:t>
            </a:r>
          </a:p>
          <a:p>
            <a:endParaRPr lang="hr-HR" sz="2400" smtClean="0">
              <a:latin typeface="Lucida Console" pitchFamily="49" charset="0"/>
            </a:endParaRPr>
          </a:p>
          <a:p>
            <a:r>
              <a:rPr lang="hr-HR" sz="2400" smtClean="0">
                <a:latin typeface="Lucida Console" pitchFamily="49" charset="0"/>
              </a:rPr>
              <a:t>onclick</a:t>
            </a:r>
          </a:p>
          <a:p>
            <a:endParaRPr lang="hr-HR" sz="2400" smtClean="0">
              <a:latin typeface="Lucida Console" pitchFamily="49" charset="0"/>
            </a:endParaRPr>
          </a:p>
          <a:p>
            <a:r>
              <a:rPr lang="hr-HR" sz="2400" smtClean="0">
                <a:latin typeface="Lucida Console" pitchFamily="49" charset="0"/>
              </a:rPr>
              <a:t>onmouseover</a:t>
            </a:r>
          </a:p>
          <a:p>
            <a:endParaRPr lang="hr-HR" sz="2400" smtClean="0">
              <a:latin typeface="Lucida Console" pitchFamily="49" charset="0"/>
            </a:endParaRPr>
          </a:p>
          <a:p>
            <a:r>
              <a:rPr lang="hr-HR" sz="2400" smtClean="0">
                <a:latin typeface="Lucida Console" pitchFamily="49" charset="0"/>
              </a:rPr>
              <a:t>onblur</a:t>
            </a:r>
          </a:p>
          <a:p>
            <a:endParaRPr lang="hr-HR" sz="2400" smtClean="0">
              <a:latin typeface="Lucida Console" pitchFamily="49" charset="0"/>
            </a:endParaRPr>
          </a:p>
          <a:p>
            <a:r>
              <a:rPr lang="hr-HR" sz="2400" smtClean="0">
                <a:latin typeface="Lucida Console" pitchFamily="49" charset="0"/>
              </a:rPr>
              <a:t>onfocus</a:t>
            </a:r>
          </a:p>
          <a:p>
            <a:endParaRPr lang="hr-HR">
              <a:latin typeface="Lucida Consol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0" y="2209800"/>
            <a:ext cx="3671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function prvaFunkcija() {</a:t>
            </a:r>
          </a:p>
          <a:p>
            <a:r>
              <a:rPr lang="hr-HR" smtClean="0">
                <a:latin typeface="Lucida Console" pitchFamily="49" charset="0"/>
              </a:rPr>
              <a:t>   neki kod;</a:t>
            </a:r>
          </a:p>
          <a:p>
            <a:r>
              <a:rPr lang="hr-HR" smtClean="0">
                <a:latin typeface="Lucida Console" pitchFamily="49" charset="0"/>
              </a:rPr>
              <a:t>}  </a:t>
            </a:r>
            <a:endParaRPr lang="hr-HR">
              <a:latin typeface="Lucida Console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895600" y="2514600"/>
            <a:ext cx="18288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00600" y="4114800"/>
            <a:ext cx="3810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function drugaFunkcija() {</a:t>
            </a:r>
          </a:p>
          <a:p>
            <a:r>
              <a:rPr lang="hr-HR" smtClean="0">
                <a:latin typeface="Lucida Console" pitchFamily="49" charset="0"/>
              </a:rPr>
              <a:t>   neki kod;</a:t>
            </a:r>
          </a:p>
          <a:p>
            <a:r>
              <a:rPr lang="hr-HR" smtClean="0">
                <a:latin typeface="Lucida Console" pitchFamily="49" charset="0"/>
              </a:rPr>
              <a:t>}  </a:t>
            </a:r>
            <a:endParaRPr lang="hr-HR">
              <a:latin typeface="Lucida Console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3505202" y="3886200"/>
            <a:ext cx="1219198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  <p:bldP spid="1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Hvatanje događaja</a:t>
            </a:r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838200" y="2205335"/>
            <a:ext cx="59490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smtClean="0">
                <a:latin typeface="Lucida Console" pitchFamily="49" charset="0"/>
              </a:rPr>
              <a:t>mybutton.onclick = function() {</a:t>
            </a:r>
          </a:p>
          <a:p>
            <a:endParaRPr lang="hr-HR" sz="2400" smtClean="0">
              <a:latin typeface="Lucida Console" pitchFamily="49" charset="0"/>
            </a:endParaRPr>
          </a:p>
          <a:p>
            <a:r>
              <a:rPr lang="hr-HR" sz="2400" smtClean="0">
                <a:latin typeface="Lucida Console" pitchFamily="49" charset="0"/>
              </a:rPr>
              <a:t>     // neki kod;</a:t>
            </a:r>
          </a:p>
          <a:p>
            <a:r>
              <a:rPr lang="hr-HR" sz="2400" smtClean="0">
                <a:latin typeface="Lucida Console" pitchFamily="49" charset="0"/>
              </a:rPr>
              <a:t>     // neki kod;</a:t>
            </a:r>
          </a:p>
          <a:p>
            <a:endParaRPr lang="hr-HR" sz="2400" smtClean="0">
              <a:latin typeface="Lucida Console" pitchFamily="49" charset="0"/>
            </a:endParaRPr>
          </a:p>
          <a:p>
            <a:r>
              <a:rPr lang="hr-HR" sz="2400" smtClean="0">
                <a:latin typeface="Lucida Console" pitchFamily="49" charset="0"/>
              </a:rPr>
              <a:t>}; </a:t>
            </a:r>
            <a:endParaRPr lang="hr-HR" sz="240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572000"/>
          </a:xfrm>
        </p:spPr>
        <p:txBody>
          <a:bodyPr>
            <a:normAutofit/>
          </a:bodyPr>
          <a:lstStyle/>
          <a:p>
            <a:r>
              <a:rPr lang="hr-HR" b="1" smtClean="0"/>
              <a:t>addEventListener</a:t>
            </a:r>
            <a:r>
              <a:rPr lang="hr-HR" smtClean="0"/>
              <a:t> metoda:</a:t>
            </a:r>
          </a:p>
          <a:p>
            <a:pPr lvl="1"/>
            <a:r>
              <a:rPr lang="hr-HR" smtClean="0"/>
              <a:t>Napredna metoda praćenja / slušanja događaja</a:t>
            </a:r>
          </a:p>
          <a:p>
            <a:pPr lvl="1"/>
            <a:r>
              <a:rPr lang="hr-HR" smtClean="0"/>
              <a:t>Omogućava praćenje više događaja </a:t>
            </a:r>
          </a:p>
          <a:p>
            <a:pPr lvl="1"/>
            <a:r>
              <a:rPr lang="hr-HR" smtClean="0"/>
              <a:t>Mogućnost stvaranja vlastitih događaja</a:t>
            </a:r>
          </a:p>
          <a:p>
            <a:pPr lvl="1"/>
            <a:endParaRPr lang="hr-HR" smtClean="0"/>
          </a:p>
          <a:p>
            <a:r>
              <a:rPr lang="hr-HR" smtClean="0"/>
              <a:t>primjer: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Hvatanje događaja</a:t>
            </a:r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381000" y="481226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object.addEventListener(</a:t>
            </a:r>
            <a:r>
              <a:rPr lang="hr-HR" smtClean="0">
                <a:solidFill>
                  <a:srgbClr val="FF0000"/>
                </a:solidFill>
                <a:latin typeface="Lucida Console" pitchFamily="49" charset="0"/>
              </a:rPr>
              <a:t>“događaj”</a:t>
            </a:r>
            <a:r>
              <a:rPr lang="hr-HR" smtClean="0">
                <a:latin typeface="Lucida Console" pitchFamily="49" charset="0"/>
              </a:rPr>
              <a:t>,</a:t>
            </a:r>
            <a:r>
              <a:rPr lang="hr-HR" spc="-150" smtClean="0">
                <a:solidFill>
                  <a:srgbClr val="FF0000"/>
                </a:solidFill>
                <a:latin typeface="Lucida Console" pitchFamily="49" charset="0"/>
              </a:rPr>
              <a:t>funkcija</a:t>
            </a:r>
            <a:r>
              <a:rPr lang="hr-HR" spc="-150" smtClean="0">
                <a:latin typeface="Lucida Console" pitchFamily="49" charset="0"/>
              </a:rPr>
              <a:t>,logička_vrijednost</a:t>
            </a:r>
            <a:r>
              <a:rPr lang="hr-HR" smtClean="0">
                <a:latin typeface="Lucida Console" pitchFamily="49" charset="0"/>
              </a:rPr>
              <a:t>);</a:t>
            </a:r>
            <a:endParaRPr lang="hr-HR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572000"/>
          </a:xfrm>
        </p:spPr>
        <p:txBody>
          <a:bodyPr>
            <a:normAutofit/>
          </a:bodyPr>
          <a:lstStyle/>
          <a:p>
            <a:r>
              <a:rPr lang="hr-HR" b="1" smtClean="0"/>
              <a:t>querySelector</a:t>
            </a:r>
            <a:r>
              <a:rPr lang="hr-HR" smtClean="0"/>
              <a:t> metoda:</a:t>
            </a:r>
          </a:p>
          <a:p>
            <a:pPr lvl="1"/>
            <a:r>
              <a:rPr lang="hr-HR" smtClean="0"/>
              <a:t>Napredna metoda dohvaćanja HTML elemenata</a:t>
            </a:r>
          </a:p>
          <a:p>
            <a:pPr lvl="1"/>
            <a:r>
              <a:rPr lang="hr-HR" smtClean="0"/>
              <a:t>Omogućuje selektiranje pomoću identifikatora, klasa i naziva HTML elemenata</a:t>
            </a:r>
          </a:p>
          <a:p>
            <a:pPr lvl="1"/>
            <a:endParaRPr lang="hr-HR" smtClean="0"/>
          </a:p>
          <a:p>
            <a:r>
              <a:rPr lang="hr-HR" smtClean="0"/>
              <a:t>primjer: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Hvatanje događaja</a:t>
            </a:r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381000" y="481226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document.querySelector(</a:t>
            </a:r>
            <a:r>
              <a:rPr lang="hr-HR" smtClean="0">
                <a:solidFill>
                  <a:srgbClr val="FF0000"/>
                </a:solidFill>
                <a:latin typeface="Lucida Console" pitchFamily="49" charset="0"/>
              </a:rPr>
              <a:t>“.red”</a:t>
            </a:r>
            <a:r>
              <a:rPr lang="hr-HR" smtClean="0">
                <a:latin typeface="Lucida Console" pitchFamily="49" charset="0"/>
              </a:rPr>
              <a:t>);</a:t>
            </a:r>
            <a:endParaRPr lang="hr-HR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5574268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/>
              <a:t>Dohvaća prvi element na web stranici koji ima klasu red.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bootstrap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4031</TotalTime>
  <Words>224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JavaScript – Napredni događaji</vt:lpstr>
      <vt:lpstr>Što su događaji na web stranici?</vt:lpstr>
      <vt:lpstr>Što su događaji na web stranici?</vt:lpstr>
      <vt:lpstr>Što su događaji na web stranici?</vt:lpstr>
      <vt:lpstr>Što su događaji na web stranici?</vt:lpstr>
      <vt:lpstr>Događaji i funkcije</vt:lpstr>
      <vt:lpstr>Hvatanje događaja</vt:lpstr>
      <vt:lpstr>Hvatanje događaja</vt:lpstr>
      <vt:lpstr>Hvatanje događaja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za web</dc:title>
  <dc:creator>Mario</dc:creator>
  <cp:lastModifiedBy>Mario</cp:lastModifiedBy>
  <cp:revision>357</cp:revision>
  <dcterms:created xsi:type="dcterms:W3CDTF">2006-08-16T00:00:00Z</dcterms:created>
  <dcterms:modified xsi:type="dcterms:W3CDTF">2019-10-09T08:11:08Z</dcterms:modified>
</cp:coreProperties>
</file>