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0" r:id="rId5"/>
    <p:sldId id="263" r:id="rId6"/>
    <p:sldId id="261" r:id="rId7"/>
    <p:sldId id="264" r:id="rId8"/>
    <p:sldId id="265" r:id="rId9"/>
    <p:sldId id="270" r:id="rId10"/>
    <p:sldId id="271" r:id="rId11"/>
    <p:sldId id="258" r:id="rId12"/>
    <p:sldId id="272" r:id="rId13"/>
    <p:sldId id="296" r:id="rId14"/>
    <p:sldId id="273" r:id="rId15"/>
    <p:sldId id="297" r:id="rId16"/>
    <p:sldId id="275" r:id="rId17"/>
    <p:sldId id="298" r:id="rId18"/>
    <p:sldId id="276" r:id="rId19"/>
    <p:sldId id="299" r:id="rId20"/>
    <p:sldId id="277" r:id="rId21"/>
    <p:sldId id="300" r:id="rId22"/>
    <p:sldId id="301" r:id="rId23"/>
    <p:sldId id="279" r:id="rId24"/>
    <p:sldId id="302" r:id="rId25"/>
    <p:sldId id="280" r:id="rId26"/>
    <p:sldId id="304" r:id="rId27"/>
    <p:sldId id="29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5F27E9-C12B-401D-BF17-099E6E34DB3E}">
          <p14:sldIdLst>
            <p14:sldId id="256"/>
            <p14:sldId id="257"/>
            <p14:sldId id="262"/>
            <p14:sldId id="260"/>
            <p14:sldId id="263"/>
            <p14:sldId id="261"/>
            <p14:sldId id="264"/>
            <p14:sldId id="265"/>
            <p14:sldId id="270"/>
            <p14:sldId id="271"/>
            <p14:sldId id="258"/>
          </p14:sldIdLst>
        </p14:section>
        <p14:section name="Knn" id="{7D0201C7-E26C-4693-8163-B04B0FC08AB6}">
          <p14:sldIdLst>
            <p14:sldId id="272"/>
            <p14:sldId id="296"/>
          </p14:sldIdLst>
        </p14:section>
        <p14:section name="Naive Bayes" id="{F79C4F4E-FFEF-48B4-B6E2-629DF9423B09}">
          <p14:sldIdLst>
            <p14:sldId id="273"/>
            <p14:sldId id="297"/>
          </p14:sldIdLst>
        </p14:section>
        <p14:section name="SVM" id="{47407926-3279-4887-A977-E41C9F03090B}">
          <p14:sldIdLst>
            <p14:sldId id="275"/>
            <p14:sldId id="298"/>
          </p14:sldIdLst>
        </p14:section>
        <p14:section name="Logestic Regression" id="{BC5330B0-31A8-44EC-B1DA-BBBCFAAFF5D9}">
          <p14:sldIdLst>
            <p14:sldId id="276"/>
            <p14:sldId id="299"/>
          </p14:sldIdLst>
        </p14:section>
        <p14:section name="neural network" id="{6CBC8D1B-1C25-4031-BB74-26E60FEAB38C}">
          <p14:sldIdLst>
            <p14:sldId id="277"/>
            <p14:sldId id="300"/>
          </p14:sldIdLst>
        </p14:section>
        <p14:section name="Distributions" id="{FEB62BA2-01DB-41D5-86E9-7FCE795D1DFD}">
          <p14:sldIdLst>
            <p14:sldId id="301"/>
          </p14:sldIdLst>
        </p14:section>
        <p14:section name="test and score" id="{8FA994C1-2F93-4DA8-8DF3-4B53DFD2CD43}">
          <p14:sldIdLst>
            <p14:sldId id="279"/>
            <p14:sldId id="302"/>
          </p14:sldIdLst>
        </p14:section>
        <p14:section name="train and test" id="{FD2F0C6A-FEC0-4007-A452-A24938C4436E}">
          <p14:sldIdLst>
            <p14:sldId id="280"/>
          </p14:sldIdLst>
        </p14:section>
        <p14:section name="Graphs" id="{4CF42806-A3CF-4B43-A82F-6A65E20B3EAA}">
          <p14:sldIdLst>
            <p14:sldId id="304"/>
          </p14:sldIdLst>
        </p14:section>
        <p14:section name="Thank you" id="{2737A4D7-94CE-4F7C-8E0E-07FA39DC50FB}">
          <p14:sldIdLst>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BF49"/>
    <a:srgbClr val="5F0F40"/>
    <a:srgbClr val="0F4C5C"/>
    <a:srgbClr val="EAE2B7"/>
    <a:srgbClr val="F77F00"/>
    <a:srgbClr val="D62828"/>
    <a:srgbClr val="0030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2A48B0-920D-4448-9976-5527870ED4DB}" v="249" dt="2022-06-07T13:10:12.511"/>
    <p1510:client id="{E579933E-7A44-4001-BCED-3007A363E95A}" v="178" dt="2022-06-07T20:35:38.9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81" d="100"/>
          <a:sy n="81" d="100"/>
        </p:scale>
        <p:origin x="7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6/7/2022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36946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00476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93013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57320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77724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2553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56467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5755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20804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65443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60337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7864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08158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90705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28806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54261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93407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6/7/2022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128864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slide" Target="slide23.xml"/><Relationship Id="rId2" Type="http://schemas.openxmlformats.org/officeDocument/2006/relationships/slide" Target="slide12.xml"/><Relationship Id="rId16" Type="http://schemas.openxmlformats.org/officeDocument/2006/relationships/slide" Target="slide27.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8.png"/><Relationship Id="rId10" Type="http://schemas.openxmlformats.org/officeDocument/2006/relationships/slide" Target="slide14.xml"/><Relationship Id="rId4" Type="http://schemas.openxmlformats.org/officeDocument/2006/relationships/slide" Target="slide16.xml"/><Relationship Id="rId9" Type="http://schemas.openxmlformats.org/officeDocument/2006/relationships/image" Target="../media/image5.png"/><Relationship Id="rId14" Type="http://schemas.openxmlformats.org/officeDocument/2006/relationships/slide" Target="slide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slide" Target="slide23.xml"/><Relationship Id="rId2" Type="http://schemas.openxmlformats.org/officeDocument/2006/relationships/slide" Target="slide12.xml"/><Relationship Id="rId16" Type="http://schemas.openxmlformats.org/officeDocument/2006/relationships/slide" Target="slide27.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8.png"/><Relationship Id="rId10" Type="http://schemas.openxmlformats.org/officeDocument/2006/relationships/slide" Target="slide14.xml"/><Relationship Id="rId4" Type="http://schemas.openxmlformats.org/officeDocument/2006/relationships/slide" Target="slide16.xml"/><Relationship Id="rId9" Type="http://schemas.openxmlformats.org/officeDocument/2006/relationships/image" Target="../media/image5.png"/><Relationship Id="rId14" Type="http://schemas.openxmlformats.org/officeDocument/2006/relationships/slide" Target="slide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slide" Target="slide23.xml"/><Relationship Id="rId2" Type="http://schemas.openxmlformats.org/officeDocument/2006/relationships/slide" Target="slide12.xml"/><Relationship Id="rId16" Type="http://schemas.openxmlformats.org/officeDocument/2006/relationships/slide" Target="slide27.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8.png"/><Relationship Id="rId10" Type="http://schemas.openxmlformats.org/officeDocument/2006/relationships/slide" Target="slide14.xml"/><Relationship Id="rId4" Type="http://schemas.openxmlformats.org/officeDocument/2006/relationships/slide" Target="slide16.xml"/><Relationship Id="rId9" Type="http://schemas.openxmlformats.org/officeDocument/2006/relationships/image" Target="../media/image5.png"/><Relationship Id="rId14" Type="http://schemas.openxmlformats.org/officeDocument/2006/relationships/slide" Target="slide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slide" Target="slide23.xml"/><Relationship Id="rId2" Type="http://schemas.openxmlformats.org/officeDocument/2006/relationships/slide" Target="slide12.xml"/><Relationship Id="rId16" Type="http://schemas.openxmlformats.org/officeDocument/2006/relationships/slide" Target="slide27.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8.png"/><Relationship Id="rId10" Type="http://schemas.openxmlformats.org/officeDocument/2006/relationships/slide" Target="slide14.xml"/><Relationship Id="rId4" Type="http://schemas.openxmlformats.org/officeDocument/2006/relationships/slide" Target="slide16.xml"/><Relationship Id="rId9" Type="http://schemas.openxmlformats.org/officeDocument/2006/relationships/image" Target="../media/image5.png"/><Relationship Id="rId14" Type="http://schemas.openxmlformats.org/officeDocument/2006/relationships/slide" Target="slide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slide" Target="slide23.xml"/><Relationship Id="rId2" Type="http://schemas.openxmlformats.org/officeDocument/2006/relationships/slide" Target="slide12.xml"/><Relationship Id="rId16" Type="http://schemas.openxmlformats.org/officeDocument/2006/relationships/slide" Target="slide27.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8.png"/><Relationship Id="rId10" Type="http://schemas.openxmlformats.org/officeDocument/2006/relationships/slide" Target="slide14.xml"/><Relationship Id="rId4" Type="http://schemas.openxmlformats.org/officeDocument/2006/relationships/slide" Target="slide16.xml"/><Relationship Id="rId9" Type="http://schemas.openxmlformats.org/officeDocument/2006/relationships/image" Target="../media/image5.png"/><Relationship Id="rId14" Type="http://schemas.openxmlformats.org/officeDocument/2006/relationships/slide" Target="slide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slide" Target="slide23.xml"/><Relationship Id="rId2" Type="http://schemas.openxmlformats.org/officeDocument/2006/relationships/slide" Target="slide12.xml"/><Relationship Id="rId16" Type="http://schemas.openxmlformats.org/officeDocument/2006/relationships/slide" Target="slide27.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8.png"/><Relationship Id="rId10" Type="http://schemas.openxmlformats.org/officeDocument/2006/relationships/slide" Target="slide14.xml"/><Relationship Id="rId4" Type="http://schemas.openxmlformats.org/officeDocument/2006/relationships/slide" Target="slide16.xml"/><Relationship Id="rId9" Type="http://schemas.openxmlformats.org/officeDocument/2006/relationships/image" Target="../media/image5.png"/><Relationship Id="rId14" Type="http://schemas.openxmlformats.org/officeDocument/2006/relationships/slide" Target="slide25.xml"/></Relationships>
</file>

<file path=ppt/slides/_rels/slide22.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slide" Target="slide23.xml"/><Relationship Id="rId2" Type="http://schemas.openxmlformats.org/officeDocument/2006/relationships/slide" Target="slide12.xml"/><Relationship Id="rId16" Type="http://schemas.openxmlformats.org/officeDocument/2006/relationships/slide" Target="slide27.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8.png"/><Relationship Id="rId10" Type="http://schemas.openxmlformats.org/officeDocument/2006/relationships/slide" Target="slide14.xml"/><Relationship Id="rId4" Type="http://schemas.openxmlformats.org/officeDocument/2006/relationships/slide" Target="slide16.xml"/><Relationship Id="rId9" Type="http://schemas.openxmlformats.org/officeDocument/2006/relationships/image" Target="../media/image5.png"/><Relationship Id="rId14" Type="http://schemas.openxmlformats.org/officeDocument/2006/relationships/slide" Target="slide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slide" Target="slide23.xml"/><Relationship Id="rId2" Type="http://schemas.openxmlformats.org/officeDocument/2006/relationships/slide" Target="slide12.xml"/><Relationship Id="rId16" Type="http://schemas.openxmlformats.org/officeDocument/2006/relationships/slide" Target="slide27.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8.png"/><Relationship Id="rId10" Type="http://schemas.openxmlformats.org/officeDocument/2006/relationships/slide" Target="slide14.xml"/><Relationship Id="rId4" Type="http://schemas.openxmlformats.org/officeDocument/2006/relationships/slide" Target="slide16.xml"/><Relationship Id="rId9" Type="http://schemas.openxmlformats.org/officeDocument/2006/relationships/image" Target="../media/image5.png"/><Relationship Id="rId14" Type="http://schemas.openxmlformats.org/officeDocument/2006/relationships/slide" Target="slide25.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slide" Target="slide23.xml"/><Relationship Id="rId2" Type="http://schemas.openxmlformats.org/officeDocument/2006/relationships/slide" Target="slide12.xml"/><Relationship Id="rId16" Type="http://schemas.openxmlformats.org/officeDocument/2006/relationships/slide" Target="slide27.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8.png"/><Relationship Id="rId10" Type="http://schemas.openxmlformats.org/officeDocument/2006/relationships/slide" Target="slide14.xml"/><Relationship Id="rId4" Type="http://schemas.openxmlformats.org/officeDocument/2006/relationships/slide" Target="slide16.xml"/><Relationship Id="rId9" Type="http://schemas.openxmlformats.org/officeDocument/2006/relationships/image" Target="../media/image5.png"/><Relationship Id="rId14" Type="http://schemas.openxmlformats.org/officeDocument/2006/relationships/slide" Target="slide25.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757E8A-2422-48AE-8108-350A6626FBE4}"/>
              </a:ext>
            </a:extLst>
          </p:cNvPr>
          <p:cNvSpPr txBox="1"/>
          <p:nvPr/>
        </p:nvSpPr>
        <p:spPr>
          <a:xfrm>
            <a:off x="1183532" y="1228397"/>
            <a:ext cx="9824936" cy="4093428"/>
          </a:xfrm>
          <a:prstGeom prst="rect">
            <a:avLst/>
          </a:prstGeom>
          <a:noFill/>
        </p:spPr>
        <p:txBody>
          <a:bodyPr wrap="square" lIns="91440" tIns="45720" rIns="91440" bIns="45720" rtlCol="0" anchor="t">
            <a:spAutoFit/>
          </a:bodyPr>
          <a:lstStyle/>
          <a:p>
            <a:pPr algn="ctr" rtl="1"/>
            <a:r>
              <a:rPr lang="en-US" sz="4000" b="1" dirty="0">
                <a:solidFill>
                  <a:schemeClr val="bg1"/>
                </a:solidFill>
                <a:latin typeface="TS Rotger Black" panose="00000500000000000000" pitchFamily="50" charset="-78"/>
                <a:cs typeface="TS Rotger Black" panose="00000500000000000000" pitchFamily="50" charset="-78"/>
              </a:rPr>
              <a:t>Machine and Deep Learning Project</a:t>
            </a:r>
          </a:p>
          <a:p>
            <a:pPr algn="ctr" rtl="1"/>
            <a:endParaRPr lang="en-US" sz="4000" b="1" dirty="0">
              <a:solidFill>
                <a:schemeClr val="bg1"/>
              </a:solidFill>
              <a:latin typeface="TS Rotger Black" panose="00000500000000000000" pitchFamily="50" charset="-78"/>
              <a:cs typeface="TS Rotger Black" panose="00000500000000000000" pitchFamily="50" charset="-78"/>
            </a:endParaRPr>
          </a:p>
          <a:p>
            <a:pPr algn="ctr" rtl="1"/>
            <a:r>
              <a:rPr lang="en-US" sz="3600" dirty="0">
                <a:solidFill>
                  <a:schemeClr val="bg1"/>
                </a:solidFill>
                <a:latin typeface="TS Rotger Black" panose="00000500000000000000" pitchFamily="50" charset="-78"/>
                <a:cs typeface="TS Rotger Black"/>
              </a:rPr>
              <a:t>Team Members: Mohamed </a:t>
            </a:r>
            <a:r>
              <a:rPr lang="en-US" sz="3600" dirty="0" err="1">
                <a:solidFill>
                  <a:schemeClr val="bg1"/>
                </a:solidFill>
                <a:latin typeface="TS Rotger Black" panose="00000500000000000000" pitchFamily="50" charset="-78"/>
                <a:cs typeface="TS Rotger Black"/>
              </a:rPr>
              <a:t>Mohamed</a:t>
            </a:r>
            <a:r>
              <a:rPr lang="en-US" sz="3600" dirty="0">
                <a:solidFill>
                  <a:schemeClr val="bg1"/>
                </a:solidFill>
                <a:latin typeface="TS Rotger Black" panose="00000500000000000000" pitchFamily="50" charset="-78"/>
                <a:cs typeface="TS Rotger Black"/>
              </a:rPr>
              <a:t> </a:t>
            </a:r>
            <a:endParaRPr lang="en-US" sz="3600" dirty="0">
              <a:solidFill>
                <a:schemeClr val="bg1"/>
              </a:solidFill>
              <a:latin typeface="TS Rotger Black" panose="00000500000000000000" pitchFamily="50" charset="-78"/>
              <a:cs typeface="TS Rotger Black" panose="00000500000000000000" pitchFamily="50" charset="-78"/>
            </a:endParaRPr>
          </a:p>
          <a:p>
            <a:pPr algn="ctr" rtl="1"/>
            <a:r>
              <a:rPr lang="en-US" sz="3600" dirty="0">
                <a:solidFill>
                  <a:schemeClr val="bg1"/>
                </a:solidFill>
                <a:latin typeface="TS Rotger Black" panose="00000500000000000000" pitchFamily="50" charset="-78"/>
                <a:cs typeface="TS Rotger Black"/>
              </a:rPr>
              <a:t>                    Mario shady</a:t>
            </a:r>
          </a:p>
          <a:p>
            <a:pPr algn="ctr" rtl="1"/>
            <a:r>
              <a:rPr lang="en-US" sz="3600" dirty="0">
                <a:solidFill>
                  <a:schemeClr val="bg1"/>
                </a:solidFill>
                <a:latin typeface="TS Rotger Black" panose="00000500000000000000" pitchFamily="50" charset="-78"/>
                <a:cs typeface="TS Rotger Black"/>
              </a:rPr>
              <a:t>                       Mohamed Mourad</a:t>
            </a:r>
            <a:endParaRPr lang="en-US" sz="3600" dirty="0">
              <a:solidFill>
                <a:schemeClr val="bg1"/>
              </a:solidFill>
              <a:latin typeface="TS Rotger Black" panose="00000500000000000000" pitchFamily="50" charset="-78"/>
              <a:cs typeface="TS Rotger Black" panose="00000500000000000000" pitchFamily="50" charset="-78"/>
            </a:endParaRPr>
          </a:p>
          <a:p>
            <a:pPr algn="ctr" rtl="1"/>
            <a:r>
              <a:rPr lang="en-US" sz="3600" dirty="0">
                <a:solidFill>
                  <a:schemeClr val="bg1"/>
                </a:solidFill>
                <a:latin typeface="TS Rotger Black" panose="00000500000000000000" pitchFamily="50" charset="-78"/>
                <a:cs typeface="TS Rotger Black"/>
              </a:rPr>
              <a:t>                            Christine </a:t>
            </a:r>
            <a:r>
              <a:rPr lang="en-US" sz="3600" dirty="0" err="1">
                <a:solidFill>
                  <a:schemeClr val="bg1"/>
                </a:solidFill>
                <a:latin typeface="TS Rotger Black" panose="00000500000000000000" pitchFamily="50" charset="-78"/>
                <a:cs typeface="TS Rotger Black"/>
              </a:rPr>
              <a:t>Shraf</a:t>
            </a:r>
          </a:p>
          <a:p>
            <a:pPr algn="ctr" rtl="1"/>
            <a:r>
              <a:rPr lang="en-GB" sz="3600" dirty="0">
                <a:solidFill>
                  <a:schemeClr val="bg1"/>
                </a:solidFill>
                <a:latin typeface="TS Rotger Black" panose="00000500000000000000" pitchFamily="50" charset="-78"/>
                <a:cs typeface="TS Rotger Black" panose="00000500000000000000" pitchFamily="50" charset="-78"/>
              </a:rPr>
              <a:t>Supervised by: </a:t>
            </a:r>
            <a:r>
              <a:rPr lang="en-GB" sz="3600" dirty="0" err="1">
                <a:solidFill>
                  <a:schemeClr val="bg1"/>
                </a:solidFill>
                <a:latin typeface="TS Rotger Black" panose="00000500000000000000" pitchFamily="50" charset="-78"/>
                <a:cs typeface="TS Rotger Black" panose="00000500000000000000" pitchFamily="50" charset="-78"/>
              </a:rPr>
              <a:t>Dr.</a:t>
            </a:r>
            <a:r>
              <a:rPr lang="en-GB" sz="3600" dirty="0">
                <a:solidFill>
                  <a:schemeClr val="bg1"/>
                </a:solidFill>
                <a:latin typeface="TS Rotger Black" panose="00000500000000000000" pitchFamily="50" charset="-78"/>
                <a:cs typeface="TS Rotger Black" panose="00000500000000000000" pitchFamily="50" charset="-78"/>
              </a:rPr>
              <a:t> Ammar Mohamed</a:t>
            </a:r>
            <a:endParaRPr lang="en-US" sz="3600" dirty="0">
              <a:solidFill>
                <a:schemeClr val="bg1"/>
              </a:solidFill>
              <a:latin typeface="TS Rotger Black" panose="00000500000000000000" pitchFamily="50" charset="-78"/>
              <a:cs typeface="TS Rotger Black" panose="00000500000000000000" pitchFamily="50" charset="-78"/>
            </a:endParaRPr>
          </a:p>
        </p:txBody>
      </p:sp>
    </p:spTree>
    <p:extLst>
      <p:ext uri="{BB962C8B-B14F-4D97-AF65-F5344CB8AC3E}">
        <p14:creationId xmlns:p14="http://schemas.microsoft.com/office/powerpoint/2010/main" val="8936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43A087-0F8C-4118-A82B-CB27F7166F62}"/>
              </a:ext>
            </a:extLst>
          </p:cNvPr>
          <p:cNvSpPr txBox="1"/>
          <p:nvPr/>
        </p:nvSpPr>
        <p:spPr>
          <a:xfrm>
            <a:off x="697584" y="223736"/>
            <a:ext cx="10256361" cy="707886"/>
          </a:xfrm>
          <a:prstGeom prst="rect">
            <a:avLst/>
          </a:prstGeom>
          <a:noFill/>
        </p:spPr>
        <p:txBody>
          <a:bodyPr wrap="square" rtlCol="0">
            <a:spAutoFit/>
          </a:bodyPr>
          <a:lstStyle/>
          <a:p>
            <a:pPr algn="ctr" rtl="1"/>
            <a:r>
              <a:rPr lang="en-US" sz="4000" b="1" dirty="0">
                <a:solidFill>
                  <a:schemeClr val="bg1"/>
                </a:solidFill>
                <a:latin typeface="TS Rotger Black" panose="00000500000000000000" pitchFamily="50" charset="-78"/>
                <a:cs typeface="TS Rotger Black" panose="00000500000000000000" pitchFamily="50" charset="-78"/>
              </a:rPr>
              <a:t>Machine and Deep Learning Project</a:t>
            </a:r>
          </a:p>
        </p:txBody>
      </p:sp>
      <p:sp>
        <p:nvSpPr>
          <p:cNvPr id="6" name="Rectangle 5">
            <a:extLst>
              <a:ext uri="{FF2B5EF4-FFF2-40B4-BE49-F238E27FC236}">
                <a16:creationId xmlns:a16="http://schemas.microsoft.com/office/drawing/2014/main" id="{D382DFBB-C237-4D91-AA17-44196CD2CD26}"/>
              </a:ext>
            </a:extLst>
          </p:cNvPr>
          <p:cNvSpPr/>
          <p:nvPr/>
        </p:nvSpPr>
        <p:spPr>
          <a:xfrm>
            <a:off x="136186" y="1731523"/>
            <a:ext cx="2538920" cy="90467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EC61DDB-FCBF-434A-95F3-425786C68BA1}"/>
              </a:ext>
            </a:extLst>
          </p:cNvPr>
          <p:cNvSpPr txBox="1"/>
          <p:nvPr/>
        </p:nvSpPr>
        <p:spPr>
          <a:xfrm>
            <a:off x="350194" y="1733186"/>
            <a:ext cx="2263303" cy="923330"/>
          </a:xfrm>
          <a:prstGeom prst="rect">
            <a:avLst/>
          </a:prstGeom>
          <a:noFill/>
        </p:spPr>
        <p:txBody>
          <a:bodyPr wrap="square" rtlCol="0">
            <a:spAutoFit/>
          </a:bodyPr>
          <a:lstStyle/>
          <a:p>
            <a:pPr algn="ctr"/>
            <a:r>
              <a:rPr lang="en-US" sz="5400" dirty="0">
                <a:solidFill>
                  <a:srgbClr val="003049"/>
                </a:solidFill>
              </a:rPr>
              <a:t>START</a:t>
            </a:r>
          </a:p>
        </p:txBody>
      </p:sp>
      <p:sp>
        <p:nvSpPr>
          <p:cNvPr id="8" name="Rectangle 7">
            <a:extLst>
              <a:ext uri="{FF2B5EF4-FFF2-40B4-BE49-F238E27FC236}">
                <a16:creationId xmlns:a16="http://schemas.microsoft.com/office/drawing/2014/main" id="{3BCABF9A-4A1B-431A-8478-15B7791B5C95}"/>
              </a:ext>
            </a:extLst>
          </p:cNvPr>
          <p:cNvSpPr>
            <a:spLocks noChangeAspect="1"/>
          </p:cNvSpPr>
          <p:nvPr/>
        </p:nvSpPr>
        <p:spPr>
          <a:xfrm>
            <a:off x="2762655" y="1731523"/>
            <a:ext cx="905256" cy="90467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F565EDD-511F-4A7A-AA7E-FC43A3554832}"/>
              </a:ext>
            </a:extLst>
          </p:cNvPr>
          <p:cNvSpPr>
            <a:spLocks noChangeAspect="1"/>
          </p:cNvSpPr>
          <p:nvPr/>
        </p:nvSpPr>
        <p:spPr>
          <a:xfrm>
            <a:off x="3755460" y="1731523"/>
            <a:ext cx="905256" cy="90467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A053963-EAAB-4D87-A6BD-F40AF83F3F4B}"/>
              </a:ext>
            </a:extLst>
          </p:cNvPr>
          <p:cNvSpPr>
            <a:spLocks noChangeAspect="1"/>
          </p:cNvSpPr>
          <p:nvPr/>
        </p:nvSpPr>
        <p:spPr>
          <a:xfrm>
            <a:off x="4748265" y="1731523"/>
            <a:ext cx="905256" cy="90467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A1F2F15-609F-4723-9E2D-273E5B79F1C4}"/>
              </a:ext>
            </a:extLst>
          </p:cNvPr>
          <p:cNvSpPr>
            <a:spLocks noChangeAspect="1"/>
          </p:cNvSpPr>
          <p:nvPr/>
        </p:nvSpPr>
        <p:spPr>
          <a:xfrm>
            <a:off x="8367539" y="1731523"/>
            <a:ext cx="905256" cy="90467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AC9F15-6704-4546-8093-AAB467B779C7}"/>
              </a:ext>
            </a:extLst>
          </p:cNvPr>
          <p:cNvSpPr/>
          <p:nvPr/>
        </p:nvSpPr>
        <p:spPr>
          <a:xfrm>
            <a:off x="5741070" y="1731523"/>
            <a:ext cx="2538920" cy="90467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003049"/>
                </a:solidFill>
                <a:latin typeface="TS Rotger Black" panose="00000500000000000000" pitchFamily="50" charset="-78"/>
                <a:cs typeface="TS Rotger Black" panose="00000500000000000000" pitchFamily="50" charset="-78"/>
              </a:rPr>
              <a:t>Introduction</a:t>
            </a:r>
          </a:p>
        </p:txBody>
      </p:sp>
      <p:sp>
        <p:nvSpPr>
          <p:cNvPr id="13" name="Rectangle 12">
            <a:extLst>
              <a:ext uri="{FF2B5EF4-FFF2-40B4-BE49-F238E27FC236}">
                <a16:creationId xmlns:a16="http://schemas.microsoft.com/office/drawing/2014/main" id="{653D18BB-8781-4866-ABC3-41E6D6699834}"/>
              </a:ext>
            </a:extLst>
          </p:cNvPr>
          <p:cNvSpPr>
            <a:spLocks noChangeAspect="1"/>
          </p:cNvSpPr>
          <p:nvPr/>
        </p:nvSpPr>
        <p:spPr>
          <a:xfrm>
            <a:off x="9360344" y="1731523"/>
            <a:ext cx="905256" cy="90467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Single Corner Rounded 14">
            <a:extLst>
              <a:ext uri="{FF2B5EF4-FFF2-40B4-BE49-F238E27FC236}">
                <a16:creationId xmlns:a16="http://schemas.microsoft.com/office/drawing/2014/main" id="{9AF12E33-3FBE-4D66-A361-16ACE10828CF}"/>
              </a:ext>
            </a:extLst>
          </p:cNvPr>
          <p:cNvSpPr/>
          <p:nvPr/>
        </p:nvSpPr>
        <p:spPr>
          <a:xfrm>
            <a:off x="10353149" y="1731523"/>
            <a:ext cx="882298" cy="904672"/>
          </a:xfrm>
          <a:prstGeom prst="round1Rect">
            <a:avLst>
              <a:gd name="adj" fmla="val 50000"/>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D408A1-366F-4766-A5A8-658298910D29}"/>
              </a:ext>
            </a:extLst>
          </p:cNvPr>
          <p:cNvSpPr>
            <a:spLocks noChangeAspect="1"/>
          </p:cNvSpPr>
          <p:nvPr/>
        </p:nvSpPr>
        <p:spPr>
          <a:xfrm>
            <a:off x="10353149" y="2710774"/>
            <a:ext cx="882298" cy="90467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Single Corner Rounded 16">
            <a:extLst>
              <a:ext uri="{FF2B5EF4-FFF2-40B4-BE49-F238E27FC236}">
                <a16:creationId xmlns:a16="http://schemas.microsoft.com/office/drawing/2014/main" id="{F6AA495E-25B4-47D6-ACE8-67213EBC3012}"/>
              </a:ext>
            </a:extLst>
          </p:cNvPr>
          <p:cNvSpPr/>
          <p:nvPr/>
        </p:nvSpPr>
        <p:spPr>
          <a:xfrm rot="5400000">
            <a:off x="10353149" y="3690026"/>
            <a:ext cx="882298" cy="882298"/>
          </a:xfrm>
          <a:prstGeom prst="round1Rect">
            <a:avLst>
              <a:gd name="adj" fmla="val 50000"/>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B97DAA6-4D5A-454A-8993-1E400357E58F}"/>
              </a:ext>
            </a:extLst>
          </p:cNvPr>
          <p:cNvSpPr>
            <a:spLocks noChangeAspect="1"/>
          </p:cNvSpPr>
          <p:nvPr/>
        </p:nvSpPr>
        <p:spPr>
          <a:xfrm>
            <a:off x="9360344" y="3690027"/>
            <a:ext cx="905256" cy="88229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83CD775-3A9D-4340-9547-4761BA25219C}"/>
              </a:ext>
            </a:extLst>
          </p:cNvPr>
          <p:cNvSpPr/>
          <p:nvPr/>
        </p:nvSpPr>
        <p:spPr>
          <a:xfrm>
            <a:off x="6733875" y="3690027"/>
            <a:ext cx="2538920" cy="88229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003049"/>
                </a:solidFill>
                <a:latin typeface="TS Rotger Black" panose="00000500000000000000" pitchFamily="50" charset="-78"/>
                <a:cs typeface="TS Rotger Black" panose="00000500000000000000" pitchFamily="50" charset="-78"/>
              </a:rPr>
              <a:t>Dataset</a:t>
            </a:r>
          </a:p>
        </p:txBody>
      </p:sp>
      <p:sp>
        <p:nvSpPr>
          <p:cNvPr id="20" name="Rectangle 19">
            <a:extLst>
              <a:ext uri="{FF2B5EF4-FFF2-40B4-BE49-F238E27FC236}">
                <a16:creationId xmlns:a16="http://schemas.microsoft.com/office/drawing/2014/main" id="{D280494B-8682-43E0-BB75-3BF0A7128A92}"/>
              </a:ext>
            </a:extLst>
          </p:cNvPr>
          <p:cNvSpPr>
            <a:spLocks noChangeAspect="1"/>
          </p:cNvSpPr>
          <p:nvPr/>
        </p:nvSpPr>
        <p:spPr>
          <a:xfrm>
            <a:off x="5741070" y="3690026"/>
            <a:ext cx="905256" cy="88229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44876F9-795C-4B5D-B4FD-ADF7537F68AD}"/>
              </a:ext>
            </a:extLst>
          </p:cNvPr>
          <p:cNvSpPr>
            <a:spLocks noChangeAspect="1"/>
          </p:cNvSpPr>
          <p:nvPr/>
        </p:nvSpPr>
        <p:spPr>
          <a:xfrm>
            <a:off x="4748265" y="3690026"/>
            <a:ext cx="905256" cy="88229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Single Corner Rounded 21">
            <a:extLst>
              <a:ext uri="{FF2B5EF4-FFF2-40B4-BE49-F238E27FC236}">
                <a16:creationId xmlns:a16="http://schemas.microsoft.com/office/drawing/2014/main" id="{E4AF634B-4601-4627-B759-38592BFB898F}"/>
              </a:ext>
            </a:extLst>
          </p:cNvPr>
          <p:cNvSpPr/>
          <p:nvPr/>
        </p:nvSpPr>
        <p:spPr>
          <a:xfrm rot="16200000">
            <a:off x="3752931" y="3678839"/>
            <a:ext cx="882298" cy="904672"/>
          </a:xfrm>
          <a:prstGeom prst="round1Rect">
            <a:avLst>
              <a:gd name="adj" fmla="val 50000"/>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88B5DC5-91AD-4BAE-B442-D6D2855D30BF}"/>
              </a:ext>
            </a:extLst>
          </p:cNvPr>
          <p:cNvSpPr>
            <a:spLocks noChangeAspect="1"/>
          </p:cNvSpPr>
          <p:nvPr/>
        </p:nvSpPr>
        <p:spPr>
          <a:xfrm>
            <a:off x="3741744" y="4642362"/>
            <a:ext cx="918972" cy="90467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08AE682-A2E2-4A53-B6BD-48123F841DD8}"/>
              </a:ext>
            </a:extLst>
          </p:cNvPr>
          <p:cNvSpPr>
            <a:spLocks noChangeAspect="1"/>
          </p:cNvSpPr>
          <p:nvPr/>
        </p:nvSpPr>
        <p:spPr>
          <a:xfrm>
            <a:off x="3741744" y="5617074"/>
            <a:ext cx="904672" cy="11533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85869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F48E1A7-E0A8-4C66-9260-8F407CC5FA59}"/>
              </a:ext>
            </a:extLst>
          </p:cNvPr>
          <p:cNvSpPr/>
          <p:nvPr/>
        </p:nvSpPr>
        <p:spPr>
          <a:xfrm>
            <a:off x="9029700" y="770915"/>
            <a:ext cx="2915866" cy="2368686"/>
          </a:xfrm>
          <a:prstGeom prst="rect">
            <a:avLst/>
          </a:prstGeom>
          <a:solidFill>
            <a:srgbClr val="5F0F40"/>
          </a:solidFill>
          <a:ln>
            <a:solidFill>
              <a:srgbClr val="5F0F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BB19C7D-E1FC-4941-9215-09341F2CDDD0}"/>
              </a:ext>
            </a:extLst>
          </p:cNvPr>
          <p:cNvSpPr/>
          <p:nvPr/>
        </p:nvSpPr>
        <p:spPr>
          <a:xfrm>
            <a:off x="9029700" y="3307403"/>
            <a:ext cx="2915866" cy="2881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0645271-A89C-49C0-A5B3-E49D90D41A35}"/>
              </a:ext>
            </a:extLst>
          </p:cNvPr>
          <p:cNvSpPr/>
          <p:nvPr/>
        </p:nvSpPr>
        <p:spPr>
          <a:xfrm>
            <a:off x="6715112" y="760755"/>
            <a:ext cx="2217689" cy="1731524"/>
          </a:xfrm>
          <a:prstGeom prst="rect">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A326FFB-3B63-46A3-B8C7-0F1887994EDC}"/>
              </a:ext>
            </a:extLst>
          </p:cNvPr>
          <p:cNvSpPr/>
          <p:nvPr/>
        </p:nvSpPr>
        <p:spPr>
          <a:xfrm>
            <a:off x="124029" y="770915"/>
            <a:ext cx="2187209" cy="1731524"/>
          </a:xfrm>
          <a:prstGeom prst="rect">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0FD133-71F0-44A3-B336-FB05DB653AF7}"/>
              </a:ext>
            </a:extLst>
          </p:cNvPr>
          <p:cNvSpPr/>
          <p:nvPr/>
        </p:nvSpPr>
        <p:spPr>
          <a:xfrm>
            <a:off x="124029" y="2568911"/>
            <a:ext cx="2187209" cy="1797995"/>
          </a:xfrm>
          <a:prstGeom prst="rect">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9C35D23-002A-4000-AC13-431A89C3F834}"/>
              </a:ext>
            </a:extLst>
          </p:cNvPr>
          <p:cNvSpPr/>
          <p:nvPr/>
        </p:nvSpPr>
        <p:spPr>
          <a:xfrm>
            <a:off x="6715112" y="2558752"/>
            <a:ext cx="2217689" cy="1797996"/>
          </a:xfrm>
          <a:prstGeom prst="rect">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63AA3B1-D8E8-47EA-B327-2A511F28CDF2}"/>
              </a:ext>
            </a:extLst>
          </p:cNvPr>
          <p:cNvSpPr/>
          <p:nvPr/>
        </p:nvSpPr>
        <p:spPr>
          <a:xfrm>
            <a:off x="124029" y="4477154"/>
            <a:ext cx="8900212" cy="1712069"/>
          </a:xfrm>
          <a:prstGeom prst="rect">
            <a:avLst/>
          </a:prstGeom>
          <a:solidFill>
            <a:srgbClr val="EAE2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AE61084-300A-45B9-964D-7C90F07220BB}"/>
              </a:ext>
            </a:extLst>
          </p:cNvPr>
          <p:cNvSpPr txBox="1"/>
          <p:nvPr/>
        </p:nvSpPr>
        <p:spPr>
          <a:xfrm>
            <a:off x="6855622" y="779454"/>
            <a:ext cx="1945045" cy="307777"/>
          </a:xfrm>
          <a:prstGeom prst="rect">
            <a:avLst/>
          </a:prstGeom>
          <a:noFill/>
        </p:spPr>
        <p:txBody>
          <a:bodyPr wrap="square" lIns="91440" tIns="45720" rIns="91440" bIns="45720" rtlCol="0" anchor="t">
            <a:spAutoFit/>
          </a:bodyPr>
          <a:lstStyle/>
          <a:p>
            <a:pPr algn="ctr"/>
            <a:r>
              <a:rPr lang="en-GB" sz="1400" dirty="0">
                <a:solidFill>
                  <a:schemeClr val="bg1"/>
                </a:solidFill>
              </a:rPr>
              <a:t>Naïve Bayes</a:t>
            </a:r>
            <a:endParaRPr lang="en-US" sz="1400" dirty="0">
              <a:solidFill>
                <a:schemeClr val="bg1"/>
              </a:solidFill>
              <a:latin typeface="TS Rotger Black" panose="00000500000000000000" pitchFamily="50" charset="-78"/>
              <a:cs typeface="TS Rotger Black" panose="00000500000000000000" pitchFamily="50" charset="-78"/>
            </a:endParaRPr>
          </a:p>
        </p:txBody>
      </p:sp>
      <p:sp>
        <p:nvSpPr>
          <p:cNvPr id="19" name="TextBox 18">
            <a:extLst>
              <a:ext uri="{FF2B5EF4-FFF2-40B4-BE49-F238E27FC236}">
                <a16:creationId xmlns:a16="http://schemas.microsoft.com/office/drawing/2014/main" id="{73523EF9-B2E8-4DA0-BC18-61EA61E1F56D}"/>
              </a:ext>
            </a:extLst>
          </p:cNvPr>
          <p:cNvSpPr txBox="1"/>
          <p:nvPr/>
        </p:nvSpPr>
        <p:spPr>
          <a:xfrm>
            <a:off x="246434" y="820392"/>
            <a:ext cx="2109916" cy="307777"/>
          </a:xfrm>
          <a:prstGeom prst="rect">
            <a:avLst/>
          </a:prstGeom>
          <a:noFill/>
        </p:spPr>
        <p:txBody>
          <a:bodyPr wrap="square" rtlCol="0">
            <a:spAutoFit/>
          </a:bodyPr>
          <a:lstStyle/>
          <a:p>
            <a:pPr algn="ctr" rtl="1"/>
            <a:r>
              <a:rPr lang="en-GB" sz="1400" dirty="0">
                <a:solidFill>
                  <a:schemeClr val="bg1"/>
                </a:solidFill>
              </a:rPr>
              <a:t>K-Nearest Neighbour</a:t>
            </a:r>
            <a:endParaRPr lang="en-US" sz="1400" dirty="0">
              <a:solidFill>
                <a:schemeClr val="bg1"/>
              </a:solidFill>
              <a:latin typeface="TS Rotger Black" panose="00000500000000000000" pitchFamily="50" charset="-78"/>
              <a:cs typeface="TS Rotger Black" panose="00000500000000000000" pitchFamily="50" charset="-78"/>
            </a:endParaRPr>
          </a:p>
        </p:txBody>
      </p:sp>
      <p:sp>
        <p:nvSpPr>
          <p:cNvPr id="20" name="TextBox 19">
            <a:extLst>
              <a:ext uri="{FF2B5EF4-FFF2-40B4-BE49-F238E27FC236}">
                <a16:creationId xmlns:a16="http://schemas.microsoft.com/office/drawing/2014/main" id="{0AE59CC2-41D4-45AF-895C-A6983D68AA3E}"/>
              </a:ext>
            </a:extLst>
          </p:cNvPr>
          <p:cNvSpPr txBox="1"/>
          <p:nvPr/>
        </p:nvSpPr>
        <p:spPr>
          <a:xfrm>
            <a:off x="6872410" y="2599559"/>
            <a:ext cx="1984820" cy="307777"/>
          </a:xfrm>
          <a:prstGeom prst="rect">
            <a:avLst/>
          </a:prstGeom>
          <a:noFill/>
        </p:spPr>
        <p:txBody>
          <a:bodyPr wrap="square" rtlCol="0">
            <a:spAutoFit/>
          </a:bodyPr>
          <a:lstStyle/>
          <a:p>
            <a:pPr algn="ctr" rtl="1"/>
            <a:r>
              <a:rPr lang="en-GB" sz="1400" dirty="0">
                <a:solidFill>
                  <a:schemeClr val="bg1"/>
                </a:solidFill>
              </a:rPr>
              <a:t>Logistic Regression</a:t>
            </a:r>
            <a:endParaRPr lang="en-US" sz="1400" dirty="0">
              <a:solidFill>
                <a:schemeClr val="bg1"/>
              </a:solidFill>
              <a:latin typeface="TS Rotger Black" panose="00000500000000000000" pitchFamily="50" charset="-78"/>
              <a:cs typeface="TS Rotger Black" panose="00000500000000000000" pitchFamily="50" charset="-78"/>
            </a:endParaRPr>
          </a:p>
        </p:txBody>
      </p:sp>
      <p:sp>
        <p:nvSpPr>
          <p:cNvPr id="21" name="TextBox 20">
            <a:extLst>
              <a:ext uri="{FF2B5EF4-FFF2-40B4-BE49-F238E27FC236}">
                <a16:creationId xmlns:a16="http://schemas.microsoft.com/office/drawing/2014/main" id="{706A2B85-A76B-4AD7-AB6F-FD9AE9E5357E}"/>
              </a:ext>
            </a:extLst>
          </p:cNvPr>
          <p:cNvSpPr txBox="1"/>
          <p:nvPr/>
        </p:nvSpPr>
        <p:spPr>
          <a:xfrm>
            <a:off x="321013" y="2562584"/>
            <a:ext cx="1673968" cy="523220"/>
          </a:xfrm>
          <a:prstGeom prst="rect">
            <a:avLst/>
          </a:prstGeom>
          <a:noFill/>
        </p:spPr>
        <p:txBody>
          <a:bodyPr wrap="square" rtlCol="0">
            <a:spAutoFit/>
          </a:bodyPr>
          <a:lstStyle/>
          <a:p>
            <a:pPr algn="ctr" rtl="1"/>
            <a:r>
              <a:rPr lang="en-GB" sz="1400" dirty="0">
                <a:solidFill>
                  <a:schemeClr val="bg1"/>
                </a:solidFill>
              </a:rPr>
              <a:t>Support Vector Machine</a:t>
            </a:r>
            <a:endParaRPr lang="ar-EG" sz="1400" dirty="0">
              <a:solidFill>
                <a:schemeClr val="bg1"/>
              </a:solidFill>
              <a:latin typeface="TS Rotger Black" panose="00000500000000000000" pitchFamily="50" charset="-78"/>
              <a:cs typeface="TS Rotger Black" panose="00000500000000000000" pitchFamily="50" charset="-78"/>
            </a:endParaRPr>
          </a:p>
        </p:txBody>
      </p:sp>
      <p:sp>
        <p:nvSpPr>
          <p:cNvPr id="22" name="TextBox 21">
            <a:extLst>
              <a:ext uri="{FF2B5EF4-FFF2-40B4-BE49-F238E27FC236}">
                <a16:creationId xmlns:a16="http://schemas.microsoft.com/office/drawing/2014/main" id="{79F0C893-9625-40A3-8104-A8BA5C8ADD17}"/>
              </a:ext>
            </a:extLst>
          </p:cNvPr>
          <p:cNvSpPr txBox="1"/>
          <p:nvPr/>
        </p:nvSpPr>
        <p:spPr>
          <a:xfrm>
            <a:off x="9212094" y="904672"/>
            <a:ext cx="2607012" cy="400110"/>
          </a:xfrm>
          <a:prstGeom prst="rect">
            <a:avLst/>
          </a:prstGeom>
          <a:noFill/>
        </p:spPr>
        <p:txBody>
          <a:bodyPr wrap="square" rtlCol="0">
            <a:spAutoFit/>
          </a:bodyPr>
          <a:lstStyle/>
          <a:p>
            <a:pPr algn="ctr" rtl="1"/>
            <a:r>
              <a:rPr lang="en-US" sz="2000" dirty="0">
                <a:solidFill>
                  <a:schemeClr val="bg1"/>
                </a:solidFill>
                <a:latin typeface="TS Rotger Black" panose="00000500000000000000" pitchFamily="50" charset="-78"/>
                <a:cs typeface="TS Rotger Black" panose="00000500000000000000" pitchFamily="50" charset="-78"/>
              </a:rPr>
              <a:t>Train and Test</a:t>
            </a:r>
          </a:p>
        </p:txBody>
      </p:sp>
      <p:sp>
        <p:nvSpPr>
          <p:cNvPr id="23" name="TextBox 22">
            <a:extLst>
              <a:ext uri="{FF2B5EF4-FFF2-40B4-BE49-F238E27FC236}">
                <a16:creationId xmlns:a16="http://schemas.microsoft.com/office/drawing/2014/main" id="{01DA1132-CE3A-4805-B49F-428734228D53}"/>
              </a:ext>
            </a:extLst>
          </p:cNvPr>
          <p:cNvSpPr txBox="1"/>
          <p:nvPr/>
        </p:nvSpPr>
        <p:spPr>
          <a:xfrm>
            <a:off x="9212094" y="3429000"/>
            <a:ext cx="2607012" cy="400110"/>
          </a:xfrm>
          <a:prstGeom prst="rect">
            <a:avLst/>
          </a:prstGeom>
          <a:noFill/>
        </p:spPr>
        <p:txBody>
          <a:bodyPr wrap="square" rtlCol="0">
            <a:spAutoFit/>
          </a:bodyPr>
          <a:lstStyle/>
          <a:p>
            <a:pPr algn="ctr" rtl="1"/>
            <a:r>
              <a:rPr lang="en-US" sz="2000" dirty="0">
                <a:solidFill>
                  <a:schemeClr val="bg1"/>
                </a:solidFill>
                <a:latin typeface="TS Rotger Black" panose="00000500000000000000" pitchFamily="50" charset="-78"/>
                <a:cs typeface="TS Rotger Black" panose="00000500000000000000" pitchFamily="50" charset="-78"/>
              </a:rPr>
              <a:t>Test and Score</a:t>
            </a:r>
          </a:p>
        </p:txBody>
      </p:sp>
      <p:sp>
        <p:nvSpPr>
          <p:cNvPr id="24" name="TextBox 23">
            <a:extLst>
              <a:ext uri="{FF2B5EF4-FFF2-40B4-BE49-F238E27FC236}">
                <a16:creationId xmlns:a16="http://schemas.microsoft.com/office/drawing/2014/main" id="{AB963F3D-A612-4193-B08A-4243648EEFD0}"/>
              </a:ext>
            </a:extLst>
          </p:cNvPr>
          <p:cNvSpPr txBox="1"/>
          <p:nvPr/>
        </p:nvSpPr>
        <p:spPr>
          <a:xfrm>
            <a:off x="403045" y="4536491"/>
            <a:ext cx="2332206" cy="369332"/>
          </a:xfrm>
          <a:prstGeom prst="rect">
            <a:avLst/>
          </a:prstGeom>
          <a:noFill/>
        </p:spPr>
        <p:txBody>
          <a:bodyPr wrap="square" rtlCol="0">
            <a:spAutoFit/>
          </a:bodyPr>
          <a:lstStyle/>
          <a:p>
            <a:pPr algn="ctr" rtl="1"/>
            <a:r>
              <a:rPr lang="en-GB" sz="1800" dirty="0"/>
              <a:t>Neural Science</a:t>
            </a:r>
            <a:endParaRPr lang="en-US" dirty="0">
              <a:latin typeface="TS Rotger Black" panose="00000500000000000000" pitchFamily="50" charset="-78"/>
              <a:cs typeface="TS Rotger Black" panose="00000500000000000000" pitchFamily="50" charset="-78"/>
            </a:endParaRPr>
          </a:p>
        </p:txBody>
      </p:sp>
      <p:pic>
        <p:nvPicPr>
          <p:cNvPr id="15" name="Picture 14">
            <a:hlinkClick r:id="rId2" action="ppaction://hlinksldjump"/>
            <a:extLst>
              <a:ext uri="{FF2B5EF4-FFF2-40B4-BE49-F238E27FC236}">
                <a16:creationId xmlns:a16="http://schemas.microsoft.com/office/drawing/2014/main" id="{0B95A444-9F88-0B61-4426-1E8AC18703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013" y="1493169"/>
            <a:ext cx="1466065" cy="75640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7" name="Picture 26">
            <a:hlinkClick r:id="rId4" action="ppaction://hlinksldjump"/>
            <a:extLst>
              <a:ext uri="{FF2B5EF4-FFF2-40B4-BE49-F238E27FC236}">
                <a16:creationId xmlns:a16="http://schemas.microsoft.com/office/drawing/2014/main" id="{22E580A9-8664-2097-D13F-1306A5238C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013" y="3336366"/>
            <a:ext cx="1482180" cy="89127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9" name="Picture 28">
            <a:hlinkClick r:id="rId6" action="ppaction://hlinksldjump"/>
            <a:extLst>
              <a:ext uri="{FF2B5EF4-FFF2-40B4-BE49-F238E27FC236}">
                <a16:creationId xmlns:a16="http://schemas.microsoft.com/office/drawing/2014/main" id="{25AC22F9-6EA4-FE53-E332-8858A3C3E3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3600" y="3222160"/>
            <a:ext cx="1455091" cy="99531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3" name="Picture 32">
            <a:hlinkClick r:id="rId8" action="ppaction://hlinksldjump"/>
            <a:extLst>
              <a:ext uri="{FF2B5EF4-FFF2-40B4-BE49-F238E27FC236}">
                <a16:creationId xmlns:a16="http://schemas.microsoft.com/office/drawing/2014/main" id="{2E558B5B-EAB5-E000-C1DE-0A06DB12387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6313" y="4905823"/>
            <a:ext cx="1435459" cy="12127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5" name="Picture 34">
            <a:hlinkClick r:id="rId10" action="ppaction://hlinksldjump"/>
            <a:extLst>
              <a:ext uri="{FF2B5EF4-FFF2-40B4-BE49-F238E27FC236}">
                <a16:creationId xmlns:a16="http://schemas.microsoft.com/office/drawing/2014/main" id="{E13B3575-4D2E-4EEB-0625-3B1A2D23D68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47254" y="1342424"/>
            <a:ext cx="1375140" cy="90839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7" name="Picture 36">
            <a:hlinkClick r:id="rId12" action="ppaction://hlinksldjump"/>
            <a:extLst>
              <a:ext uri="{FF2B5EF4-FFF2-40B4-BE49-F238E27FC236}">
                <a16:creationId xmlns:a16="http://schemas.microsoft.com/office/drawing/2014/main" id="{9B0AF6F4-C5A5-DA8D-91AE-D545D6D99C8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732514" y="4211114"/>
            <a:ext cx="1510237" cy="138941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1" name="Picture 40">
            <a:hlinkClick r:id="rId14" action="ppaction://hlinksldjump"/>
            <a:extLst>
              <a:ext uri="{FF2B5EF4-FFF2-40B4-BE49-F238E27FC236}">
                <a16:creationId xmlns:a16="http://schemas.microsoft.com/office/drawing/2014/main" id="{232913D3-EE37-B0FC-6C19-7C51573443C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477966" y="1703868"/>
            <a:ext cx="2046447" cy="1136441"/>
          </a:xfrm>
          <a:prstGeom prst="rect">
            <a:avLst/>
          </a:prstGeom>
        </p:spPr>
      </p:pic>
      <p:sp>
        <p:nvSpPr>
          <p:cNvPr id="49" name="TextBox 48">
            <a:extLst>
              <a:ext uri="{FF2B5EF4-FFF2-40B4-BE49-F238E27FC236}">
                <a16:creationId xmlns:a16="http://schemas.microsoft.com/office/drawing/2014/main" id="{C75C8967-3104-35A3-A1D0-4FC13C30E77E}"/>
              </a:ext>
            </a:extLst>
          </p:cNvPr>
          <p:cNvSpPr txBox="1"/>
          <p:nvPr/>
        </p:nvSpPr>
        <p:spPr>
          <a:xfrm>
            <a:off x="10624009" y="6410227"/>
            <a:ext cx="1494293" cy="369332"/>
          </a:xfrm>
          <a:prstGeom prst="rect">
            <a:avLst/>
          </a:prstGeom>
          <a:noFill/>
        </p:spPr>
        <p:txBody>
          <a:bodyPr wrap="square" rtlCol="0">
            <a:spAutoFit/>
          </a:bodyPr>
          <a:lstStyle/>
          <a:p>
            <a:r>
              <a:rPr lang="en-GB" dirty="0">
                <a:solidFill>
                  <a:schemeClr val="bg1"/>
                </a:solidFill>
                <a:hlinkClick r:id="rId16" action="ppaction://hlinksldjump">
                  <a:extLst>
                    <a:ext uri="{A12FA001-AC4F-418D-AE19-62706E023703}">
                      <ahyp:hlinkClr xmlns:ahyp="http://schemas.microsoft.com/office/drawing/2018/hyperlinkcolor" val="tx"/>
                    </a:ext>
                  </a:extLst>
                </a:hlinkClick>
              </a:rPr>
              <a:t>Thank</a:t>
            </a:r>
            <a:r>
              <a:rPr lang="en-GB" dirty="0">
                <a:solidFill>
                  <a:schemeClr val="bg1"/>
                </a:solidFill>
              </a:rPr>
              <a:t> </a:t>
            </a:r>
            <a:r>
              <a:rPr lang="en-GB" dirty="0">
                <a:solidFill>
                  <a:schemeClr val="bg1"/>
                </a:solidFill>
                <a:hlinkClick r:id="rId16" action="ppaction://hlinksldjump">
                  <a:extLst>
                    <a:ext uri="{A12FA001-AC4F-418D-AE19-62706E023703}">
                      <ahyp:hlinkClr xmlns:ahyp="http://schemas.microsoft.com/office/drawing/2018/hyperlinkcolor" val="tx"/>
                    </a:ext>
                  </a:extLst>
                </a:hlinkClick>
              </a:rPr>
              <a:t>you</a:t>
            </a:r>
            <a:endParaRPr lang="en-GB" dirty="0">
              <a:solidFill>
                <a:schemeClr val="bg1"/>
              </a:solidFill>
            </a:endParaRPr>
          </a:p>
        </p:txBody>
      </p:sp>
    </p:spTree>
    <p:extLst>
      <p:ext uri="{BB962C8B-B14F-4D97-AF65-F5344CB8AC3E}">
        <p14:creationId xmlns:p14="http://schemas.microsoft.com/office/powerpoint/2010/main" val="165191650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6458BB-BA49-4993-909E-E627A99C6EA3}"/>
              </a:ext>
            </a:extLst>
          </p:cNvPr>
          <p:cNvSpPr/>
          <p:nvPr/>
        </p:nvSpPr>
        <p:spPr>
          <a:xfrm>
            <a:off x="8304245" y="410546"/>
            <a:ext cx="3436692" cy="1184990"/>
          </a:xfrm>
          <a:prstGeom prst="rect">
            <a:avLst/>
          </a:prstGeom>
          <a:solidFill>
            <a:srgbClr val="D628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GB" sz="2800" dirty="0">
                <a:solidFill>
                  <a:schemeClr val="bg1"/>
                </a:solidFill>
              </a:rPr>
              <a:t>K-Nearest Neighbour</a:t>
            </a:r>
            <a:endParaRPr lang="en-US" sz="2800" dirty="0">
              <a:solidFill>
                <a:schemeClr val="bg1"/>
              </a:solidFill>
              <a:latin typeface="TS Rotger Black" panose="00000500000000000000" pitchFamily="50" charset="-78"/>
              <a:cs typeface="TS Rotger Black" panose="00000500000000000000" pitchFamily="50" charset="-78"/>
            </a:endParaRPr>
          </a:p>
        </p:txBody>
      </p:sp>
      <p:sp>
        <p:nvSpPr>
          <p:cNvPr id="3" name="TextBox 2">
            <a:extLst>
              <a:ext uri="{FF2B5EF4-FFF2-40B4-BE49-F238E27FC236}">
                <a16:creationId xmlns:a16="http://schemas.microsoft.com/office/drawing/2014/main" id="{AE65F196-94C6-8A68-831B-1A9749FCB750}"/>
              </a:ext>
            </a:extLst>
          </p:cNvPr>
          <p:cNvSpPr txBox="1"/>
          <p:nvPr/>
        </p:nvSpPr>
        <p:spPr>
          <a:xfrm rot="10800000" flipH="1" flipV="1">
            <a:off x="659877" y="2097242"/>
            <a:ext cx="9747316" cy="3046988"/>
          </a:xfrm>
          <a:prstGeom prst="rect">
            <a:avLst/>
          </a:prstGeom>
          <a:solidFill>
            <a:schemeClr val="accent1"/>
          </a:solidFill>
        </p:spPr>
        <p:txBody>
          <a:bodyPr wrap="square" rtlCol="0">
            <a:spAutoFit/>
          </a:bodyPr>
          <a:lstStyle/>
          <a:p>
            <a:r>
              <a:rPr lang="en-GB" sz="3200" b="0" i="0" dirty="0">
                <a:solidFill>
                  <a:schemeClr val="bg1"/>
                </a:solidFill>
                <a:effectLst/>
                <a:latin typeface="arial" panose="020B0604020202020204" pitchFamily="34" charset="0"/>
              </a:rPr>
              <a:t>The k-nearest </a:t>
            </a:r>
            <a:r>
              <a:rPr lang="en-GB" sz="3200" b="0" i="0" dirty="0" err="1">
                <a:solidFill>
                  <a:schemeClr val="bg1"/>
                </a:solidFill>
                <a:effectLst/>
                <a:latin typeface="arial" panose="020B0604020202020204" pitchFamily="34" charset="0"/>
              </a:rPr>
              <a:t>neighbors</a:t>
            </a:r>
            <a:r>
              <a:rPr lang="en-GB" sz="3200" b="0" i="0" dirty="0">
                <a:solidFill>
                  <a:schemeClr val="bg1"/>
                </a:solidFill>
                <a:effectLst/>
                <a:latin typeface="arial" panose="020B0604020202020204" pitchFamily="34" charset="0"/>
              </a:rPr>
              <a:t> (KNN) algorithm is </a:t>
            </a:r>
            <a:r>
              <a:rPr lang="en-GB" sz="3200" b="1" i="0" dirty="0">
                <a:solidFill>
                  <a:schemeClr val="bg1"/>
                </a:solidFill>
                <a:effectLst/>
                <a:latin typeface="arial" panose="020B0604020202020204" pitchFamily="34" charset="0"/>
              </a:rPr>
              <a:t>a simple, supervised machine learning algorithm that can be used to solve both classification and regression problems</a:t>
            </a:r>
            <a:r>
              <a:rPr lang="en-GB" sz="3200" b="0" i="0" dirty="0">
                <a:solidFill>
                  <a:schemeClr val="bg1"/>
                </a:solidFill>
                <a:effectLst/>
                <a:latin typeface="arial" panose="020B0604020202020204" pitchFamily="34" charset="0"/>
              </a:rPr>
              <a:t>. It's easy to implement and understand but has a major drawback of becoming significantly slows as the size of that data grows.</a:t>
            </a:r>
            <a:endParaRPr lang="en-GB" sz="3200" dirty="0">
              <a:solidFill>
                <a:schemeClr val="bg1"/>
              </a:solidFill>
            </a:endParaRPr>
          </a:p>
        </p:txBody>
      </p:sp>
    </p:spTree>
    <p:extLst>
      <p:ext uri="{BB962C8B-B14F-4D97-AF65-F5344CB8AC3E}">
        <p14:creationId xmlns:p14="http://schemas.microsoft.com/office/powerpoint/2010/main" val="1612778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F48E1A7-E0A8-4C66-9260-8F407CC5FA59}"/>
              </a:ext>
            </a:extLst>
          </p:cNvPr>
          <p:cNvSpPr/>
          <p:nvPr/>
        </p:nvSpPr>
        <p:spPr>
          <a:xfrm>
            <a:off x="9029700" y="770915"/>
            <a:ext cx="2915866" cy="2368686"/>
          </a:xfrm>
          <a:prstGeom prst="rect">
            <a:avLst/>
          </a:prstGeom>
          <a:solidFill>
            <a:srgbClr val="5F0F40"/>
          </a:solidFill>
          <a:ln>
            <a:solidFill>
              <a:srgbClr val="5F0F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BB19C7D-E1FC-4941-9215-09341F2CDDD0}"/>
              </a:ext>
            </a:extLst>
          </p:cNvPr>
          <p:cNvSpPr/>
          <p:nvPr/>
        </p:nvSpPr>
        <p:spPr>
          <a:xfrm>
            <a:off x="9029700" y="3307403"/>
            <a:ext cx="2915866" cy="2881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0645271-A89C-49C0-A5B3-E49D90D41A35}"/>
              </a:ext>
            </a:extLst>
          </p:cNvPr>
          <p:cNvSpPr/>
          <p:nvPr/>
        </p:nvSpPr>
        <p:spPr>
          <a:xfrm>
            <a:off x="7578712" y="699795"/>
            <a:ext cx="1384569" cy="1731524"/>
          </a:xfrm>
          <a:prstGeom prst="rect">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A326FFB-3B63-46A3-B8C7-0F1887994EDC}"/>
              </a:ext>
            </a:extLst>
          </p:cNvPr>
          <p:cNvSpPr/>
          <p:nvPr/>
        </p:nvSpPr>
        <p:spPr>
          <a:xfrm>
            <a:off x="124029" y="770915"/>
            <a:ext cx="1384569" cy="1731524"/>
          </a:xfrm>
          <a:prstGeom prst="rect">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0FD133-71F0-44A3-B336-FB05DB653AF7}"/>
              </a:ext>
            </a:extLst>
          </p:cNvPr>
          <p:cNvSpPr/>
          <p:nvPr/>
        </p:nvSpPr>
        <p:spPr>
          <a:xfrm>
            <a:off x="124029" y="2568911"/>
            <a:ext cx="1384569" cy="1797995"/>
          </a:xfrm>
          <a:prstGeom prst="rect">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9C35D23-002A-4000-AC13-431A89C3F834}"/>
              </a:ext>
            </a:extLst>
          </p:cNvPr>
          <p:cNvSpPr/>
          <p:nvPr/>
        </p:nvSpPr>
        <p:spPr>
          <a:xfrm>
            <a:off x="7578712" y="2497792"/>
            <a:ext cx="1384569" cy="1797996"/>
          </a:xfrm>
          <a:prstGeom prst="rect">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63AA3B1-D8E8-47EA-B327-2A511F28CDF2}"/>
              </a:ext>
            </a:extLst>
          </p:cNvPr>
          <p:cNvSpPr/>
          <p:nvPr/>
        </p:nvSpPr>
        <p:spPr>
          <a:xfrm>
            <a:off x="124029" y="4477154"/>
            <a:ext cx="8900212" cy="1712069"/>
          </a:xfrm>
          <a:prstGeom prst="rect">
            <a:avLst/>
          </a:prstGeom>
          <a:solidFill>
            <a:srgbClr val="EAE2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AE61084-300A-45B9-964D-7C90F07220BB}"/>
              </a:ext>
            </a:extLst>
          </p:cNvPr>
          <p:cNvSpPr txBox="1"/>
          <p:nvPr/>
        </p:nvSpPr>
        <p:spPr>
          <a:xfrm>
            <a:off x="7617622" y="718494"/>
            <a:ext cx="1213525" cy="307777"/>
          </a:xfrm>
          <a:prstGeom prst="rect">
            <a:avLst/>
          </a:prstGeom>
          <a:noFill/>
        </p:spPr>
        <p:txBody>
          <a:bodyPr wrap="square" rtlCol="0">
            <a:spAutoFit/>
          </a:bodyPr>
          <a:lstStyle/>
          <a:p>
            <a:pPr algn="r"/>
            <a:r>
              <a:rPr lang="en-GB" sz="1400" dirty="0">
                <a:solidFill>
                  <a:schemeClr val="bg1"/>
                </a:solidFill>
              </a:rPr>
              <a:t>Naïve Bayes</a:t>
            </a:r>
            <a:endParaRPr lang="en-US" sz="1400" dirty="0">
              <a:solidFill>
                <a:schemeClr val="bg1"/>
              </a:solidFill>
              <a:latin typeface="TS Rotger Black" panose="00000500000000000000" pitchFamily="50" charset="-78"/>
              <a:cs typeface="TS Rotger Black" panose="00000500000000000000" pitchFamily="50" charset="-78"/>
            </a:endParaRPr>
          </a:p>
        </p:txBody>
      </p:sp>
      <p:sp>
        <p:nvSpPr>
          <p:cNvPr id="19" name="TextBox 18">
            <a:extLst>
              <a:ext uri="{FF2B5EF4-FFF2-40B4-BE49-F238E27FC236}">
                <a16:creationId xmlns:a16="http://schemas.microsoft.com/office/drawing/2014/main" id="{73523EF9-B2E8-4DA0-BC18-61EA61E1F56D}"/>
              </a:ext>
            </a:extLst>
          </p:cNvPr>
          <p:cNvSpPr txBox="1"/>
          <p:nvPr/>
        </p:nvSpPr>
        <p:spPr>
          <a:xfrm>
            <a:off x="246434" y="820392"/>
            <a:ext cx="1337756" cy="523220"/>
          </a:xfrm>
          <a:prstGeom prst="rect">
            <a:avLst/>
          </a:prstGeom>
          <a:noFill/>
        </p:spPr>
        <p:txBody>
          <a:bodyPr wrap="square" rtlCol="0">
            <a:spAutoFit/>
          </a:bodyPr>
          <a:lstStyle/>
          <a:p>
            <a:pPr algn="ctr" rtl="1"/>
            <a:r>
              <a:rPr lang="en-GB" sz="1400" dirty="0">
                <a:solidFill>
                  <a:schemeClr val="bg1"/>
                </a:solidFill>
              </a:rPr>
              <a:t>K-Nearest Neighbour</a:t>
            </a:r>
            <a:endParaRPr lang="en-US" sz="1400" dirty="0">
              <a:solidFill>
                <a:schemeClr val="bg1"/>
              </a:solidFill>
              <a:latin typeface="TS Rotger Black" panose="00000500000000000000" pitchFamily="50" charset="-78"/>
              <a:cs typeface="TS Rotger Black" panose="00000500000000000000" pitchFamily="50" charset="-78"/>
            </a:endParaRPr>
          </a:p>
        </p:txBody>
      </p:sp>
      <p:sp>
        <p:nvSpPr>
          <p:cNvPr id="20" name="TextBox 19">
            <a:extLst>
              <a:ext uri="{FF2B5EF4-FFF2-40B4-BE49-F238E27FC236}">
                <a16:creationId xmlns:a16="http://schemas.microsoft.com/office/drawing/2014/main" id="{0AE59CC2-41D4-45AF-895C-A6983D68AA3E}"/>
              </a:ext>
            </a:extLst>
          </p:cNvPr>
          <p:cNvSpPr txBox="1"/>
          <p:nvPr/>
        </p:nvSpPr>
        <p:spPr>
          <a:xfrm>
            <a:off x="7654730" y="2538599"/>
            <a:ext cx="1232980" cy="523220"/>
          </a:xfrm>
          <a:prstGeom prst="rect">
            <a:avLst/>
          </a:prstGeom>
          <a:noFill/>
        </p:spPr>
        <p:txBody>
          <a:bodyPr wrap="square" rtlCol="0">
            <a:spAutoFit/>
          </a:bodyPr>
          <a:lstStyle/>
          <a:p>
            <a:pPr algn="ctr" rtl="1"/>
            <a:r>
              <a:rPr lang="en-GB" sz="1400" dirty="0">
                <a:solidFill>
                  <a:schemeClr val="bg1"/>
                </a:solidFill>
              </a:rPr>
              <a:t>Logistic Regression</a:t>
            </a:r>
            <a:endParaRPr lang="en-US" sz="1400" dirty="0">
              <a:solidFill>
                <a:schemeClr val="bg1"/>
              </a:solidFill>
              <a:latin typeface="TS Rotger Black" panose="00000500000000000000" pitchFamily="50" charset="-78"/>
              <a:cs typeface="TS Rotger Black" panose="00000500000000000000" pitchFamily="50" charset="-78"/>
            </a:endParaRPr>
          </a:p>
        </p:txBody>
      </p:sp>
      <p:sp>
        <p:nvSpPr>
          <p:cNvPr id="21" name="TextBox 20">
            <a:extLst>
              <a:ext uri="{FF2B5EF4-FFF2-40B4-BE49-F238E27FC236}">
                <a16:creationId xmlns:a16="http://schemas.microsoft.com/office/drawing/2014/main" id="{706A2B85-A76B-4AD7-AB6F-FD9AE9E5357E}"/>
              </a:ext>
            </a:extLst>
          </p:cNvPr>
          <p:cNvSpPr txBox="1"/>
          <p:nvPr/>
        </p:nvSpPr>
        <p:spPr>
          <a:xfrm>
            <a:off x="321013" y="2562584"/>
            <a:ext cx="1064368" cy="738664"/>
          </a:xfrm>
          <a:prstGeom prst="rect">
            <a:avLst/>
          </a:prstGeom>
          <a:noFill/>
        </p:spPr>
        <p:txBody>
          <a:bodyPr wrap="square" rtlCol="0">
            <a:spAutoFit/>
          </a:bodyPr>
          <a:lstStyle/>
          <a:p>
            <a:pPr algn="ctr" rtl="1"/>
            <a:r>
              <a:rPr lang="en-GB" sz="1400" dirty="0">
                <a:solidFill>
                  <a:schemeClr val="bg1"/>
                </a:solidFill>
              </a:rPr>
              <a:t>Support Vector Machine</a:t>
            </a:r>
            <a:endParaRPr lang="ar-EG" sz="1400" dirty="0">
              <a:solidFill>
                <a:schemeClr val="bg1"/>
              </a:solidFill>
              <a:latin typeface="TS Rotger Black" panose="00000500000000000000" pitchFamily="50" charset="-78"/>
              <a:cs typeface="TS Rotger Black" panose="00000500000000000000" pitchFamily="50" charset="-78"/>
            </a:endParaRPr>
          </a:p>
        </p:txBody>
      </p:sp>
      <p:sp>
        <p:nvSpPr>
          <p:cNvPr id="22" name="TextBox 21">
            <a:extLst>
              <a:ext uri="{FF2B5EF4-FFF2-40B4-BE49-F238E27FC236}">
                <a16:creationId xmlns:a16="http://schemas.microsoft.com/office/drawing/2014/main" id="{79F0C893-9625-40A3-8104-A8BA5C8ADD17}"/>
              </a:ext>
            </a:extLst>
          </p:cNvPr>
          <p:cNvSpPr txBox="1"/>
          <p:nvPr/>
        </p:nvSpPr>
        <p:spPr>
          <a:xfrm>
            <a:off x="9212094" y="904672"/>
            <a:ext cx="2607012" cy="400110"/>
          </a:xfrm>
          <a:prstGeom prst="rect">
            <a:avLst/>
          </a:prstGeom>
          <a:noFill/>
        </p:spPr>
        <p:txBody>
          <a:bodyPr wrap="square" rtlCol="0">
            <a:spAutoFit/>
          </a:bodyPr>
          <a:lstStyle/>
          <a:p>
            <a:pPr algn="ctr" rtl="1"/>
            <a:r>
              <a:rPr lang="en-US" sz="2000" dirty="0">
                <a:solidFill>
                  <a:schemeClr val="bg1"/>
                </a:solidFill>
                <a:latin typeface="TS Rotger Black" panose="00000500000000000000" pitchFamily="50" charset="-78"/>
                <a:cs typeface="TS Rotger Black" panose="00000500000000000000" pitchFamily="50" charset="-78"/>
              </a:rPr>
              <a:t>Train and Test</a:t>
            </a:r>
          </a:p>
        </p:txBody>
      </p:sp>
      <p:sp>
        <p:nvSpPr>
          <p:cNvPr id="23" name="TextBox 22">
            <a:extLst>
              <a:ext uri="{FF2B5EF4-FFF2-40B4-BE49-F238E27FC236}">
                <a16:creationId xmlns:a16="http://schemas.microsoft.com/office/drawing/2014/main" id="{01DA1132-CE3A-4805-B49F-428734228D53}"/>
              </a:ext>
            </a:extLst>
          </p:cNvPr>
          <p:cNvSpPr txBox="1"/>
          <p:nvPr/>
        </p:nvSpPr>
        <p:spPr>
          <a:xfrm>
            <a:off x="9212094" y="3429000"/>
            <a:ext cx="2607012" cy="400110"/>
          </a:xfrm>
          <a:prstGeom prst="rect">
            <a:avLst/>
          </a:prstGeom>
          <a:noFill/>
        </p:spPr>
        <p:txBody>
          <a:bodyPr wrap="square" rtlCol="0">
            <a:spAutoFit/>
          </a:bodyPr>
          <a:lstStyle/>
          <a:p>
            <a:pPr algn="ctr" rtl="1"/>
            <a:r>
              <a:rPr lang="en-US" sz="2000" dirty="0">
                <a:solidFill>
                  <a:schemeClr val="bg1"/>
                </a:solidFill>
                <a:latin typeface="TS Rotger Black" panose="00000500000000000000" pitchFamily="50" charset="-78"/>
                <a:cs typeface="TS Rotger Black" panose="00000500000000000000" pitchFamily="50" charset="-78"/>
              </a:rPr>
              <a:t>Test and Score</a:t>
            </a:r>
          </a:p>
        </p:txBody>
      </p:sp>
      <p:sp>
        <p:nvSpPr>
          <p:cNvPr id="24" name="TextBox 23">
            <a:extLst>
              <a:ext uri="{FF2B5EF4-FFF2-40B4-BE49-F238E27FC236}">
                <a16:creationId xmlns:a16="http://schemas.microsoft.com/office/drawing/2014/main" id="{AB963F3D-A612-4193-B08A-4243648EEFD0}"/>
              </a:ext>
            </a:extLst>
          </p:cNvPr>
          <p:cNvSpPr txBox="1"/>
          <p:nvPr/>
        </p:nvSpPr>
        <p:spPr>
          <a:xfrm>
            <a:off x="3410405" y="4536491"/>
            <a:ext cx="2332206" cy="369332"/>
          </a:xfrm>
          <a:prstGeom prst="rect">
            <a:avLst/>
          </a:prstGeom>
          <a:noFill/>
        </p:spPr>
        <p:txBody>
          <a:bodyPr wrap="square" rtlCol="0">
            <a:spAutoFit/>
          </a:bodyPr>
          <a:lstStyle/>
          <a:p>
            <a:pPr algn="ctr" rtl="1"/>
            <a:r>
              <a:rPr lang="en-GB" sz="1800" dirty="0"/>
              <a:t>Neural Science</a:t>
            </a:r>
            <a:endParaRPr lang="en-US" dirty="0">
              <a:latin typeface="TS Rotger Black" panose="00000500000000000000" pitchFamily="50" charset="-78"/>
              <a:cs typeface="TS Rotger Black" panose="00000500000000000000" pitchFamily="50" charset="-78"/>
            </a:endParaRPr>
          </a:p>
        </p:txBody>
      </p:sp>
      <p:pic>
        <p:nvPicPr>
          <p:cNvPr id="15" name="Picture 14">
            <a:hlinkClick r:id="rId2" action="ppaction://hlinksldjump"/>
            <a:extLst>
              <a:ext uri="{FF2B5EF4-FFF2-40B4-BE49-F238E27FC236}">
                <a16:creationId xmlns:a16="http://schemas.microsoft.com/office/drawing/2014/main" id="{0B95A444-9F88-0B61-4426-1E8AC18703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013" y="1493169"/>
            <a:ext cx="927585" cy="75640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7" name="Picture 26">
            <a:hlinkClick r:id="rId4" action="ppaction://hlinksldjump"/>
            <a:extLst>
              <a:ext uri="{FF2B5EF4-FFF2-40B4-BE49-F238E27FC236}">
                <a16:creationId xmlns:a16="http://schemas.microsoft.com/office/drawing/2014/main" id="{22E580A9-8664-2097-D13F-1306A5238C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013" y="3336366"/>
            <a:ext cx="943700" cy="89127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9" name="Picture 28">
            <a:hlinkClick r:id="rId6" action="ppaction://hlinksldjump"/>
            <a:extLst>
              <a:ext uri="{FF2B5EF4-FFF2-40B4-BE49-F238E27FC236}">
                <a16:creationId xmlns:a16="http://schemas.microsoft.com/office/drawing/2014/main" id="{25AC22F9-6EA4-FE53-E332-8858A3C3E3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92720" y="3161200"/>
            <a:ext cx="906451" cy="99531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3" name="Picture 32">
            <a:hlinkClick r:id="rId8" action="ppaction://hlinksldjump"/>
            <a:extLst>
              <a:ext uri="{FF2B5EF4-FFF2-40B4-BE49-F238E27FC236}">
                <a16:creationId xmlns:a16="http://schemas.microsoft.com/office/drawing/2014/main" id="{2E558B5B-EAB5-E000-C1DE-0A06DB12387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54153" y="4905823"/>
            <a:ext cx="1435459" cy="12127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5" name="Picture 34">
            <a:hlinkClick r:id="rId10" action="ppaction://hlinksldjump"/>
            <a:extLst>
              <a:ext uri="{FF2B5EF4-FFF2-40B4-BE49-F238E27FC236}">
                <a16:creationId xmlns:a16="http://schemas.microsoft.com/office/drawing/2014/main" id="{E13B3575-4D2E-4EEB-0625-3B1A2D23D68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795894" y="1281464"/>
            <a:ext cx="856980" cy="90839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7" name="Picture 36">
            <a:hlinkClick r:id="rId12" action="ppaction://hlinksldjump"/>
            <a:extLst>
              <a:ext uri="{FF2B5EF4-FFF2-40B4-BE49-F238E27FC236}">
                <a16:creationId xmlns:a16="http://schemas.microsoft.com/office/drawing/2014/main" id="{9B0AF6F4-C5A5-DA8D-91AE-D545D6D99C8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732514" y="4211114"/>
            <a:ext cx="1510237" cy="138941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1" name="Picture 40">
            <a:hlinkClick r:id="rId14" action="ppaction://hlinksldjump"/>
            <a:extLst>
              <a:ext uri="{FF2B5EF4-FFF2-40B4-BE49-F238E27FC236}">
                <a16:creationId xmlns:a16="http://schemas.microsoft.com/office/drawing/2014/main" id="{232913D3-EE37-B0FC-6C19-7C51573443C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477966" y="1703868"/>
            <a:ext cx="2046447" cy="1136441"/>
          </a:xfrm>
          <a:prstGeom prst="rect">
            <a:avLst/>
          </a:prstGeom>
        </p:spPr>
      </p:pic>
      <p:sp>
        <p:nvSpPr>
          <p:cNvPr id="49" name="TextBox 48">
            <a:extLst>
              <a:ext uri="{FF2B5EF4-FFF2-40B4-BE49-F238E27FC236}">
                <a16:creationId xmlns:a16="http://schemas.microsoft.com/office/drawing/2014/main" id="{C75C8967-3104-35A3-A1D0-4FC13C30E77E}"/>
              </a:ext>
            </a:extLst>
          </p:cNvPr>
          <p:cNvSpPr txBox="1"/>
          <p:nvPr/>
        </p:nvSpPr>
        <p:spPr>
          <a:xfrm>
            <a:off x="10624009" y="6410227"/>
            <a:ext cx="1494293" cy="369332"/>
          </a:xfrm>
          <a:prstGeom prst="rect">
            <a:avLst/>
          </a:prstGeom>
          <a:noFill/>
        </p:spPr>
        <p:txBody>
          <a:bodyPr wrap="square" rtlCol="0">
            <a:spAutoFit/>
          </a:bodyPr>
          <a:lstStyle/>
          <a:p>
            <a:r>
              <a:rPr lang="en-GB" dirty="0">
                <a:solidFill>
                  <a:schemeClr val="bg1"/>
                </a:solidFill>
                <a:hlinkClick r:id="rId16" action="ppaction://hlinksldjump">
                  <a:extLst>
                    <a:ext uri="{A12FA001-AC4F-418D-AE19-62706E023703}">
                      <ahyp:hlinkClr xmlns:ahyp="http://schemas.microsoft.com/office/drawing/2018/hyperlinkcolor" val="tx"/>
                    </a:ext>
                  </a:extLst>
                </a:hlinkClick>
              </a:rPr>
              <a:t>Thank</a:t>
            </a:r>
            <a:r>
              <a:rPr lang="en-GB" dirty="0">
                <a:solidFill>
                  <a:schemeClr val="bg1"/>
                </a:solidFill>
              </a:rPr>
              <a:t> </a:t>
            </a:r>
            <a:r>
              <a:rPr lang="en-GB" dirty="0">
                <a:solidFill>
                  <a:schemeClr val="bg1"/>
                </a:solidFill>
                <a:hlinkClick r:id="rId16" action="ppaction://hlinksldjump">
                  <a:extLst>
                    <a:ext uri="{A12FA001-AC4F-418D-AE19-62706E023703}">
                      <ahyp:hlinkClr xmlns:ahyp="http://schemas.microsoft.com/office/drawing/2018/hyperlinkcolor" val="tx"/>
                    </a:ext>
                  </a:extLst>
                </a:hlinkClick>
              </a:rPr>
              <a:t>you</a:t>
            </a:r>
            <a:endParaRPr lang="en-GB" dirty="0">
              <a:solidFill>
                <a:schemeClr val="bg1"/>
              </a:solidFill>
            </a:endParaRPr>
          </a:p>
        </p:txBody>
      </p:sp>
    </p:spTree>
    <p:extLst>
      <p:ext uri="{BB962C8B-B14F-4D97-AF65-F5344CB8AC3E}">
        <p14:creationId xmlns:p14="http://schemas.microsoft.com/office/powerpoint/2010/main" val="222898533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6458BB-BA49-4993-909E-E627A99C6EA3}"/>
              </a:ext>
            </a:extLst>
          </p:cNvPr>
          <p:cNvSpPr/>
          <p:nvPr/>
        </p:nvSpPr>
        <p:spPr>
          <a:xfrm>
            <a:off x="8304245" y="410546"/>
            <a:ext cx="3436692" cy="1184990"/>
          </a:xfrm>
          <a:prstGeom prst="rect">
            <a:avLst/>
          </a:prstGeom>
          <a:solidFill>
            <a:srgbClr val="5F0F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bg1"/>
                </a:solidFill>
              </a:rPr>
              <a:t>Naïve Bayes </a:t>
            </a:r>
            <a:endParaRPr lang="en-US" sz="3200" dirty="0">
              <a:solidFill>
                <a:schemeClr val="bg1"/>
              </a:solidFill>
              <a:latin typeface="TS Rotger Black" panose="00000500000000000000" pitchFamily="50" charset="-78"/>
              <a:cs typeface="TS Rotger Black" panose="00000500000000000000" pitchFamily="50" charset="-78"/>
            </a:endParaRPr>
          </a:p>
        </p:txBody>
      </p:sp>
      <p:sp>
        <p:nvSpPr>
          <p:cNvPr id="3" name="TextBox 2">
            <a:extLst>
              <a:ext uri="{FF2B5EF4-FFF2-40B4-BE49-F238E27FC236}">
                <a16:creationId xmlns:a16="http://schemas.microsoft.com/office/drawing/2014/main" id="{E4A8061F-070C-2470-04B8-7A3D7A798851}"/>
              </a:ext>
            </a:extLst>
          </p:cNvPr>
          <p:cNvSpPr txBox="1"/>
          <p:nvPr/>
        </p:nvSpPr>
        <p:spPr>
          <a:xfrm>
            <a:off x="1074656" y="1793499"/>
            <a:ext cx="9247695" cy="3046988"/>
          </a:xfrm>
          <a:prstGeom prst="rect">
            <a:avLst/>
          </a:prstGeom>
          <a:solidFill>
            <a:schemeClr val="accent1"/>
          </a:solidFill>
        </p:spPr>
        <p:txBody>
          <a:bodyPr wrap="square" rtlCol="0">
            <a:spAutoFit/>
          </a:bodyPr>
          <a:lstStyle/>
          <a:p>
            <a:r>
              <a:rPr lang="en-GB" sz="3200" b="0" i="0" dirty="0">
                <a:solidFill>
                  <a:schemeClr val="bg1"/>
                </a:solidFill>
                <a:effectLst/>
                <a:latin typeface="arial" panose="020B0604020202020204" pitchFamily="34" charset="0"/>
              </a:rPr>
              <a:t>Naïve Bayes Classifier is </a:t>
            </a:r>
            <a:r>
              <a:rPr lang="en-GB" sz="3200" b="1" i="0" dirty="0">
                <a:solidFill>
                  <a:schemeClr val="bg1"/>
                </a:solidFill>
                <a:effectLst/>
                <a:latin typeface="arial" panose="020B0604020202020204" pitchFamily="34" charset="0"/>
              </a:rPr>
              <a:t>one of the simple and most effective Classification algorithms which helps in building the fast machine learning models that can make quick predictions</a:t>
            </a:r>
            <a:r>
              <a:rPr lang="en-GB" sz="3200" b="0" i="0" dirty="0">
                <a:solidFill>
                  <a:schemeClr val="bg1"/>
                </a:solidFill>
                <a:effectLst/>
                <a:latin typeface="arial" panose="020B0604020202020204" pitchFamily="34" charset="0"/>
              </a:rPr>
              <a:t>. It is a probabilistic classifier, which means it predicts on the basis of the probability of an object.</a:t>
            </a:r>
            <a:endParaRPr lang="en-GB" sz="3200" dirty="0">
              <a:solidFill>
                <a:schemeClr val="bg1"/>
              </a:solidFill>
            </a:endParaRPr>
          </a:p>
        </p:txBody>
      </p:sp>
    </p:spTree>
    <p:extLst>
      <p:ext uri="{BB962C8B-B14F-4D97-AF65-F5344CB8AC3E}">
        <p14:creationId xmlns:p14="http://schemas.microsoft.com/office/powerpoint/2010/main" val="1900233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F48E1A7-E0A8-4C66-9260-8F407CC5FA59}"/>
              </a:ext>
            </a:extLst>
          </p:cNvPr>
          <p:cNvSpPr/>
          <p:nvPr/>
        </p:nvSpPr>
        <p:spPr>
          <a:xfrm>
            <a:off x="9029700" y="770915"/>
            <a:ext cx="2915866" cy="2368686"/>
          </a:xfrm>
          <a:prstGeom prst="rect">
            <a:avLst/>
          </a:prstGeom>
          <a:solidFill>
            <a:srgbClr val="5F0F40"/>
          </a:solidFill>
          <a:ln>
            <a:solidFill>
              <a:srgbClr val="5F0F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BB19C7D-E1FC-4941-9215-09341F2CDDD0}"/>
              </a:ext>
            </a:extLst>
          </p:cNvPr>
          <p:cNvSpPr/>
          <p:nvPr/>
        </p:nvSpPr>
        <p:spPr>
          <a:xfrm>
            <a:off x="9029700" y="3307403"/>
            <a:ext cx="2915866" cy="2881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0645271-A89C-49C0-A5B3-E49D90D41A35}"/>
              </a:ext>
            </a:extLst>
          </p:cNvPr>
          <p:cNvSpPr/>
          <p:nvPr/>
        </p:nvSpPr>
        <p:spPr>
          <a:xfrm>
            <a:off x="7588872" y="852195"/>
            <a:ext cx="1384569" cy="1731524"/>
          </a:xfrm>
          <a:prstGeom prst="rect">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A326FFB-3B63-46A3-B8C7-0F1887994EDC}"/>
              </a:ext>
            </a:extLst>
          </p:cNvPr>
          <p:cNvSpPr/>
          <p:nvPr/>
        </p:nvSpPr>
        <p:spPr>
          <a:xfrm>
            <a:off x="124029" y="770915"/>
            <a:ext cx="1384569" cy="1731524"/>
          </a:xfrm>
          <a:prstGeom prst="rect">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0FD133-71F0-44A3-B336-FB05DB653AF7}"/>
              </a:ext>
            </a:extLst>
          </p:cNvPr>
          <p:cNvSpPr/>
          <p:nvPr/>
        </p:nvSpPr>
        <p:spPr>
          <a:xfrm>
            <a:off x="124029" y="2568911"/>
            <a:ext cx="1384569" cy="1797995"/>
          </a:xfrm>
          <a:prstGeom prst="rect">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9C35D23-002A-4000-AC13-431A89C3F834}"/>
              </a:ext>
            </a:extLst>
          </p:cNvPr>
          <p:cNvSpPr/>
          <p:nvPr/>
        </p:nvSpPr>
        <p:spPr>
          <a:xfrm>
            <a:off x="7588872" y="2650192"/>
            <a:ext cx="1384569" cy="1797996"/>
          </a:xfrm>
          <a:prstGeom prst="rect">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63AA3B1-D8E8-47EA-B327-2A511F28CDF2}"/>
              </a:ext>
            </a:extLst>
          </p:cNvPr>
          <p:cNvSpPr/>
          <p:nvPr/>
        </p:nvSpPr>
        <p:spPr>
          <a:xfrm>
            <a:off x="124029" y="4477154"/>
            <a:ext cx="8900212" cy="1712069"/>
          </a:xfrm>
          <a:prstGeom prst="rect">
            <a:avLst/>
          </a:prstGeom>
          <a:solidFill>
            <a:srgbClr val="EAE2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AE61084-300A-45B9-964D-7C90F07220BB}"/>
              </a:ext>
            </a:extLst>
          </p:cNvPr>
          <p:cNvSpPr txBox="1"/>
          <p:nvPr/>
        </p:nvSpPr>
        <p:spPr>
          <a:xfrm>
            <a:off x="7627782" y="870894"/>
            <a:ext cx="1213525" cy="307777"/>
          </a:xfrm>
          <a:prstGeom prst="rect">
            <a:avLst/>
          </a:prstGeom>
          <a:noFill/>
        </p:spPr>
        <p:txBody>
          <a:bodyPr wrap="square" rtlCol="0">
            <a:spAutoFit/>
          </a:bodyPr>
          <a:lstStyle/>
          <a:p>
            <a:pPr algn="r"/>
            <a:r>
              <a:rPr lang="en-GB" sz="1400" dirty="0">
                <a:solidFill>
                  <a:schemeClr val="bg1"/>
                </a:solidFill>
              </a:rPr>
              <a:t>Naïve Bayes</a:t>
            </a:r>
            <a:endParaRPr lang="en-US" sz="1400" dirty="0">
              <a:solidFill>
                <a:schemeClr val="bg1"/>
              </a:solidFill>
              <a:latin typeface="TS Rotger Black" panose="00000500000000000000" pitchFamily="50" charset="-78"/>
              <a:cs typeface="TS Rotger Black" panose="00000500000000000000" pitchFamily="50" charset="-78"/>
            </a:endParaRPr>
          </a:p>
        </p:txBody>
      </p:sp>
      <p:sp>
        <p:nvSpPr>
          <p:cNvPr id="19" name="TextBox 18">
            <a:extLst>
              <a:ext uri="{FF2B5EF4-FFF2-40B4-BE49-F238E27FC236}">
                <a16:creationId xmlns:a16="http://schemas.microsoft.com/office/drawing/2014/main" id="{73523EF9-B2E8-4DA0-BC18-61EA61E1F56D}"/>
              </a:ext>
            </a:extLst>
          </p:cNvPr>
          <p:cNvSpPr txBox="1"/>
          <p:nvPr/>
        </p:nvSpPr>
        <p:spPr>
          <a:xfrm>
            <a:off x="246434" y="820392"/>
            <a:ext cx="1337756" cy="523220"/>
          </a:xfrm>
          <a:prstGeom prst="rect">
            <a:avLst/>
          </a:prstGeom>
          <a:noFill/>
        </p:spPr>
        <p:txBody>
          <a:bodyPr wrap="square" rtlCol="0">
            <a:spAutoFit/>
          </a:bodyPr>
          <a:lstStyle/>
          <a:p>
            <a:pPr algn="ctr" rtl="1"/>
            <a:r>
              <a:rPr lang="en-GB" sz="1400" dirty="0">
                <a:solidFill>
                  <a:schemeClr val="bg1"/>
                </a:solidFill>
              </a:rPr>
              <a:t>K-Nearest Neighbour</a:t>
            </a:r>
            <a:endParaRPr lang="en-US" sz="1400" dirty="0">
              <a:solidFill>
                <a:schemeClr val="bg1"/>
              </a:solidFill>
              <a:latin typeface="TS Rotger Black" panose="00000500000000000000" pitchFamily="50" charset="-78"/>
              <a:cs typeface="TS Rotger Black" panose="00000500000000000000" pitchFamily="50" charset="-78"/>
            </a:endParaRPr>
          </a:p>
        </p:txBody>
      </p:sp>
      <p:sp>
        <p:nvSpPr>
          <p:cNvPr id="20" name="TextBox 19">
            <a:extLst>
              <a:ext uri="{FF2B5EF4-FFF2-40B4-BE49-F238E27FC236}">
                <a16:creationId xmlns:a16="http://schemas.microsoft.com/office/drawing/2014/main" id="{0AE59CC2-41D4-45AF-895C-A6983D68AA3E}"/>
              </a:ext>
            </a:extLst>
          </p:cNvPr>
          <p:cNvSpPr txBox="1"/>
          <p:nvPr/>
        </p:nvSpPr>
        <p:spPr>
          <a:xfrm>
            <a:off x="7664890" y="2690999"/>
            <a:ext cx="1232980" cy="523220"/>
          </a:xfrm>
          <a:prstGeom prst="rect">
            <a:avLst/>
          </a:prstGeom>
          <a:noFill/>
        </p:spPr>
        <p:txBody>
          <a:bodyPr wrap="square" rtlCol="0">
            <a:spAutoFit/>
          </a:bodyPr>
          <a:lstStyle/>
          <a:p>
            <a:pPr algn="ctr" rtl="1"/>
            <a:r>
              <a:rPr lang="en-GB" sz="1400" dirty="0">
                <a:solidFill>
                  <a:schemeClr val="bg1"/>
                </a:solidFill>
              </a:rPr>
              <a:t>Logistic Regression</a:t>
            </a:r>
            <a:endParaRPr lang="en-US" sz="1400" dirty="0">
              <a:solidFill>
                <a:schemeClr val="bg1"/>
              </a:solidFill>
              <a:latin typeface="TS Rotger Black" panose="00000500000000000000" pitchFamily="50" charset="-78"/>
              <a:cs typeface="TS Rotger Black" panose="00000500000000000000" pitchFamily="50" charset="-78"/>
            </a:endParaRPr>
          </a:p>
        </p:txBody>
      </p:sp>
      <p:sp>
        <p:nvSpPr>
          <p:cNvPr id="21" name="TextBox 20">
            <a:extLst>
              <a:ext uri="{FF2B5EF4-FFF2-40B4-BE49-F238E27FC236}">
                <a16:creationId xmlns:a16="http://schemas.microsoft.com/office/drawing/2014/main" id="{706A2B85-A76B-4AD7-AB6F-FD9AE9E5357E}"/>
              </a:ext>
            </a:extLst>
          </p:cNvPr>
          <p:cNvSpPr txBox="1"/>
          <p:nvPr/>
        </p:nvSpPr>
        <p:spPr>
          <a:xfrm>
            <a:off x="321013" y="2562584"/>
            <a:ext cx="1064368" cy="738664"/>
          </a:xfrm>
          <a:prstGeom prst="rect">
            <a:avLst/>
          </a:prstGeom>
          <a:noFill/>
        </p:spPr>
        <p:txBody>
          <a:bodyPr wrap="square" rtlCol="0">
            <a:spAutoFit/>
          </a:bodyPr>
          <a:lstStyle/>
          <a:p>
            <a:pPr algn="ctr" rtl="1"/>
            <a:r>
              <a:rPr lang="en-GB" sz="1400" dirty="0">
                <a:solidFill>
                  <a:schemeClr val="bg1"/>
                </a:solidFill>
              </a:rPr>
              <a:t>Support Vector Machine</a:t>
            </a:r>
            <a:endParaRPr lang="ar-EG" sz="1400" dirty="0">
              <a:solidFill>
                <a:schemeClr val="bg1"/>
              </a:solidFill>
              <a:latin typeface="TS Rotger Black" panose="00000500000000000000" pitchFamily="50" charset="-78"/>
              <a:cs typeface="TS Rotger Black" panose="00000500000000000000" pitchFamily="50" charset="-78"/>
            </a:endParaRPr>
          </a:p>
        </p:txBody>
      </p:sp>
      <p:sp>
        <p:nvSpPr>
          <p:cNvPr id="22" name="TextBox 21">
            <a:extLst>
              <a:ext uri="{FF2B5EF4-FFF2-40B4-BE49-F238E27FC236}">
                <a16:creationId xmlns:a16="http://schemas.microsoft.com/office/drawing/2014/main" id="{79F0C893-9625-40A3-8104-A8BA5C8ADD17}"/>
              </a:ext>
            </a:extLst>
          </p:cNvPr>
          <p:cNvSpPr txBox="1"/>
          <p:nvPr/>
        </p:nvSpPr>
        <p:spPr>
          <a:xfrm>
            <a:off x="9212094" y="904672"/>
            <a:ext cx="2607012" cy="400110"/>
          </a:xfrm>
          <a:prstGeom prst="rect">
            <a:avLst/>
          </a:prstGeom>
          <a:noFill/>
        </p:spPr>
        <p:txBody>
          <a:bodyPr wrap="square" rtlCol="0">
            <a:spAutoFit/>
          </a:bodyPr>
          <a:lstStyle/>
          <a:p>
            <a:pPr algn="ctr" rtl="1"/>
            <a:r>
              <a:rPr lang="en-US" sz="2000" dirty="0">
                <a:solidFill>
                  <a:schemeClr val="bg1"/>
                </a:solidFill>
                <a:latin typeface="TS Rotger Black" panose="00000500000000000000" pitchFamily="50" charset="-78"/>
                <a:cs typeface="TS Rotger Black" panose="00000500000000000000" pitchFamily="50" charset="-78"/>
              </a:rPr>
              <a:t>Train and Test</a:t>
            </a:r>
          </a:p>
        </p:txBody>
      </p:sp>
      <p:sp>
        <p:nvSpPr>
          <p:cNvPr id="23" name="TextBox 22">
            <a:extLst>
              <a:ext uri="{FF2B5EF4-FFF2-40B4-BE49-F238E27FC236}">
                <a16:creationId xmlns:a16="http://schemas.microsoft.com/office/drawing/2014/main" id="{01DA1132-CE3A-4805-B49F-428734228D53}"/>
              </a:ext>
            </a:extLst>
          </p:cNvPr>
          <p:cNvSpPr txBox="1"/>
          <p:nvPr/>
        </p:nvSpPr>
        <p:spPr>
          <a:xfrm>
            <a:off x="9212094" y="3429000"/>
            <a:ext cx="2607012" cy="400110"/>
          </a:xfrm>
          <a:prstGeom prst="rect">
            <a:avLst/>
          </a:prstGeom>
          <a:noFill/>
        </p:spPr>
        <p:txBody>
          <a:bodyPr wrap="square" rtlCol="0">
            <a:spAutoFit/>
          </a:bodyPr>
          <a:lstStyle/>
          <a:p>
            <a:pPr algn="ctr" rtl="1"/>
            <a:r>
              <a:rPr lang="en-US" sz="2000" dirty="0">
                <a:solidFill>
                  <a:schemeClr val="bg1"/>
                </a:solidFill>
                <a:latin typeface="TS Rotger Black" panose="00000500000000000000" pitchFamily="50" charset="-78"/>
                <a:cs typeface="TS Rotger Black" panose="00000500000000000000" pitchFamily="50" charset="-78"/>
              </a:rPr>
              <a:t>Test and Score</a:t>
            </a:r>
          </a:p>
        </p:txBody>
      </p:sp>
      <p:sp>
        <p:nvSpPr>
          <p:cNvPr id="24" name="TextBox 23">
            <a:extLst>
              <a:ext uri="{FF2B5EF4-FFF2-40B4-BE49-F238E27FC236}">
                <a16:creationId xmlns:a16="http://schemas.microsoft.com/office/drawing/2014/main" id="{AB963F3D-A612-4193-B08A-4243648EEFD0}"/>
              </a:ext>
            </a:extLst>
          </p:cNvPr>
          <p:cNvSpPr txBox="1"/>
          <p:nvPr/>
        </p:nvSpPr>
        <p:spPr>
          <a:xfrm>
            <a:off x="3410405" y="4536491"/>
            <a:ext cx="2332206" cy="369332"/>
          </a:xfrm>
          <a:prstGeom prst="rect">
            <a:avLst/>
          </a:prstGeom>
          <a:noFill/>
        </p:spPr>
        <p:txBody>
          <a:bodyPr wrap="square" rtlCol="0">
            <a:spAutoFit/>
          </a:bodyPr>
          <a:lstStyle/>
          <a:p>
            <a:pPr algn="ctr" rtl="1"/>
            <a:r>
              <a:rPr lang="en-GB" sz="1800" dirty="0"/>
              <a:t>Neural Science</a:t>
            </a:r>
            <a:endParaRPr lang="en-US" dirty="0">
              <a:latin typeface="TS Rotger Black" panose="00000500000000000000" pitchFamily="50" charset="-78"/>
              <a:cs typeface="TS Rotger Black" panose="00000500000000000000" pitchFamily="50" charset="-78"/>
            </a:endParaRPr>
          </a:p>
        </p:txBody>
      </p:sp>
      <p:pic>
        <p:nvPicPr>
          <p:cNvPr id="15" name="Picture 14">
            <a:hlinkClick r:id="rId2" action="ppaction://hlinksldjump"/>
            <a:extLst>
              <a:ext uri="{FF2B5EF4-FFF2-40B4-BE49-F238E27FC236}">
                <a16:creationId xmlns:a16="http://schemas.microsoft.com/office/drawing/2014/main" id="{0B95A444-9F88-0B61-4426-1E8AC18703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013" y="1493169"/>
            <a:ext cx="927585" cy="75640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7" name="Picture 26">
            <a:hlinkClick r:id="rId4" action="ppaction://hlinksldjump"/>
            <a:extLst>
              <a:ext uri="{FF2B5EF4-FFF2-40B4-BE49-F238E27FC236}">
                <a16:creationId xmlns:a16="http://schemas.microsoft.com/office/drawing/2014/main" id="{22E580A9-8664-2097-D13F-1306A5238C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013" y="3336366"/>
            <a:ext cx="943700" cy="89127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9" name="Picture 28">
            <a:hlinkClick r:id="rId6" action="ppaction://hlinksldjump"/>
            <a:extLst>
              <a:ext uri="{FF2B5EF4-FFF2-40B4-BE49-F238E27FC236}">
                <a16:creationId xmlns:a16="http://schemas.microsoft.com/office/drawing/2014/main" id="{25AC22F9-6EA4-FE53-E332-8858A3C3E3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02880" y="3313600"/>
            <a:ext cx="906451" cy="99531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3" name="Picture 32">
            <a:hlinkClick r:id="rId8" action="ppaction://hlinksldjump"/>
            <a:extLst>
              <a:ext uri="{FF2B5EF4-FFF2-40B4-BE49-F238E27FC236}">
                <a16:creationId xmlns:a16="http://schemas.microsoft.com/office/drawing/2014/main" id="{2E558B5B-EAB5-E000-C1DE-0A06DB12387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54153" y="4905823"/>
            <a:ext cx="1435459" cy="12127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5" name="Picture 34">
            <a:hlinkClick r:id="rId10" action="ppaction://hlinksldjump"/>
            <a:extLst>
              <a:ext uri="{FF2B5EF4-FFF2-40B4-BE49-F238E27FC236}">
                <a16:creationId xmlns:a16="http://schemas.microsoft.com/office/drawing/2014/main" id="{E13B3575-4D2E-4EEB-0625-3B1A2D23D68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806054" y="1433864"/>
            <a:ext cx="856980" cy="90839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7" name="Picture 36">
            <a:hlinkClick r:id="rId12" action="ppaction://hlinksldjump"/>
            <a:extLst>
              <a:ext uri="{FF2B5EF4-FFF2-40B4-BE49-F238E27FC236}">
                <a16:creationId xmlns:a16="http://schemas.microsoft.com/office/drawing/2014/main" id="{9B0AF6F4-C5A5-DA8D-91AE-D545D6D99C8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732514" y="4211114"/>
            <a:ext cx="1510237" cy="138941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1" name="Picture 40">
            <a:hlinkClick r:id="rId14" action="ppaction://hlinksldjump"/>
            <a:extLst>
              <a:ext uri="{FF2B5EF4-FFF2-40B4-BE49-F238E27FC236}">
                <a16:creationId xmlns:a16="http://schemas.microsoft.com/office/drawing/2014/main" id="{232913D3-EE37-B0FC-6C19-7C51573443C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477966" y="1703868"/>
            <a:ext cx="2046447" cy="1136441"/>
          </a:xfrm>
          <a:prstGeom prst="rect">
            <a:avLst/>
          </a:prstGeom>
        </p:spPr>
      </p:pic>
      <p:sp>
        <p:nvSpPr>
          <p:cNvPr id="49" name="TextBox 48">
            <a:extLst>
              <a:ext uri="{FF2B5EF4-FFF2-40B4-BE49-F238E27FC236}">
                <a16:creationId xmlns:a16="http://schemas.microsoft.com/office/drawing/2014/main" id="{C75C8967-3104-35A3-A1D0-4FC13C30E77E}"/>
              </a:ext>
            </a:extLst>
          </p:cNvPr>
          <p:cNvSpPr txBox="1"/>
          <p:nvPr/>
        </p:nvSpPr>
        <p:spPr>
          <a:xfrm>
            <a:off x="10624009" y="6410227"/>
            <a:ext cx="1494293" cy="369332"/>
          </a:xfrm>
          <a:prstGeom prst="rect">
            <a:avLst/>
          </a:prstGeom>
          <a:noFill/>
        </p:spPr>
        <p:txBody>
          <a:bodyPr wrap="square" rtlCol="0">
            <a:spAutoFit/>
          </a:bodyPr>
          <a:lstStyle/>
          <a:p>
            <a:r>
              <a:rPr lang="en-GB" dirty="0">
                <a:solidFill>
                  <a:schemeClr val="bg1"/>
                </a:solidFill>
                <a:hlinkClick r:id="rId16" action="ppaction://hlinksldjump">
                  <a:extLst>
                    <a:ext uri="{A12FA001-AC4F-418D-AE19-62706E023703}">
                      <ahyp:hlinkClr xmlns:ahyp="http://schemas.microsoft.com/office/drawing/2018/hyperlinkcolor" val="tx"/>
                    </a:ext>
                  </a:extLst>
                </a:hlinkClick>
              </a:rPr>
              <a:t>Thank</a:t>
            </a:r>
            <a:r>
              <a:rPr lang="en-GB" dirty="0">
                <a:solidFill>
                  <a:schemeClr val="bg1"/>
                </a:solidFill>
              </a:rPr>
              <a:t> </a:t>
            </a:r>
            <a:r>
              <a:rPr lang="en-GB" dirty="0">
                <a:solidFill>
                  <a:schemeClr val="bg1"/>
                </a:solidFill>
                <a:hlinkClick r:id="rId16" action="ppaction://hlinksldjump">
                  <a:extLst>
                    <a:ext uri="{A12FA001-AC4F-418D-AE19-62706E023703}">
                      <ahyp:hlinkClr xmlns:ahyp="http://schemas.microsoft.com/office/drawing/2018/hyperlinkcolor" val="tx"/>
                    </a:ext>
                  </a:extLst>
                </a:hlinkClick>
              </a:rPr>
              <a:t>you</a:t>
            </a:r>
            <a:endParaRPr lang="en-GB" dirty="0">
              <a:solidFill>
                <a:schemeClr val="bg1"/>
              </a:solidFill>
            </a:endParaRPr>
          </a:p>
        </p:txBody>
      </p:sp>
    </p:spTree>
    <p:extLst>
      <p:ext uri="{BB962C8B-B14F-4D97-AF65-F5344CB8AC3E}">
        <p14:creationId xmlns:p14="http://schemas.microsoft.com/office/powerpoint/2010/main" val="343583839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6458BB-BA49-4993-909E-E627A99C6EA3}"/>
              </a:ext>
            </a:extLst>
          </p:cNvPr>
          <p:cNvSpPr/>
          <p:nvPr/>
        </p:nvSpPr>
        <p:spPr>
          <a:xfrm>
            <a:off x="8304245" y="410546"/>
            <a:ext cx="3436692" cy="1184990"/>
          </a:xfrm>
          <a:prstGeom prst="rect">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GB" sz="3200" dirty="0">
                <a:solidFill>
                  <a:schemeClr val="bg1"/>
                </a:solidFill>
              </a:rPr>
              <a:t>Support Vector Machine</a:t>
            </a:r>
            <a:endParaRPr lang="ar-EG" sz="3200" dirty="0">
              <a:solidFill>
                <a:schemeClr val="bg1"/>
              </a:solidFill>
              <a:latin typeface="TS Rotger Black" panose="00000500000000000000" pitchFamily="50" charset="-78"/>
              <a:cs typeface="TS Rotger Black" panose="00000500000000000000" pitchFamily="50" charset="-78"/>
            </a:endParaRPr>
          </a:p>
        </p:txBody>
      </p:sp>
      <p:sp>
        <p:nvSpPr>
          <p:cNvPr id="3" name="TextBox 2">
            <a:extLst>
              <a:ext uri="{FF2B5EF4-FFF2-40B4-BE49-F238E27FC236}">
                <a16:creationId xmlns:a16="http://schemas.microsoft.com/office/drawing/2014/main" id="{F9B1B94E-D62D-6917-32FE-C00445FC9260}"/>
              </a:ext>
            </a:extLst>
          </p:cNvPr>
          <p:cNvSpPr txBox="1"/>
          <p:nvPr/>
        </p:nvSpPr>
        <p:spPr>
          <a:xfrm>
            <a:off x="1187777" y="1989056"/>
            <a:ext cx="9973559" cy="2062103"/>
          </a:xfrm>
          <a:prstGeom prst="rect">
            <a:avLst/>
          </a:prstGeom>
          <a:noFill/>
        </p:spPr>
        <p:txBody>
          <a:bodyPr wrap="square" rtlCol="0">
            <a:spAutoFit/>
          </a:bodyPr>
          <a:lstStyle/>
          <a:p>
            <a:r>
              <a:rPr lang="en-GB" sz="3200" b="0" i="0" dirty="0">
                <a:solidFill>
                  <a:schemeClr val="bg1"/>
                </a:solidFill>
                <a:effectLst/>
                <a:latin typeface="inter-regular"/>
              </a:rPr>
              <a:t>SVM is one of the most popular Supervised Learning algorithms, which is used for Classification as well as Regression problems. However, primarily, it is used for Classification problems in Machine Learning.</a:t>
            </a:r>
            <a:endParaRPr lang="en-GB" sz="3200" dirty="0">
              <a:solidFill>
                <a:schemeClr val="bg1"/>
              </a:solidFill>
            </a:endParaRPr>
          </a:p>
        </p:txBody>
      </p:sp>
    </p:spTree>
    <p:extLst>
      <p:ext uri="{BB962C8B-B14F-4D97-AF65-F5344CB8AC3E}">
        <p14:creationId xmlns:p14="http://schemas.microsoft.com/office/powerpoint/2010/main" val="474303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F48E1A7-E0A8-4C66-9260-8F407CC5FA59}"/>
              </a:ext>
            </a:extLst>
          </p:cNvPr>
          <p:cNvSpPr/>
          <p:nvPr/>
        </p:nvSpPr>
        <p:spPr>
          <a:xfrm>
            <a:off x="9029700" y="770915"/>
            <a:ext cx="2915866" cy="2368686"/>
          </a:xfrm>
          <a:prstGeom prst="rect">
            <a:avLst/>
          </a:prstGeom>
          <a:solidFill>
            <a:srgbClr val="5F0F40"/>
          </a:solidFill>
          <a:ln>
            <a:solidFill>
              <a:srgbClr val="5F0F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BB19C7D-E1FC-4941-9215-09341F2CDDD0}"/>
              </a:ext>
            </a:extLst>
          </p:cNvPr>
          <p:cNvSpPr/>
          <p:nvPr/>
        </p:nvSpPr>
        <p:spPr>
          <a:xfrm>
            <a:off x="9029700" y="3307403"/>
            <a:ext cx="2915866" cy="2881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0645271-A89C-49C0-A5B3-E49D90D41A35}"/>
              </a:ext>
            </a:extLst>
          </p:cNvPr>
          <p:cNvSpPr/>
          <p:nvPr/>
        </p:nvSpPr>
        <p:spPr>
          <a:xfrm>
            <a:off x="7629512" y="770915"/>
            <a:ext cx="1384569" cy="1731524"/>
          </a:xfrm>
          <a:prstGeom prst="rect">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A326FFB-3B63-46A3-B8C7-0F1887994EDC}"/>
              </a:ext>
            </a:extLst>
          </p:cNvPr>
          <p:cNvSpPr/>
          <p:nvPr/>
        </p:nvSpPr>
        <p:spPr>
          <a:xfrm>
            <a:off x="124029" y="770915"/>
            <a:ext cx="1384569" cy="1731524"/>
          </a:xfrm>
          <a:prstGeom prst="rect">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0FD133-71F0-44A3-B336-FB05DB653AF7}"/>
              </a:ext>
            </a:extLst>
          </p:cNvPr>
          <p:cNvSpPr/>
          <p:nvPr/>
        </p:nvSpPr>
        <p:spPr>
          <a:xfrm>
            <a:off x="124029" y="2568911"/>
            <a:ext cx="1384569" cy="1797995"/>
          </a:xfrm>
          <a:prstGeom prst="rect">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9C35D23-002A-4000-AC13-431A89C3F834}"/>
              </a:ext>
            </a:extLst>
          </p:cNvPr>
          <p:cNvSpPr/>
          <p:nvPr/>
        </p:nvSpPr>
        <p:spPr>
          <a:xfrm>
            <a:off x="7629512" y="2568912"/>
            <a:ext cx="1384569" cy="1797996"/>
          </a:xfrm>
          <a:prstGeom prst="rect">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63AA3B1-D8E8-47EA-B327-2A511F28CDF2}"/>
              </a:ext>
            </a:extLst>
          </p:cNvPr>
          <p:cNvSpPr/>
          <p:nvPr/>
        </p:nvSpPr>
        <p:spPr>
          <a:xfrm>
            <a:off x="124029" y="4477154"/>
            <a:ext cx="8890052" cy="1712069"/>
          </a:xfrm>
          <a:prstGeom prst="rect">
            <a:avLst/>
          </a:prstGeom>
          <a:solidFill>
            <a:srgbClr val="EAE2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AE61084-300A-45B9-964D-7C90F07220BB}"/>
              </a:ext>
            </a:extLst>
          </p:cNvPr>
          <p:cNvSpPr txBox="1"/>
          <p:nvPr/>
        </p:nvSpPr>
        <p:spPr>
          <a:xfrm>
            <a:off x="7668422" y="789614"/>
            <a:ext cx="1213525" cy="307777"/>
          </a:xfrm>
          <a:prstGeom prst="rect">
            <a:avLst/>
          </a:prstGeom>
          <a:noFill/>
        </p:spPr>
        <p:txBody>
          <a:bodyPr wrap="square" rtlCol="0">
            <a:spAutoFit/>
          </a:bodyPr>
          <a:lstStyle/>
          <a:p>
            <a:pPr algn="r"/>
            <a:r>
              <a:rPr lang="en-GB" sz="1400" dirty="0">
                <a:solidFill>
                  <a:schemeClr val="bg1"/>
                </a:solidFill>
              </a:rPr>
              <a:t>Naïve Bayes</a:t>
            </a:r>
            <a:endParaRPr lang="en-US" sz="1400" dirty="0">
              <a:solidFill>
                <a:schemeClr val="bg1"/>
              </a:solidFill>
              <a:latin typeface="TS Rotger Black" panose="00000500000000000000" pitchFamily="50" charset="-78"/>
              <a:cs typeface="TS Rotger Black" panose="00000500000000000000" pitchFamily="50" charset="-78"/>
            </a:endParaRPr>
          </a:p>
        </p:txBody>
      </p:sp>
      <p:sp>
        <p:nvSpPr>
          <p:cNvPr id="19" name="TextBox 18">
            <a:extLst>
              <a:ext uri="{FF2B5EF4-FFF2-40B4-BE49-F238E27FC236}">
                <a16:creationId xmlns:a16="http://schemas.microsoft.com/office/drawing/2014/main" id="{73523EF9-B2E8-4DA0-BC18-61EA61E1F56D}"/>
              </a:ext>
            </a:extLst>
          </p:cNvPr>
          <p:cNvSpPr txBox="1"/>
          <p:nvPr/>
        </p:nvSpPr>
        <p:spPr>
          <a:xfrm>
            <a:off x="246434" y="820392"/>
            <a:ext cx="1337756" cy="523220"/>
          </a:xfrm>
          <a:prstGeom prst="rect">
            <a:avLst/>
          </a:prstGeom>
          <a:noFill/>
        </p:spPr>
        <p:txBody>
          <a:bodyPr wrap="square" rtlCol="0">
            <a:spAutoFit/>
          </a:bodyPr>
          <a:lstStyle/>
          <a:p>
            <a:pPr algn="ctr" rtl="1"/>
            <a:r>
              <a:rPr lang="en-GB" sz="1400" dirty="0">
                <a:solidFill>
                  <a:schemeClr val="bg1"/>
                </a:solidFill>
              </a:rPr>
              <a:t>K-Nearest Neighbour</a:t>
            </a:r>
            <a:endParaRPr lang="en-US" sz="1400" dirty="0">
              <a:solidFill>
                <a:schemeClr val="bg1"/>
              </a:solidFill>
              <a:latin typeface="TS Rotger Black" panose="00000500000000000000" pitchFamily="50" charset="-78"/>
              <a:cs typeface="TS Rotger Black" panose="00000500000000000000" pitchFamily="50" charset="-78"/>
            </a:endParaRPr>
          </a:p>
        </p:txBody>
      </p:sp>
      <p:sp>
        <p:nvSpPr>
          <p:cNvPr id="20" name="TextBox 19">
            <a:extLst>
              <a:ext uri="{FF2B5EF4-FFF2-40B4-BE49-F238E27FC236}">
                <a16:creationId xmlns:a16="http://schemas.microsoft.com/office/drawing/2014/main" id="{0AE59CC2-41D4-45AF-895C-A6983D68AA3E}"/>
              </a:ext>
            </a:extLst>
          </p:cNvPr>
          <p:cNvSpPr txBox="1"/>
          <p:nvPr/>
        </p:nvSpPr>
        <p:spPr>
          <a:xfrm>
            <a:off x="7705530" y="2609719"/>
            <a:ext cx="1232980" cy="523220"/>
          </a:xfrm>
          <a:prstGeom prst="rect">
            <a:avLst/>
          </a:prstGeom>
          <a:noFill/>
        </p:spPr>
        <p:txBody>
          <a:bodyPr wrap="square" rtlCol="0">
            <a:spAutoFit/>
          </a:bodyPr>
          <a:lstStyle/>
          <a:p>
            <a:pPr algn="ctr" rtl="1"/>
            <a:r>
              <a:rPr lang="en-GB" sz="1400" dirty="0">
                <a:solidFill>
                  <a:schemeClr val="bg1"/>
                </a:solidFill>
              </a:rPr>
              <a:t>Logistic Regression</a:t>
            </a:r>
            <a:endParaRPr lang="en-US" sz="1400" dirty="0">
              <a:solidFill>
                <a:schemeClr val="bg1"/>
              </a:solidFill>
              <a:latin typeface="TS Rotger Black" panose="00000500000000000000" pitchFamily="50" charset="-78"/>
              <a:cs typeface="TS Rotger Black" panose="00000500000000000000" pitchFamily="50" charset="-78"/>
            </a:endParaRPr>
          </a:p>
        </p:txBody>
      </p:sp>
      <p:sp>
        <p:nvSpPr>
          <p:cNvPr id="21" name="TextBox 20">
            <a:extLst>
              <a:ext uri="{FF2B5EF4-FFF2-40B4-BE49-F238E27FC236}">
                <a16:creationId xmlns:a16="http://schemas.microsoft.com/office/drawing/2014/main" id="{706A2B85-A76B-4AD7-AB6F-FD9AE9E5357E}"/>
              </a:ext>
            </a:extLst>
          </p:cNvPr>
          <p:cNvSpPr txBox="1"/>
          <p:nvPr/>
        </p:nvSpPr>
        <p:spPr>
          <a:xfrm>
            <a:off x="321013" y="2562584"/>
            <a:ext cx="1064368" cy="738664"/>
          </a:xfrm>
          <a:prstGeom prst="rect">
            <a:avLst/>
          </a:prstGeom>
          <a:noFill/>
        </p:spPr>
        <p:txBody>
          <a:bodyPr wrap="square" rtlCol="0">
            <a:spAutoFit/>
          </a:bodyPr>
          <a:lstStyle/>
          <a:p>
            <a:pPr algn="ctr" rtl="1"/>
            <a:r>
              <a:rPr lang="en-GB" sz="1400" dirty="0">
                <a:solidFill>
                  <a:schemeClr val="bg1"/>
                </a:solidFill>
              </a:rPr>
              <a:t>Support Vector Machine</a:t>
            </a:r>
            <a:endParaRPr lang="ar-EG" sz="1400" dirty="0">
              <a:solidFill>
                <a:schemeClr val="bg1"/>
              </a:solidFill>
              <a:latin typeface="TS Rotger Black" panose="00000500000000000000" pitchFamily="50" charset="-78"/>
              <a:cs typeface="TS Rotger Black" panose="00000500000000000000" pitchFamily="50" charset="-78"/>
            </a:endParaRPr>
          </a:p>
        </p:txBody>
      </p:sp>
      <p:sp>
        <p:nvSpPr>
          <p:cNvPr id="22" name="TextBox 21">
            <a:extLst>
              <a:ext uri="{FF2B5EF4-FFF2-40B4-BE49-F238E27FC236}">
                <a16:creationId xmlns:a16="http://schemas.microsoft.com/office/drawing/2014/main" id="{79F0C893-9625-40A3-8104-A8BA5C8ADD17}"/>
              </a:ext>
            </a:extLst>
          </p:cNvPr>
          <p:cNvSpPr txBox="1"/>
          <p:nvPr/>
        </p:nvSpPr>
        <p:spPr>
          <a:xfrm>
            <a:off x="9212094" y="904672"/>
            <a:ext cx="2607012" cy="400110"/>
          </a:xfrm>
          <a:prstGeom prst="rect">
            <a:avLst/>
          </a:prstGeom>
          <a:noFill/>
        </p:spPr>
        <p:txBody>
          <a:bodyPr wrap="square" rtlCol="0">
            <a:spAutoFit/>
          </a:bodyPr>
          <a:lstStyle/>
          <a:p>
            <a:pPr algn="ctr" rtl="1"/>
            <a:r>
              <a:rPr lang="en-US" sz="2000" dirty="0">
                <a:solidFill>
                  <a:schemeClr val="bg1"/>
                </a:solidFill>
                <a:latin typeface="TS Rotger Black" panose="00000500000000000000" pitchFamily="50" charset="-78"/>
                <a:cs typeface="TS Rotger Black" panose="00000500000000000000" pitchFamily="50" charset="-78"/>
              </a:rPr>
              <a:t>Train and Test</a:t>
            </a:r>
          </a:p>
        </p:txBody>
      </p:sp>
      <p:sp>
        <p:nvSpPr>
          <p:cNvPr id="23" name="TextBox 22">
            <a:extLst>
              <a:ext uri="{FF2B5EF4-FFF2-40B4-BE49-F238E27FC236}">
                <a16:creationId xmlns:a16="http://schemas.microsoft.com/office/drawing/2014/main" id="{01DA1132-CE3A-4805-B49F-428734228D53}"/>
              </a:ext>
            </a:extLst>
          </p:cNvPr>
          <p:cNvSpPr txBox="1"/>
          <p:nvPr/>
        </p:nvSpPr>
        <p:spPr>
          <a:xfrm>
            <a:off x="9212094" y="3429000"/>
            <a:ext cx="2607012" cy="400110"/>
          </a:xfrm>
          <a:prstGeom prst="rect">
            <a:avLst/>
          </a:prstGeom>
          <a:noFill/>
        </p:spPr>
        <p:txBody>
          <a:bodyPr wrap="square" rtlCol="0">
            <a:spAutoFit/>
          </a:bodyPr>
          <a:lstStyle/>
          <a:p>
            <a:pPr algn="ctr" rtl="1"/>
            <a:r>
              <a:rPr lang="en-US" sz="2000" dirty="0">
                <a:solidFill>
                  <a:schemeClr val="bg1"/>
                </a:solidFill>
                <a:latin typeface="TS Rotger Black" panose="00000500000000000000" pitchFamily="50" charset="-78"/>
                <a:cs typeface="TS Rotger Black" panose="00000500000000000000" pitchFamily="50" charset="-78"/>
              </a:rPr>
              <a:t>Test and Score</a:t>
            </a:r>
          </a:p>
        </p:txBody>
      </p:sp>
      <p:sp>
        <p:nvSpPr>
          <p:cNvPr id="24" name="TextBox 23">
            <a:extLst>
              <a:ext uri="{FF2B5EF4-FFF2-40B4-BE49-F238E27FC236}">
                <a16:creationId xmlns:a16="http://schemas.microsoft.com/office/drawing/2014/main" id="{AB963F3D-A612-4193-B08A-4243648EEFD0}"/>
              </a:ext>
            </a:extLst>
          </p:cNvPr>
          <p:cNvSpPr txBox="1"/>
          <p:nvPr/>
        </p:nvSpPr>
        <p:spPr>
          <a:xfrm>
            <a:off x="3400245" y="4536491"/>
            <a:ext cx="2332206" cy="369332"/>
          </a:xfrm>
          <a:prstGeom prst="rect">
            <a:avLst/>
          </a:prstGeom>
          <a:noFill/>
        </p:spPr>
        <p:txBody>
          <a:bodyPr wrap="square" rtlCol="0">
            <a:spAutoFit/>
          </a:bodyPr>
          <a:lstStyle/>
          <a:p>
            <a:pPr algn="ctr" rtl="1"/>
            <a:r>
              <a:rPr lang="en-GB" sz="1800" dirty="0"/>
              <a:t>Neural Science</a:t>
            </a:r>
            <a:endParaRPr lang="en-US" dirty="0">
              <a:latin typeface="TS Rotger Black" panose="00000500000000000000" pitchFamily="50" charset="-78"/>
              <a:cs typeface="TS Rotger Black" panose="00000500000000000000" pitchFamily="50" charset="-78"/>
            </a:endParaRPr>
          </a:p>
        </p:txBody>
      </p:sp>
      <p:pic>
        <p:nvPicPr>
          <p:cNvPr id="15" name="Picture 14">
            <a:hlinkClick r:id="rId2" action="ppaction://hlinksldjump"/>
            <a:extLst>
              <a:ext uri="{FF2B5EF4-FFF2-40B4-BE49-F238E27FC236}">
                <a16:creationId xmlns:a16="http://schemas.microsoft.com/office/drawing/2014/main" id="{0B95A444-9F88-0B61-4426-1E8AC18703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013" y="1493169"/>
            <a:ext cx="927585" cy="75640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7" name="Picture 26">
            <a:hlinkClick r:id="rId4" action="ppaction://hlinksldjump"/>
            <a:extLst>
              <a:ext uri="{FF2B5EF4-FFF2-40B4-BE49-F238E27FC236}">
                <a16:creationId xmlns:a16="http://schemas.microsoft.com/office/drawing/2014/main" id="{22E580A9-8664-2097-D13F-1306A5238C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013" y="3336366"/>
            <a:ext cx="943700" cy="89127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9" name="Picture 28">
            <a:hlinkClick r:id="rId6" action="ppaction://hlinksldjump"/>
            <a:extLst>
              <a:ext uri="{FF2B5EF4-FFF2-40B4-BE49-F238E27FC236}">
                <a16:creationId xmlns:a16="http://schemas.microsoft.com/office/drawing/2014/main" id="{25AC22F9-6EA4-FE53-E332-8858A3C3E3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43520" y="3232320"/>
            <a:ext cx="906451" cy="99531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3" name="Picture 32">
            <a:hlinkClick r:id="rId8" action="ppaction://hlinksldjump"/>
            <a:extLst>
              <a:ext uri="{FF2B5EF4-FFF2-40B4-BE49-F238E27FC236}">
                <a16:creationId xmlns:a16="http://schemas.microsoft.com/office/drawing/2014/main" id="{2E558B5B-EAB5-E000-C1DE-0A06DB12387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43993" y="4905823"/>
            <a:ext cx="1435459" cy="12127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5" name="Picture 34">
            <a:hlinkClick r:id="rId10" action="ppaction://hlinksldjump"/>
            <a:extLst>
              <a:ext uri="{FF2B5EF4-FFF2-40B4-BE49-F238E27FC236}">
                <a16:creationId xmlns:a16="http://schemas.microsoft.com/office/drawing/2014/main" id="{E13B3575-4D2E-4EEB-0625-3B1A2D23D68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846694" y="1352584"/>
            <a:ext cx="856980" cy="90839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7" name="Picture 36">
            <a:hlinkClick r:id="rId12" action="ppaction://hlinksldjump"/>
            <a:extLst>
              <a:ext uri="{FF2B5EF4-FFF2-40B4-BE49-F238E27FC236}">
                <a16:creationId xmlns:a16="http://schemas.microsoft.com/office/drawing/2014/main" id="{9B0AF6F4-C5A5-DA8D-91AE-D545D6D99C8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732514" y="4211114"/>
            <a:ext cx="1510237" cy="138941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1" name="Picture 40">
            <a:hlinkClick r:id="rId14" action="ppaction://hlinksldjump"/>
            <a:extLst>
              <a:ext uri="{FF2B5EF4-FFF2-40B4-BE49-F238E27FC236}">
                <a16:creationId xmlns:a16="http://schemas.microsoft.com/office/drawing/2014/main" id="{232913D3-EE37-B0FC-6C19-7C51573443C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477966" y="1703868"/>
            <a:ext cx="2046447" cy="1136441"/>
          </a:xfrm>
          <a:prstGeom prst="rect">
            <a:avLst/>
          </a:prstGeom>
        </p:spPr>
      </p:pic>
      <p:sp>
        <p:nvSpPr>
          <p:cNvPr id="49" name="TextBox 48">
            <a:extLst>
              <a:ext uri="{FF2B5EF4-FFF2-40B4-BE49-F238E27FC236}">
                <a16:creationId xmlns:a16="http://schemas.microsoft.com/office/drawing/2014/main" id="{C75C8967-3104-35A3-A1D0-4FC13C30E77E}"/>
              </a:ext>
            </a:extLst>
          </p:cNvPr>
          <p:cNvSpPr txBox="1"/>
          <p:nvPr/>
        </p:nvSpPr>
        <p:spPr>
          <a:xfrm>
            <a:off x="10624009" y="6410227"/>
            <a:ext cx="1494293" cy="369332"/>
          </a:xfrm>
          <a:prstGeom prst="rect">
            <a:avLst/>
          </a:prstGeom>
          <a:noFill/>
        </p:spPr>
        <p:txBody>
          <a:bodyPr wrap="square" rtlCol="0">
            <a:spAutoFit/>
          </a:bodyPr>
          <a:lstStyle/>
          <a:p>
            <a:r>
              <a:rPr lang="en-GB" dirty="0">
                <a:solidFill>
                  <a:schemeClr val="bg1"/>
                </a:solidFill>
                <a:hlinkClick r:id="rId16" action="ppaction://hlinksldjump">
                  <a:extLst>
                    <a:ext uri="{A12FA001-AC4F-418D-AE19-62706E023703}">
                      <ahyp:hlinkClr xmlns:ahyp="http://schemas.microsoft.com/office/drawing/2018/hyperlinkcolor" val="tx"/>
                    </a:ext>
                  </a:extLst>
                </a:hlinkClick>
              </a:rPr>
              <a:t>Thank</a:t>
            </a:r>
            <a:r>
              <a:rPr lang="en-GB" dirty="0">
                <a:solidFill>
                  <a:schemeClr val="bg1"/>
                </a:solidFill>
              </a:rPr>
              <a:t> </a:t>
            </a:r>
            <a:r>
              <a:rPr lang="en-GB" dirty="0">
                <a:solidFill>
                  <a:schemeClr val="bg1"/>
                </a:solidFill>
                <a:hlinkClick r:id="rId16" action="ppaction://hlinksldjump">
                  <a:extLst>
                    <a:ext uri="{A12FA001-AC4F-418D-AE19-62706E023703}">
                      <ahyp:hlinkClr xmlns:ahyp="http://schemas.microsoft.com/office/drawing/2018/hyperlinkcolor" val="tx"/>
                    </a:ext>
                  </a:extLst>
                </a:hlinkClick>
              </a:rPr>
              <a:t>you</a:t>
            </a:r>
            <a:endParaRPr lang="en-GB" dirty="0">
              <a:solidFill>
                <a:schemeClr val="bg1"/>
              </a:solidFill>
            </a:endParaRPr>
          </a:p>
        </p:txBody>
      </p:sp>
    </p:spTree>
    <p:extLst>
      <p:ext uri="{BB962C8B-B14F-4D97-AF65-F5344CB8AC3E}">
        <p14:creationId xmlns:p14="http://schemas.microsoft.com/office/powerpoint/2010/main" val="30820501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6458BB-BA49-4993-909E-E627A99C6EA3}"/>
              </a:ext>
            </a:extLst>
          </p:cNvPr>
          <p:cNvSpPr/>
          <p:nvPr/>
        </p:nvSpPr>
        <p:spPr>
          <a:xfrm>
            <a:off x="8304245" y="410546"/>
            <a:ext cx="3436692" cy="1184990"/>
          </a:xfrm>
          <a:prstGeom prst="rect">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bg1"/>
                </a:solidFill>
              </a:rPr>
              <a:t>Logistic Regression</a:t>
            </a:r>
            <a:endParaRPr lang="en-US" sz="3200" dirty="0">
              <a:solidFill>
                <a:schemeClr val="bg1"/>
              </a:solidFill>
              <a:latin typeface="TS Rotger Black" panose="00000500000000000000" pitchFamily="50" charset="-78"/>
              <a:cs typeface="TS Rotger Black" panose="00000500000000000000" pitchFamily="50" charset="-78"/>
            </a:endParaRPr>
          </a:p>
          <a:p>
            <a:pPr algn="ctr"/>
            <a:endParaRPr lang="en-US" sz="3200" dirty="0">
              <a:solidFill>
                <a:schemeClr val="bg1"/>
              </a:solidFill>
              <a:latin typeface="TS Rotger Black" panose="00000500000000000000" pitchFamily="50" charset="-78"/>
              <a:cs typeface="TS Rotger Black" panose="00000500000000000000" pitchFamily="50" charset="-78"/>
            </a:endParaRPr>
          </a:p>
        </p:txBody>
      </p:sp>
      <p:sp>
        <p:nvSpPr>
          <p:cNvPr id="4" name="TextBox 3">
            <a:extLst>
              <a:ext uri="{FF2B5EF4-FFF2-40B4-BE49-F238E27FC236}">
                <a16:creationId xmlns:a16="http://schemas.microsoft.com/office/drawing/2014/main" id="{ABDCD19A-6B16-DCC5-CB50-2D08A7BACD6A}"/>
              </a:ext>
            </a:extLst>
          </p:cNvPr>
          <p:cNvSpPr txBox="1"/>
          <p:nvPr/>
        </p:nvSpPr>
        <p:spPr>
          <a:xfrm>
            <a:off x="1074656" y="1793499"/>
            <a:ext cx="9247695" cy="2554545"/>
          </a:xfrm>
          <a:prstGeom prst="rect">
            <a:avLst/>
          </a:prstGeom>
          <a:noFill/>
        </p:spPr>
        <p:txBody>
          <a:bodyPr wrap="square" rtlCol="0">
            <a:spAutoFit/>
          </a:bodyPr>
          <a:lstStyle/>
          <a:p>
            <a:r>
              <a:rPr lang="en-GB" sz="3200" b="0" i="0" dirty="0">
                <a:solidFill>
                  <a:schemeClr val="bg1"/>
                </a:solidFill>
                <a:effectLst/>
                <a:latin typeface="arial" panose="020B0604020202020204" pitchFamily="34" charset="0"/>
              </a:rPr>
              <a:t>Logistic regression is </a:t>
            </a:r>
            <a:r>
              <a:rPr lang="en-GB" sz="3200" b="1" i="0" dirty="0">
                <a:solidFill>
                  <a:schemeClr val="bg1"/>
                </a:solidFill>
                <a:effectLst/>
                <a:latin typeface="arial" panose="020B0604020202020204" pitchFamily="34" charset="0"/>
              </a:rPr>
              <a:t>a supervised learning classification algorithm used to predict the probability of a target variable</a:t>
            </a:r>
            <a:r>
              <a:rPr lang="en-GB" sz="3200" b="0" i="0" dirty="0">
                <a:solidFill>
                  <a:schemeClr val="bg1"/>
                </a:solidFill>
                <a:effectLst/>
                <a:latin typeface="arial" panose="020B0604020202020204" pitchFamily="34" charset="0"/>
              </a:rPr>
              <a:t>. The nature of the target or dependent variable means there would be only two possible classes.</a:t>
            </a:r>
            <a:endParaRPr lang="en-GB" sz="3200" dirty="0">
              <a:solidFill>
                <a:schemeClr val="bg1"/>
              </a:solidFill>
            </a:endParaRPr>
          </a:p>
        </p:txBody>
      </p:sp>
    </p:spTree>
    <p:extLst>
      <p:ext uri="{BB962C8B-B14F-4D97-AF65-F5344CB8AC3E}">
        <p14:creationId xmlns:p14="http://schemas.microsoft.com/office/powerpoint/2010/main" val="96821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F48E1A7-E0A8-4C66-9260-8F407CC5FA59}"/>
              </a:ext>
            </a:extLst>
          </p:cNvPr>
          <p:cNvSpPr/>
          <p:nvPr/>
        </p:nvSpPr>
        <p:spPr>
          <a:xfrm>
            <a:off x="9029700" y="770915"/>
            <a:ext cx="2915866" cy="2368686"/>
          </a:xfrm>
          <a:prstGeom prst="rect">
            <a:avLst/>
          </a:prstGeom>
          <a:solidFill>
            <a:srgbClr val="5F0F40"/>
          </a:solidFill>
          <a:ln>
            <a:solidFill>
              <a:srgbClr val="5F0F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BB19C7D-E1FC-4941-9215-09341F2CDDD0}"/>
              </a:ext>
            </a:extLst>
          </p:cNvPr>
          <p:cNvSpPr/>
          <p:nvPr/>
        </p:nvSpPr>
        <p:spPr>
          <a:xfrm>
            <a:off x="9029700" y="3307403"/>
            <a:ext cx="2915866" cy="2881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0645271-A89C-49C0-A5B3-E49D90D41A35}"/>
              </a:ext>
            </a:extLst>
          </p:cNvPr>
          <p:cNvSpPr/>
          <p:nvPr/>
        </p:nvSpPr>
        <p:spPr>
          <a:xfrm>
            <a:off x="7619352" y="801395"/>
            <a:ext cx="1384569" cy="1731524"/>
          </a:xfrm>
          <a:prstGeom prst="rect">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A326FFB-3B63-46A3-B8C7-0F1887994EDC}"/>
              </a:ext>
            </a:extLst>
          </p:cNvPr>
          <p:cNvSpPr/>
          <p:nvPr/>
        </p:nvSpPr>
        <p:spPr>
          <a:xfrm>
            <a:off x="124029" y="770915"/>
            <a:ext cx="1384569" cy="1731524"/>
          </a:xfrm>
          <a:prstGeom prst="rect">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0FD133-71F0-44A3-B336-FB05DB653AF7}"/>
              </a:ext>
            </a:extLst>
          </p:cNvPr>
          <p:cNvSpPr/>
          <p:nvPr/>
        </p:nvSpPr>
        <p:spPr>
          <a:xfrm>
            <a:off x="124029" y="2568911"/>
            <a:ext cx="1384569" cy="1797995"/>
          </a:xfrm>
          <a:prstGeom prst="rect">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9C35D23-002A-4000-AC13-431A89C3F834}"/>
              </a:ext>
            </a:extLst>
          </p:cNvPr>
          <p:cNvSpPr/>
          <p:nvPr/>
        </p:nvSpPr>
        <p:spPr>
          <a:xfrm>
            <a:off x="7619352" y="2599392"/>
            <a:ext cx="1384569" cy="1797996"/>
          </a:xfrm>
          <a:prstGeom prst="rect">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63AA3B1-D8E8-47EA-B327-2A511F28CDF2}"/>
              </a:ext>
            </a:extLst>
          </p:cNvPr>
          <p:cNvSpPr/>
          <p:nvPr/>
        </p:nvSpPr>
        <p:spPr>
          <a:xfrm>
            <a:off x="124029" y="4477154"/>
            <a:ext cx="8900212" cy="1712069"/>
          </a:xfrm>
          <a:prstGeom prst="rect">
            <a:avLst/>
          </a:prstGeom>
          <a:solidFill>
            <a:srgbClr val="EAE2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AE61084-300A-45B9-964D-7C90F07220BB}"/>
              </a:ext>
            </a:extLst>
          </p:cNvPr>
          <p:cNvSpPr txBox="1"/>
          <p:nvPr/>
        </p:nvSpPr>
        <p:spPr>
          <a:xfrm>
            <a:off x="7658262" y="820094"/>
            <a:ext cx="1213525" cy="307777"/>
          </a:xfrm>
          <a:prstGeom prst="rect">
            <a:avLst/>
          </a:prstGeom>
          <a:noFill/>
        </p:spPr>
        <p:txBody>
          <a:bodyPr wrap="square" rtlCol="0">
            <a:spAutoFit/>
          </a:bodyPr>
          <a:lstStyle/>
          <a:p>
            <a:pPr algn="r"/>
            <a:r>
              <a:rPr lang="en-GB" sz="1400" dirty="0">
                <a:solidFill>
                  <a:schemeClr val="bg1"/>
                </a:solidFill>
              </a:rPr>
              <a:t>Naïve Bayes</a:t>
            </a:r>
            <a:endParaRPr lang="en-US" sz="1400" dirty="0">
              <a:solidFill>
                <a:schemeClr val="bg1"/>
              </a:solidFill>
              <a:latin typeface="TS Rotger Black" panose="00000500000000000000" pitchFamily="50" charset="-78"/>
              <a:cs typeface="TS Rotger Black" panose="00000500000000000000" pitchFamily="50" charset="-78"/>
            </a:endParaRPr>
          </a:p>
        </p:txBody>
      </p:sp>
      <p:sp>
        <p:nvSpPr>
          <p:cNvPr id="19" name="TextBox 18">
            <a:extLst>
              <a:ext uri="{FF2B5EF4-FFF2-40B4-BE49-F238E27FC236}">
                <a16:creationId xmlns:a16="http://schemas.microsoft.com/office/drawing/2014/main" id="{73523EF9-B2E8-4DA0-BC18-61EA61E1F56D}"/>
              </a:ext>
            </a:extLst>
          </p:cNvPr>
          <p:cNvSpPr txBox="1"/>
          <p:nvPr/>
        </p:nvSpPr>
        <p:spPr>
          <a:xfrm>
            <a:off x="246434" y="820392"/>
            <a:ext cx="1337756" cy="523220"/>
          </a:xfrm>
          <a:prstGeom prst="rect">
            <a:avLst/>
          </a:prstGeom>
          <a:noFill/>
        </p:spPr>
        <p:txBody>
          <a:bodyPr wrap="square" rtlCol="0">
            <a:spAutoFit/>
          </a:bodyPr>
          <a:lstStyle/>
          <a:p>
            <a:pPr algn="ctr" rtl="1"/>
            <a:r>
              <a:rPr lang="en-GB" sz="1400" dirty="0">
                <a:solidFill>
                  <a:schemeClr val="bg1"/>
                </a:solidFill>
              </a:rPr>
              <a:t>K-Nearest Neighbour</a:t>
            </a:r>
            <a:endParaRPr lang="en-US" sz="1400" dirty="0">
              <a:solidFill>
                <a:schemeClr val="bg1"/>
              </a:solidFill>
              <a:latin typeface="TS Rotger Black" panose="00000500000000000000" pitchFamily="50" charset="-78"/>
              <a:cs typeface="TS Rotger Black" panose="00000500000000000000" pitchFamily="50" charset="-78"/>
            </a:endParaRPr>
          </a:p>
        </p:txBody>
      </p:sp>
      <p:sp>
        <p:nvSpPr>
          <p:cNvPr id="20" name="TextBox 19">
            <a:extLst>
              <a:ext uri="{FF2B5EF4-FFF2-40B4-BE49-F238E27FC236}">
                <a16:creationId xmlns:a16="http://schemas.microsoft.com/office/drawing/2014/main" id="{0AE59CC2-41D4-45AF-895C-A6983D68AA3E}"/>
              </a:ext>
            </a:extLst>
          </p:cNvPr>
          <p:cNvSpPr txBox="1"/>
          <p:nvPr/>
        </p:nvSpPr>
        <p:spPr>
          <a:xfrm>
            <a:off x="7695370" y="2640199"/>
            <a:ext cx="1232980" cy="523220"/>
          </a:xfrm>
          <a:prstGeom prst="rect">
            <a:avLst/>
          </a:prstGeom>
          <a:noFill/>
        </p:spPr>
        <p:txBody>
          <a:bodyPr wrap="square" rtlCol="0">
            <a:spAutoFit/>
          </a:bodyPr>
          <a:lstStyle/>
          <a:p>
            <a:pPr algn="ctr" rtl="1"/>
            <a:r>
              <a:rPr lang="en-GB" sz="1400" dirty="0">
                <a:solidFill>
                  <a:schemeClr val="bg1"/>
                </a:solidFill>
              </a:rPr>
              <a:t>Logistic Regression</a:t>
            </a:r>
            <a:endParaRPr lang="en-US" sz="1400" dirty="0">
              <a:solidFill>
                <a:schemeClr val="bg1"/>
              </a:solidFill>
              <a:latin typeface="TS Rotger Black" panose="00000500000000000000" pitchFamily="50" charset="-78"/>
              <a:cs typeface="TS Rotger Black" panose="00000500000000000000" pitchFamily="50" charset="-78"/>
            </a:endParaRPr>
          </a:p>
        </p:txBody>
      </p:sp>
      <p:sp>
        <p:nvSpPr>
          <p:cNvPr id="21" name="TextBox 20">
            <a:extLst>
              <a:ext uri="{FF2B5EF4-FFF2-40B4-BE49-F238E27FC236}">
                <a16:creationId xmlns:a16="http://schemas.microsoft.com/office/drawing/2014/main" id="{706A2B85-A76B-4AD7-AB6F-FD9AE9E5357E}"/>
              </a:ext>
            </a:extLst>
          </p:cNvPr>
          <p:cNvSpPr txBox="1"/>
          <p:nvPr/>
        </p:nvSpPr>
        <p:spPr>
          <a:xfrm>
            <a:off x="321013" y="2562584"/>
            <a:ext cx="1064368" cy="738664"/>
          </a:xfrm>
          <a:prstGeom prst="rect">
            <a:avLst/>
          </a:prstGeom>
          <a:noFill/>
        </p:spPr>
        <p:txBody>
          <a:bodyPr wrap="square" rtlCol="0">
            <a:spAutoFit/>
          </a:bodyPr>
          <a:lstStyle/>
          <a:p>
            <a:pPr algn="ctr" rtl="1"/>
            <a:r>
              <a:rPr lang="en-GB" sz="1400" dirty="0">
                <a:solidFill>
                  <a:schemeClr val="bg1"/>
                </a:solidFill>
              </a:rPr>
              <a:t>Support Vector Machine</a:t>
            </a:r>
            <a:endParaRPr lang="ar-EG" sz="1400" dirty="0">
              <a:solidFill>
                <a:schemeClr val="bg1"/>
              </a:solidFill>
              <a:latin typeface="TS Rotger Black" panose="00000500000000000000" pitchFamily="50" charset="-78"/>
              <a:cs typeface="TS Rotger Black" panose="00000500000000000000" pitchFamily="50" charset="-78"/>
            </a:endParaRPr>
          </a:p>
        </p:txBody>
      </p:sp>
      <p:sp>
        <p:nvSpPr>
          <p:cNvPr id="22" name="TextBox 21">
            <a:extLst>
              <a:ext uri="{FF2B5EF4-FFF2-40B4-BE49-F238E27FC236}">
                <a16:creationId xmlns:a16="http://schemas.microsoft.com/office/drawing/2014/main" id="{79F0C893-9625-40A3-8104-A8BA5C8ADD17}"/>
              </a:ext>
            </a:extLst>
          </p:cNvPr>
          <p:cNvSpPr txBox="1"/>
          <p:nvPr/>
        </p:nvSpPr>
        <p:spPr>
          <a:xfrm>
            <a:off x="9212094" y="904672"/>
            <a:ext cx="2607012" cy="400110"/>
          </a:xfrm>
          <a:prstGeom prst="rect">
            <a:avLst/>
          </a:prstGeom>
          <a:noFill/>
        </p:spPr>
        <p:txBody>
          <a:bodyPr wrap="square" rtlCol="0">
            <a:spAutoFit/>
          </a:bodyPr>
          <a:lstStyle/>
          <a:p>
            <a:pPr algn="ctr" rtl="1"/>
            <a:r>
              <a:rPr lang="en-US" sz="2000" dirty="0">
                <a:solidFill>
                  <a:schemeClr val="bg1"/>
                </a:solidFill>
                <a:latin typeface="TS Rotger Black" panose="00000500000000000000" pitchFamily="50" charset="-78"/>
                <a:cs typeface="TS Rotger Black" panose="00000500000000000000" pitchFamily="50" charset="-78"/>
              </a:rPr>
              <a:t>Train and Test</a:t>
            </a:r>
          </a:p>
        </p:txBody>
      </p:sp>
      <p:sp>
        <p:nvSpPr>
          <p:cNvPr id="23" name="TextBox 22">
            <a:extLst>
              <a:ext uri="{FF2B5EF4-FFF2-40B4-BE49-F238E27FC236}">
                <a16:creationId xmlns:a16="http://schemas.microsoft.com/office/drawing/2014/main" id="{01DA1132-CE3A-4805-B49F-428734228D53}"/>
              </a:ext>
            </a:extLst>
          </p:cNvPr>
          <p:cNvSpPr txBox="1"/>
          <p:nvPr/>
        </p:nvSpPr>
        <p:spPr>
          <a:xfrm>
            <a:off x="9212094" y="3429000"/>
            <a:ext cx="2607012" cy="400110"/>
          </a:xfrm>
          <a:prstGeom prst="rect">
            <a:avLst/>
          </a:prstGeom>
          <a:noFill/>
        </p:spPr>
        <p:txBody>
          <a:bodyPr wrap="square" rtlCol="0">
            <a:spAutoFit/>
          </a:bodyPr>
          <a:lstStyle/>
          <a:p>
            <a:pPr algn="ctr" rtl="1"/>
            <a:r>
              <a:rPr lang="en-US" sz="2000" dirty="0">
                <a:solidFill>
                  <a:schemeClr val="bg1"/>
                </a:solidFill>
                <a:latin typeface="TS Rotger Black" panose="00000500000000000000" pitchFamily="50" charset="-78"/>
                <a:cs typeface="TS Rotger Black" panose="00000500000000000000" pitchFamily="50" charset="-78"/>
              </a:rPr>
              <a:t>Test and Score</a:t>
            </a:r>
          </a:p>
        </p:txBody>
      </p:sp>
      <p:sp>
        <p:nvSpPr>
          <p:cNvPr id="24" name="TextBox 23">
            <a:extLst>
              <a:ext uri="{FF2B5EF4-FFF2-40B4-BE49-F238E27FC236}">
                <a16:creationId xmlns:a16="http://schemas.microsoft.com/office/drawing/2014/main" id="{AB963F3D-A612-4193-B08A-4243648EEFD0}"/>
              </a:ext>
            </a:extLst>
          </p:cNvPr>
          <p:cNvSpPr txBox="1"/>
          <p:nvPr/>
        </p:nvSpPr>
        <p:spPr>
          <a:xfrm>
            <a:off x="3410405" y="4536491"/>
            <a:ext cx="2332206" cy="369332"/>
          </a:xfrm>
          <a:prstGeom prst="rect">
            <a:avLst/>
          </a:prstGeom>
          <a:noFill/>
        </p:spPr>
        <p:txBody>
          <a:bodyPr wrap="square" rtlCol="0">
            <a:spAutoFit/>
          </a:bodyPr>
          <a:lstStyle/>
          <a:p>
            <a:pPr algn="ctr" rtl="1"/>
            <a:r>
              <a:rPr lang="en-GB" sz="1800" dirty="0"/>
              <a:t>Neural Science</a:t>
            </a:r>
            <a:endParaRPr lang="en-US" dirty="0">
              <a:latin typeface="TS Rotger Black" panose="00000500000000000000" pitchFamily="50" charset="-78"/>
              <a:cs typeface="TS Rotger Black" panose="00000500000000000000" pitchFamily="50" charset="-78"/>
            </a:endParaRPr>
          </a:p>
        </p:txBody>
      </p:sp>
      <p:pic>
        <p:nvPicPr>
          <p:cNvPr id="15" name="Picture 14">
            <a:hlinkClick r:id="rId2" action="ppaction://hlinksldjump"/>
            <a:extLst>
              <a:ext uri="{FF2B5EF4-FFF2-40B4-BE49-F238E27FC236}">
                <a16:creationId xmlns:a16="http://schemas.microsoft.com/office/drawing/2014/main" id="{0B95A444-9F88-0B61-4426-1E8AC18703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013" y="1493169"/>
            <a:ext cx="927585" cy="75640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7" name="Picture 26">
            <a:hlinkClick r:id="rId4" action="ppaction://hlinksldjump"/>
            <a:extLst>
              <a:ext uri="{FF2B5EF4-FFF2-40B4-BE49-F238E27FC236}">
                <a16:creationId xmlns:a16="http://schemas.microsoft.com/office/drawing/2014/main" id="{22E580A9-8664-2097-D13F-1306A5238C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013" y="3336366"/>
            <a:ext cx="943700" cy="89127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9" name="Picture 28">
            <a:hlinkClick r:id="rId6" action="ppaction://hlinksldjump"/>
            <a:extLst>
              <a:ext uri="{FF2B5EF4-FFF2-40B4-BE49-F238E27FC236}">
                <a16:creationId xmlns:a16="http://schemas.microsoft.com/office/drawing/2014/main" id="{25AC22F9-6EA4-FE53-E332-8858A3C3E3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33360" y="3262800"/>
            <a:ext cx="906451" cy="99531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3" name="Picture 32">
            <a:hlinkClick r:id="rId8" action="ppaction://hlinksldjump"/>
            <a:extLst>
              <a:ext uri="{FF2B5EF4-FFF2-40B4-BE49-F238E27FC236}">
                <a16:creationId xmlns:a16="http://schemas.microsoft.com/office/drawing/2014/main" id="{2E558B5B-EAB5-E000-C1DE-0A06DB12387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54153" y="4905823"/>
            <a:ext cx="1435459" cy="12127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5" name="Picture 34">
            <a:hlinkClick r:id="rId10" action="ppaction://hlinksldjump"/>
            <a:extLst>
              <a:ext uri="{FF2B5EF4-FFF2-40B4-BE49-F238E27FC236}">
                <a16:creationId xmlns:a16="http://schemas.microsoft.com/office/drawing/2014/main" id="{E13B3575-4D2E-4EEB-0625-3B1A2D23D68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836534" y="1383064"/>
            <a:ext cx="856980" cy="90839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7" name="Picture 36">
            <a:hlinkClick r:id="rId12" action="ppaction://hlinksldjump"/>
            <a:extLst>
              <a:ext uri="{FF2B5EF4-FFF2-40B4-BE49-F238E27FC236}">
                <a16:creationId xmlns:a16="http://schemas.microsoft.com/office/drawing/2014/main" id="{9B0AF6F4-C5A5-DA8D-91AE-D545D6D99C8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732514" y="4211114"/>
            <a:ext cx="1510237" cy="138941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1" name="Picture 40">
            <a:hlinkClick r:id="rId14" action="ppaction://hlinksldjump"/>
            <a:extLst>
              <a:ext uri="{FF2B5EF4-FFF2-40B4-BE49-F238E27FC236}">
                <a16:creationId xmlns:a16="http://schemas.microsoft.com/office/drawing/2014/main" id="{232913D3-EE37-B0FC-6C19-7C51573443C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477966" y="1703868"/>
            <a:ext cx="2046447" cy="1136441"/>
          </a:xfrm>
          <a:prstGeom prst="rect">
            <a:avLst/>
          </a:prstGeom>
        </p:spPr>
      </p:pic>
      <p:sp>
        <p:nvSpPr>
          <p:cNvPr id="49" name="TextBox 48">
            <a:extLst>
              <a:ext uri="{FF2B5EF4-FFF2-40B4-BE49-F238E27FC236}">
                <a16:creationId xmlns:a16="http://schemas.microsoft.com/office/drawing/2014/main" id="{C75C8967-3104-35A3-A1D0-4FC13C30E77E}"/>
              </a:ext>
            </a:extLst>
          </p:cNvPr>
          <p:cNvSpPr txBox="1"/>
          <p:nvPr/>
        </p:nvSpPr>
        <p:spPr>
          <a:xfrm>
            <a:off x="10624009" y="6410227"/>
            <a:ext cx="1494293" cy="369332"/>
          </a:xfrm>
          <a:prstGeom prst="rect">
            <a:avLst/>
          </a:prstGeom>
          <a:noFill/>
        </p:spPr>
        <p:txBody>
          <a:bodyPr wrap="square" rtlCol="0">
            <a:spAutoFit/>
          </a:bodyPr>
          <a:lstStyle/>
          <a:p>
            <a:r>
              <a:rPr lang="en-GB" dirty="0">
                <a:solidFill>
                  <a:schemeClr val="bg1"/>
                </a:solidFill>
                <a:hlinkClick r:id="rId16" action="ppaction://hlinksldjump">
                  <a:extLst>
                    <a:ext uri="{A12FA001-AC4F-418D-AE19-62706E023703}">
                      <ahyp:hlinkClr xmlns:ahyp="http://schemas.microsoft.com/office/drawing/2018/hyperlinkcolor" val="tx"/>
                    </a:ext>
                  </a:extLst>
                </a:hlinkClick>
              </a:rPr>
              <a:t>Thank</a:t>
            </a:r>
            <a:r>
              <a:rPr lang="en-GB" dirty="0">
                <a:solidFill>
                  <a:schemeClr val="bg1"/>
                </a:solidFill>
              </a:rPr>
              <a:t> </a:t>
            </a:r>
            <a:r>
              <a:rPr lang="en-GB" dirty="0">
                <a:solidFill>
                  <a:schemeClr val="bg1"/>
                </a:solidFill>
                <a:hlinkClick r:id="rId16" action="ppaction://hlinksldjump">
                  <a:extLst>
                    <a:ext uri="{A12FA001-AC4F-418D-AE19-62706E023703}">
                      <ahyp:hlinkClr xmlns:ahyp="http://schemas.microsoft.com/office/drawing/2018/hyperlinkcolor" val="tx"/>
                    </a:ext>
                  </a:extLst>
                </a:hlinkClick>
              </a:rPr>
              <a:t>you</a:t>
            </a:r>
            <a:endParaRPr lang="en-GB" dirty="0">
              <a:solidFill>
                <a:schemeClr val="bg1"/>
              </a:solidFill>
            </a:endParaRPr>
          </a:p>
        </p:txBody>
      </p:sp>
    </p:spTree>
    <p:extLst>
      <p:ext uri="{BB962C8B-B14F-4D97-AF65-F5344CB8AC3E}">
        <p14:creationId xmlns:p14="http://schemas.microsoft.com/office/powerpoint/2010/main" val="139465551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43A087-0F8C-4118-A82B-CB27F7166F62}"/>
              </a:ext>
            </a:extLst>
          </p:cNvPr>
          <p:cNvSpPr txBox="1"/>
          <p:nvPr/>
        </p:nvSpPr>
        <p:spPr>
          <a:xfrm>
            <a:off x="207390" y="223736"/>
            <a:ext cx="11368725" cy="707886"/>
          </a:xfrm>
          <a:prstGeom prst="rect">
            <a:avLst/>
          </a:prstGeom>
          <a:noFill/>
        </p:spPr>
        <p:txBody>
          <a:bodyPr wrap="square" rtlCol="0">
            <a:spAutoFit/>
          </a:bodyPr>
          <a:lstStyle/>
          <a:p>
            <a:pPr algn="ctr" rtl="1"/>
            <a:r>
              <a:rPr lang="en-US" sz="4000" b="1" dirty="0">
                <a:solidFill>
                  <a:schemeClr val="bg1"/>
                </a:solidFill>
                <a:latin typeface="TS Rotger Black" panose="00000500000000000000" pitchFamily="50" charset="-78"/>
                <a:cs typeface="TS Rotger Black" panose="00000500000000000000" pitchFamily="50" charset="-78"/>
              </a:rPr>
              <a:t>Machine and Deep Learning Project</a:t>
            </a:r>
          </a:p>
        </p:txBody>
      </p:sp>
      <p:sp>
        <p:nvSpPr>
          <p:cNvPr id="6" name="Rectangle 5">
            <a:extLst>
              <a:ext uri="{FF2B5EF4-FFF2-40B4-BE49-F238E27FC236}">
                <a16:creationId xmlns:a16="http://schemas.microsoft.com/office/drawing/2014/main" id="{D382DFBB-C237-4D91-AA17-44196CD2CD26}"/>
              </a:ext>
            </a:extLst>
          </p:cNvPr>
          <p:cNvSpPr/>
          <p:nvPr/>
        </p:nvSpPr>
        <p:spPr>
          <a:xfrm>
            <a:off x="136186" y="1731523"/>
            <a:ext cx="2538920" cy="90467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EC61DDB-FCBF-434A-95F3-425786C68BA1}"/>
              </a:ext>
            </a:extLst>
          </p:cNvPr>
          <p:cNvSpPr txBox="1"/>
          <p:nvPr/>
        </p:nvSpPr>
        <p:spPr>
          <a:xfrm>
            <a:off x="350194" y="1733186"/>
            <a:ext cx="2253143" cy="923330"/>
          </a:xfrm>
          <a:prstGeom prst="rect">
            <a:avLst/>
          </a:prstGeom>
          <a:noFill/>
        </p:spPr>
        <p:txBody>
          <a:bodyPr wrap="square" lIns="91440" tIns="45720" rIns="91440" bIns="45720" rtlCol="0" anchor="t">
            <a:spAutoFit/>
          </a:bodyPr>
          <a:lstStyle/>
          <a:p>
            <a:pPr algn="ctr"/>
            <a:r>
              <a:rPr lang="en-US" sz="5400" dirty="0">
                <a:solidFill>
                  <a:srgbClr val="003049"/>
                </a:solidFill>
              </a:rPr>
              <a:t>START</a:t>
            </a:r>
          </a:p>
        </p:txBody>
      </p:sp>
      <p:sp>
        <p:nvSpPr>
          <p:cNvPr id="8" name="Rectangle 7">
            <a:extLst>
              <a:ext uri="{FF2B5EF4-FFF2-40B4-BE49-F238E27FC236}">
                <a16:creationId xmlns:a16="http://schemas.microsoft.com/office/drawing/2014/main" id="{3BCABF9A-4A1B-431A-8478-15B7791B5C95}"/>
              </a:ext>
            </a:extLst>
          </p:cNvPr>
          <p:cNvSpPr>
            <a:spLocks noChangeAspect="1"/>
          </p:cNvSpPr>
          <p:nvPr/>
        </p:nvSpPr>
        <p:spPr>
          <a:xfrm>
            <a:off x="2762655" y="1731523"/>
            <a:ext cx="905256" cy="90467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F565EDD-511F-4A7A-AA7E-FC43A3554832}"/>
              </a:ext>
            </a:extLst>
          </p:cNvPr>
          <p:cNvSpPr>
            <a:spLocks noChangeAspect="1"/>
          </p:cNvSpPr>
          <p:nvPr/>
        </p:nvSpPr>
        <p:spPr>
          <a:xfrm>
            <a:off x="3755460" y="1731523"/>
            <a:ext cx="905256" cy="90467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A053963-EAAB-4D87-A6BD-F40AF83F3F4B}"/>
              </a:ext>
            </a:extLst>
          </p:cNvPr>
          <p:cNvSpPr>
            <a:spLocks noChangeAspect="1"/>
          </p:cNvSpPr>
          <p:nvPr/>
        </p:nvSpPr>
        <p:spPr>
          <a:xfrm>
            <a:off x="4748265" y="1731523"/>
            <a:ext cx="905256" cy="90467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A1F2F15-609F-4723-9E2D-273E5B79F1C4}"/>
              </a:ext>
            </a:extLst>
          </p:cNvPr>
          <p:cNvSpPr>
            <a:spLocks noChangeAspect="1"/>
          </p:cNvSpPr>
          <p:nvPr/>
        </p:nvSpPr>
        <p:spPr>
          <a:xfrm>
            <a:off x="8367539" y="1731523"/>
            <a:ext cx="905256" cy="90467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AC9F15-6704-4546-8093-AAB467B779C7}"/>
              </a:ext>
            </a:extLst>
          </p:cNvPr>
          <p:cNvSpPr/>
          <p:nvPr/>
        </p:nvSpPr>
        <p:spPr>
          <a:xfrm>
            <a:off x="5741070" y="1731523"/>
            <a:ext cx="2538920" cy="90467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003049"/>
                </a:solidFill>
                <a:latin typeface="TS Rotger Black" panose="00000500000000000000" pitchFamily="50" charset="-78"/>
                <a:cs typeface="TS Rotger Black" panose="00000500000000000000" pitchFamily="50" charset="-78"/>
              </a:rPr>
              <a:t>Introduction</a:t>
            </a:r>
          </a:p>
        </p:txBody>
      </p:sp>
      <p:sp>
        <p:nvSpPr>
          <p:cNvPr id="13" name="Rectangle 12">
            <a:extLst>
              <a:ext uri="{FF2B5EF4-FFF2-40B4-BE49-F238E27FC236}">
                <a16:creationId xmlns:a16="http://schemas.microsoft.com/office/drawing/2014/main" id="{653D18BB-8781-4866-ABC3-41E6D6699834}"/>
              </a:ext>
            </a:extLst>
          </p:cNvPr>
          <p:cNvSpPr>
            <a:spLocks noChangeAspect="1"/>
          </p:cNvSpPr>
          <p:nvPr/>
        </p:nvSpPr>
        <p:spPr>
          <a:xfrm>
            <a:off x="9360344" y="1731523"/>
            <a:ext cx="905256" cy="90467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Single Corner Rounded 14">
            <a:extLst>
              <a:ext uri="{FF2B5EF4-FFF2-40B4-BE49-F238E27FC236}">
                <a16:creationId xmlns:a16="http://schemas.microsoft.com/office/drawing/2014/main" id="{9AF12E33-3FBE-4D66-A361-16ACE10828CF}"/>
              </a:ext>
            </a:extLst>
          </p:cNvPr>
          <p:cNvSpPr/>
          <p:nvPr/>
        </p:nvSpPr>
        <p:spPr>
          <a:xfrm>
            <a:off x="10353149" y="1731523"/>
            <a:ext cx="882298" cy="904672"/>
          </a:xfrm>
          <a:prstGeom prst="round1Rect">
            <a:avLst>
              <a:gd name="adj" fmla="val 5000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D408A1-366F-4766-A5A8-658298910D29}"/>
              </a:ext>
            </a:extLst>
          </p:cNvPr>
          <p:cNvSpPr>
            <a:spLocks noChangeAspect="1"/>
          </p:cNvSpPr>
          <p:nvPr/>
        </p:nvSpPr>
        <p:spPr>
          <a:xfrm>
            <a:off x="10353149" y="2710774"/>
            <a:ext cx="882298" cy="90467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Single Corner Rounded 16">
            <a:extLst>
              <a:ext uri="{FF2B5EF4-FFF2-40B4-BE49-F238E27FC236}">
                <a16:creationId xmlns:a16="http://schemas.microsoft.com/office/drawing/2014/main" id="{F6AA495E-25B4-47D6-ACE8-67213EBC3012}"/>
              </a:ext>
            </a:extLst>
          </p:cNvPr>
          <p:cNvSpPr/>
          <p:nvPr/>
        </p:nvSpPr>
        <p:spPr>
          <a:xfrm rot="5400000">
            <a:off x="10353149" y="3690026"/>
            <a:ext cx="882298" cy="882298"/>
          </a:xfrm>
          <a:prstGeom prst="round1Rect">
            <a:avLst>
              <a:gd name="adj" fmla="val 5000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B97DAA6-4D5A-454A-8993-1E400357E58F}"/>
              </a:ext>
            </a:extLst>
          </p:cNvPr>
          <p:cNvSpPr>
            <a:spLocks noChangeAspect="1"/>
          </p:cNvSpPr>
          <p:nvPr/>
        </p:nvSpPr>
        <p:spPr>
          <a:xfrm>
            <a:off x="9360344" y="3690027"/>
            <a:ext cx="905256" cy="88229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83CD775-3A9D-4340-9547-4761BA25219C}"/>
              </a:ext>
            </a:extLst>
          </p:cNvPr>
          <p:cNvSpPr/>
          <p:nvPr/>
        </p:nvSpPr>
        <p:spPr>
          <a:xfrm>
            <a:off x="6733875" y="3690027"/>
            <a:ext cx="2538920" cy="88229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003049"/>
                </a:solidFill>
                <a:latin typeface="TS Rotger Black" panose="00000500000000000000" pitchFamily="50" charset="-78"/>
                <a:cs typeface="TS Rotger Black" panose="00000500000000000000" pitchFamily="50" charset="-78"/>
              </a:rPr>
              <a:t>Dataset</a:t>
            </a:r>
          </a:p>
        </p:txBody>
      </p:sp>
      <p:sp>
        <p:nvSpPr>
          <p:cNvPr id="20" name="Rectangle 19">
            <a:extLst>
              <a:ext uri="{FF2B5EF4-FFF2-40B4-BE49-F238E27FC236}">
                <a16:creationId xmlns:a16="http://schemas.microsoft.com/office/drawing/2014/main" id="{D280494B-8682-43E0-BB75-3BF0A7128A92}"/>
              </a:ext>
            </a:extLst>
          </p:cNvPr>
          <p:cNvSpPr>
            <a:spLocks noChangeAspect="1"/>
          </p:cNvSpPr>
          <p:nvPr/>
        </p:nvSpPr>
        <p:spPr>
          <a:xfrm>
            <a:off x="5741070" y="3690026"/>
            <a:ext cx="905256" cy="88229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44876F9-795C-4B5D-B4FD-ADF7537F68AD}"/>
              </a:ext>
            </a:extLst>
          </p:cNvPr>
          <p:cNvSpPr>
            <a:spLocks noChangeAspect="1"/>
          </p:cNvSpPr>
          <p:nvPr/>
        </p:nvSpPr>
        <p:spPr>
          <a:xfrm>
            <a:off x="4748265" y="3690026"/>
            <a:ext cx="905256" cy="88229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Single Corner Rounded 21">
            <a:extLst>
              <a:ext uri="{FF2B5EF4-FFF2-40B4-BE49-F238E27FC236}">
                <a16:creationId xmlns:a16="http://schemas.microsoft.com/office/drawing/2014/main" id="{E4AF634B-4601-4627-B759-38592BFB898F}"/>
              </a:ext>
            </a:extLst>
          </p:cNvPr>
          <p:cNvSpPr/>
          <p:nvPr/>
        </p:nvSpPr>
        <p:spPr>
          <a:xfrm rot="16200000">
            <a:off x="3752931" y="3678839"/>
            <a:ext cx="882298" cy="904672"/>
          </a:xfrm>
          <a:prstGeom prst="round1Rect">
            <a:avLst>
              <a:gd name="adj" fmla="val 5000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88B5DC5-91AD-4BAE-B442-D6D2855D30BF}"/>
              </a:ext>
            </a:extLst>
          </p:cNvPr>
          <p:cNvSpPr>
            <a:spLocks noChangeAspect="1"/>
          </p:cNvSpPr>
          <p:nvPr/>
        </p:nvSpPr>
        <p:spPr>
          <a:xfrm>
            <a:off x="3741744" y="4642362"/>
            <a:ext cx="918972" cy="90467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08AE682-A2E2-4A53-B6BD-48123F841DD8}"/>
              </a:ext>
            </a:extLst>
          </p:cNvPr>
          <p:cNvSpPr>
            <a:spLocks noChangeAspect="1"/>
          </p:cNvSpPr>
          <p:nvPr/>
        </p:nvSpPr>
        <p:spPr>
          <a:xfrm>
            <a:off x="3741744" y="5617074"/>
            <a:ext cx="904672" cy="115337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044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6458BB-BA49-4993-909E-E627A99C6EA3}"/>
              </a:ext>
            </a:extLst>
          </p:cNvPr>
          <p:cNvSpPr/>
          <p:nvPr/>
        </p:nvSpPr>
        <p:spPr>
          <a:xfrm>
            <a:off x="8304245" y="410546"/>
            <a:ext cx="3436692" cy="1184990"/>
          </a:xfrm>
          <a:prstGeom prst="rect">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GB" sz="3200" dirty="0"/>
              <a:t>Neural Science</a:t>
            </a:r>
            <a:endParaRPr lang="en-US" sz="3200" dirty="0">
              <a:latin typeface="TS Rotger Black" panose="00000500000000000000" pitchFamily="50" charset="-78"/>
              <a:cs typeface="TS Rotger Black" panose="00000500000000000000" pitchFamily="50" charset="-78"/>
            </a:endParaRPr>
          </a:p>
          <a:p>
            <a:pPr algn="ctr" rtl="1"/>
            <a:endParaRPr lang="en-US" sz="3200" dirty="0">
              <a:solidFill>
                <a:schemeClr val="bg1"/>
              </a:solidFill>
              <a:latin typeface="TS Rotger Black" panose="00000500000000000000" pitchFamily="50" charset="-78"/>
              <a:cs typeface="TS Rotger Black" panose="00000500000000000000" pitchFamily="50" charset="-78"/>
            </a:endParaRPr>
          </a:p>
        </p:txBody>
      </p:sp>
      <p:sp>
        <p:nvSpPr>
          <p:cNvPr id="3" name="TextBox 2">
            <a:extLst>
              <a:ext uri="{FF2B5EF4-FFF2-40B4-BE49-F238E27FC236}">
                <a16:creationId xmlns:a16="http://schemas.microsoft.com/office/drawing/2014/main" id="{3839FDB4-7061-9D44-DD2C-CA66A73831EC}"/>
              </a:ext>
            </a:extLst>
          </p:cNvPr>
          <p:cNvSpPr txBox="1"/>
          <p:nvPr/>
        </p:nvSpPr>
        <p:spPr>
          <a:xfrm>
            <a:off x="791851" y="2041862"/>
            <a:ext cx="9926425" cy="3539430"/>
          </a:xfrm>
          <a:prstGeom prst="rect">
            <a:avLst/>
          </a:prstGeom>
          <a:noFill/>
        </p:spPr>
        <p:txBody>
          <a:bodyPr wrap="square" rtlCol="0">
            <a:spAutoFit/>
          </a:bodyPr>
          <a:lstStyle/>
          <a:p>
            <a:r>
              <a:rPr lang="en-GB" sz="2800" b="0" i="0" dirty="0">
                <a:solidFill>
                  <a:schemeClr val="bg1"/>
                </a:solidFill>
                <a:effectLst/>
                <a:latin typeface="univers" panose="020B0604020202020204" pitchFamily="34" charset="0"/>
              </a:rPr>
              <a:t>A neural network consists of units (neurons), arranged in layers, which convert an input vector into some output.  Each unit takes an input, applies an (often nonlinear) function to it, and then passes the output on to the next layer.  Generally, the networks are defined to be feed-forward: a unit feeds its output to all the units on the next layer, but there is no feedback to the previous layer.  </a:t>
            </a:r>
            <a:endParaRPr lang="en-GB" sz="2800" dirty="0">
              <a:solidFill>
                <a:schemeClr val="bg1"/>
              </a:solidFill>
            </a:endParaRPr>
          </a:p>
        </p:txBody>
      </p:sp>
    </p:spTree>
    <p:extLst>
      <p:ext uri="{BB962C8B-B14F-4D97-AF65-F5344CB8AC3E}">
        <p14:creationId xmlns:p14="http://schemas.microsoft.com/office/powerpoint/2010/main" val="2600855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F48E1A7-E0A8-4C66-9260-8F407CC5FA59}"/>
              </a:ext>
            </a:extLst>
          </p:cNvPr>
          <p:cNvSpPr/>
          <p:nvPr/>
        </p:nvSpPr>
        <p:spPr>
          <a:xfrm>
            <a:off x="9029700" y="770915"/>
            <a:ext cx="2915866" cy="2368686"/>
          </a:xfrm>
          <a:prstGeom prst="rect">
            <a:avLst/>
          </a:prstGeom>
          <a:solidFill>
            <a:srgbClr val="5F0F40"/>
          </a:solidFill>
          <a:ln>
            <a:solidFill>
              <a:srgbClr val="5F0F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BB19C7D-E1FC-4941-9215-09341F2CDDD0}"/>
              </a:ext>
            </a:extLst>
          </p:cNvPr>
          <p:cNvSpPr/>
          <p:nvPr/>
        </p:nvSpPr>
        <p:spPr>
          <a:xfrm>
            <a:off x="9029700" y="3307403"/>
            <a:ext cx="2915866" cy="2881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0645271-A89C-49C0-A5B3-E49D90D41A35}"/>
              </a:ext>
            </a:extLst>
          </p:cNvPr>
          <p:cNvSpPr/>
          <p:nvPr/>
        </p:nvSpPr>
        <p:spPr>
          <a:xfrm>
            <a:off x="7609192" y="801395"/>
            <a:ext cx="1384569" cy="1731524"/>
          </a:xfrm>
          <a:prstGeom prst="rect">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A326FFB-3B63-46A3-B8C7-0F1887994EDC}"/>
              </a:ext>
            </a:extLst>
          </p:cNvPr>
          <p:cNvSpPr/>
          <p:nvPr/>
        </p:nvSpPr>
        <p:spPr>
          <a:xfrm>
            <a:off x="124029" y="770915"/>
            <a:ext cx="1384569" cy="1731524"/>
          </a:xfrm>
          <a:prstGeom prst="rect">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0FD133-71F0-44A3-B336-FB05DB653AF7}"/>
              </a:ext>
            </a:extLst>
          </p:cNvPr>
          <p:cNvSpPr/>
          <p:nvPr/>
        </p:nvSpPr>
        <p:spPr>
          <a:xfrm>
            <a:off x="124029" y="2568911"/>
            <a:ext cx="1384569" cy="1797995"/>
          </a:xfrm>
          <a:prstGeom prst="rect">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9C35D23-002A-4000-AC13-431A89C3F834}"/>
              </a:ext>
            </a:extLst>
          </p:cNvPr>
          <p:cNvSpPr/>
          <p:nvPr/>
        </p:nvSpPr>
        <p:spPr>
          <a:xfrm>
            <a:off x="7609192" y="2599392"/>
            <a:ext cx="1384569" cy="1797996"/>
          </a:xfrm>
          <a:prstGeom prst="rect">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63AA3B1-D8E8-47EA-B327-2A511F28CDF2}"/>
              </a:ext>
            </a:extLst>
          </p:cNvPr>
          <p:cNvSpPr/>
          <p:nvPr/>
        </p:nvSpPr>
        <p:spPr>
          <a:xfrm>
            <a:off x="124029" y="4477154"/>
            <a:ext cx="8869732" cy="1712069"/>
          </a:xfrm>
          <a:prstGeom prst="rect">
            <a:avLst/>
          </a:prstGeom>
          <a:solidFill>
            <a:srgbClr val="EAE2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AE61084-300A-45B9-964D-7C90F07220BB}"/>
              </a:ext>
            </a:extLst>
          </p:cNvPr>
          <p:cNvSpPr txBox="1"/>
          <p:nvPr/>
        </p:nvSpPr>
        <p:spPr>
          <a:xfrm>
            <a:off x="7648102" y="820094"/>
            <a:ext cx="1213525" cy="307777"/>
          </a:xfrm>
          <a:prstGeom prst="rect">
            <a:avLst/>
          </a:prstGeom>
          <a:noFill/>
        </p:spPr>
        <p:txBody>
          <a:bodyPr wrap="square" rtlCol="0">
            <a:spAutoFit/>
          </a:bodyPr>
          <a:lstStyle/>
          <a:p>
            <a:pPr algn="r"/>
            <a:r>
              <a:rPr lang="en-GB" sz="1400" dirty="0">
                <a:solidFill>
                  <a:schemeClr val="bg1"/>
                </a:solidFill>
              </a:rPr>
              <a:t>Naïve Bayes</a:t>
            </a:r>
            <a:endParaRPr lang="en-US" sz="1400" dirty="0">
              <a:solidFill>
                <a:schemeClr val="bg1"/>
              </a:solidFill>
              <a:latin typeface="TS Rotger Black" panose="00000500000000000000" pitchFamily="50" charset="-78"/>
              <a:cs typeface="TS Rotger Black" panose="00000500000000000000" pitchFamily="50" charset="-78"/>
            </a:endParaRPr>
          </a:p>
        </p:txBody>
      </p:sp>
      <p:sp>
        <p:nvSpPr>
          <p:cNvPr id="19" name="TextBox 18">
            <a:extLst>
              <a:ext uri="{FF2B5EF4-FFF2-40B4-BE49-F238E27FC236}">
                <a16:creationId xmlns:a16="http://schemas.microsoft.com/office/drawing/2014/main" id="{73523EF9-B2E8-4DA0-BC18-61EA61E1F56D}"/>
              </a:ext>
            </a:extLst>
          </p:cNvPr>
          <p:cNvSpPr txBox="1"/>
          <p:nvPr/>
        </p:nvSpPr>
        <p:spPr>
          <a:xfrm>
            <a:off x="246434" y="820392"/>
            <a:ext cx="1337756" cy="523220"/>
          </a:xfrm>
          <a:prstGeom prst="rect">
            <a:avLst/>
          </a:prstGeom>
          <a:noFill/>
        </p:spPr>
        <p:txBody>
          <a:bodyPr wrap="square" rtlCol="0">
            <a:spAutoFit/>
          </a:bodyPr>
          <a:lstStyle/>
          <a:p>
            <a:pPr algn="ctr" rtl="1"/>
            <a:r>
              <a:rPr lang="en-GB" sz="1400" dirty="0">
                <a:solidFill>
                  <a:schemeClr val="bg1"/>
                </a:solidFill>
              </a:rPr>
              <a:t>K-Nearest Neighbour</a:t>
            </a:r>
            <a:endParaRPr lang="en-US" sz="1400" dirty="0">
              <a:solidFill>
                <a:schemeClr val="bg1"/>
              </a:solidFill>
              <a:latin typeface="TS Rotger Black" panose="00000500000000000000" pitchFamily="50" charset="-78"/>
              <a:cs typeface="TS Rotger Black" panose="00000500000000000000" pitchFamily="50" charset="-78"/>
            </a:endParaRPr>
          </a:p>
        </p:txBody>
      </p:sp>
      <p:sp>
        <p:nvSpPr>
          <p:cNvPr id="20" name="TextBox 19">
            <a:extLst>
              <a:ext uri="{FF2B5EF4-FFF2-40B4-BE49-F238E27FC236}">
                <a16:creationId xmlns:a16="http://schemas.microsoft.com/office/drawing/2014/main" id="{0AE59CC2-41D4-45AF-895C-A6983D68AA3E}"/>
              </a:ext>
            </a:extLst>
          </p:cNvPr>
          <p:cNvSpPr txBox="1"/>
          <p:nvPr/>
        </p:nvSpPr>
        <p:spPr>
          <a:xfrm>
            <a:off x="7685210" y="2640199"/>
            <a:ext cx="1232980" cy="523220"/>
          </a:xfrm>
          <a:prstGeom prst="rect">
            <a:avLst/>
          </a:prstGeom>
          <a:noFill/>
        </p:spPr>
        <p:txBody>
          <a:bodyPr wrap="square" rtlCol="0">
            <a:spAutoFit/>
          </a:bodyPr>
          <a:lstStyle/>
          <a:p>
            <a:pPr algn="ctr" rtl="1"/>
            <a:r>
              <a:rPr lang="en-GB" sz="1400" dirty="0">
                <a:solidFill>
                  <a:schemeClr val="bg1"/>
                </a:solidFill>
              </a:rPr>
              <a:t>Logistic Regression</a:t>
            </a:r>
            <a:endParaRPr lang="en-US" sz="1400" dirty="0">
              <a:solidFill>
                <a:schemeClr val="bg1"/>
              </a:solidFill>
              <a:latin typeface="TS Rotger Black" panose="00000500000000000000" pitchFamily="50" charset="-78"/>
              <a:cs typeface="TS Rotger Black" panose="00000500000000000000" pitchFamily="50" charset="-78"/>
            </a:endParaRPr>
          </a:p>
        </p:txBody>
      </p:sp>
      <p:sp>
        <p:nvSpPr>
          <p:cNvPr id="21" name="TextBox 20">
            <a:extLst>
              <a:ext uri="{FF2B5EF4-FFF2-40B4-BE49-F238E27FC236}">
                <a16:creationId xmlns:a16="http://schemas.microsoft.com/office/drawing/2014/main" id="{706A2B85-A76B-4AD7-AB6F-FD9AE9E5357E}"/>
              </a:ext>
            </a:extLst>
          </p:cNvPr>
          <p:cNvSpPr txBox="1"/>
          <p:nvPr/>
        </p:nvSpPr>
        <p:spPr>
          <a:xfrm>
            <a:off x="321013" y="2562584"/>
            <a:ext cx="1064368" cy="738664"/>
          </a:xfrm>
          <a:prstGeom prst="rect">
            <a:avLst/>
          </a:prstGeom>
          <a:noFill/>
        </p:spPr>
        <p:txBody>
          <a:bodyPr wrap="square" rtlCol="0">
            <a:spAutoFit/>
          </a:bodyPr>
          <a:lstStyle/>
          <a:p>
            <a:pPr algn="ctr" rtl="1"/>
            <a:r>
              <a:rPr lang="en-GB" sz="1400" dirty="0">
                <a:solidFill>
                  <a:schemeClr val="bg1"/>
                </a:solidFill>
              </a:rPr>
              <a:t>Support Vector Machine</a:t>
            </a:r>
            <a:endParaRPr lang="ar-EG" sz="1400" dirty="0">
              <a:solidFill>
                <a:schemeClr val="bg1"/>
              </a:solidFill>
              <a:latin typeface="TS Rotger Black" panose="00000500000000000000" pitchFamily="50" charset="-78"/>
              <a:cs typeface="TS Rotger Black" panose="00000500000000000000" pitchFamily="50" charset="-78"/>
            </a:endParaRPr>
          </a:p>
        </p:txBody>
      </p:sp>
      <p:sp>
        <p:nvSpPr>
          <p:cNvPr id="22" name="TextBox 21">
            <a:extLst>
              <a:ext uri="{FF2B5EF4-FFF2-40B4-BE49-F238E27FC236}">
                <a16:creationId xmlns:a16="http://schemas.microsoft.com/office/drawing/2014/main" id="{79F0C893-9625-40A3-8104-A8BA5C8ADD17}"/>
              </a:ext>
            </a:extLst>
          </p:cNvPr>
          <p:cNvSpPr txBox="1"/>
          <p:nvPr/>
        </p:nvSpPr>
        <p:spPr>
          <a:xfrm>
            <a:off x="9212094" y="904672"/>
            <a:ext cx="2607012" cy="400110"/>
          </a:xfrm>
          <a:prstGeom prst="rect">
            <a:avLst/>
          </a:prstGeom>
          <a:noFill/>
        </p:spPr>
        <p:txBody>
          <a:bodyPr wrap="square" rtlCol="0">
            <a:spAutoFit/>
          </a:bodyPr>
          <a:lstStyle/>
          <a:p>
            <a:pPr algn="ctr" rtl="1"/>
            <a:r>
              <a:rPr lang="en-US" sz="2000" dirty="0">
                <a:solidFill>
                  <a:schemeClr val="bg1"/>
                </a:solidFill>
                <a:latin typeface="TS Rotger Black" panose="00000500000000000000" pitchFamily="50" charset="-78"/>
                <a:cs typeface="TS Rotger Black" panose="00000500000000000000" pitchFamily="50" charset="-78"/>
              </a:rPr>
              <a:t>Train and Test</a:t>
            </a:r>
          </a:p>
        </p:txBody>
      </p:sp>
      <p:sp>
        <p:nvSpPr>
          <p:cNvPr id="23" name="TextBox 22">
            <a:extLst>
              <a:ext uri="{FF2B5EF4-FFF2-40B4-BE49-F238E27FC236}">
                <a16:creationId xmlns:a16="http://schemas.microsoft.com/office/drawing/2014/main" id="{01DA1132-CE3A-4805-B49F-428734228D53}"/>
              </a:ext>
            </a:extLst>
          </p:cNvPr>
          <p:cNvSpPr txBox="1"/>
          <p:nvPr/>
        </p:nvSpPr>
        <p:spPr>
          <a:xfrm>
            <a:off x="9212094" y="3429000"/>
            <a:ext cx="2607012" cy="400110"/>
          </a:xfrm>
          <a:prstGeom prst="rect">
            <a:avLst/>
          </a:prstGeom>
          <a:noFill/>
        </p:spPr>
        <p:txBody>
          <a:bodyPr wrap="square" rtlCol="0">
            <a:spAutoFit/>
          </a:bodyPr>
          <a:lstStyle/>
          <a:p>
            <a:pPr algn="ctr" rtl="1"/>
            <a:r>
              <a:rPr lang="en-US" sz="2000" dirty="0">
                <a:solidFill>
                  <a:schemeClr val="bg1"/>
                </a:solidFill>
                <a:latin typeface="TS Rotger Black" panose="00000500000000000000" pitchFamily="50" charset="-78"/>
                <a:cs typeface="TS Rotger Black" panose="00000500000000000000" pitchFamily="50" charset="-78"/>
              </a:rPr>
              <a:t>Test and Score</a:t>
            </a:r>
          </a:p>
        </p:txBody>
      </p:sp>
      <p:sp>
        <p:nvSpPr>
          <p:cNvPr id="24" name="TextBox 23">
            <a:extLst>
              <a:ext uri="{FF2B5EF4-FFF2-40B4-BE49-F238E27FC236}">
                <a16:creationId xmlns:a16="http://schemas.microsoft.com/office/drawing/2014/main" id="{AB963F3D-A612-4193-B08A-4243648EEFD0}"/>
              </a:ext>
            </a:extLst>
          </p:cNvPr>
          <p:cNvSpPr txBox="1"/>
          <p:nvPr/>
        </p:nvSpPr>
        <p:spPr>
          <a:xfrm>
            <a:off x="3390085" y="4536491"/>
            <a:ext cx="2332206" cy="369332"/>
          </a:xfrm>
          <a:prstGeom prst="rect">
            <a:avLst/>
          </a:prstGeom>
          <a:noFill/>
        </p:spPr>
        <p:txBody>
          <a:bodyPr wrap="square" rtlCol="0">
            <a:spAutoFit/>
          </a:bodyPr>
          <a:lstStyle/>
          <a:p>
            <a:pPr algn="ctr" rtl="1"/>
            <a:r>
              <a:rPr lang="en-GB" sz="1800" dirty="0"/>
              <a:t>Neural Science</a:t>
            </a:r>
            <a:endParaRPr lang="en-US" dirty="0">
              <a:latin typeface="TS Rotger Black" panose="00000500000000000000" pitchFamily="50" charset="-78"/>
              <a:cs typeface="TS Rotger Black" panose="00000500000000000000" pitchFamily="50" charset="-78"/>
            </a:endParaRPr>
          </a:p>
        </p:txBody>
      </p:sp>
      <p:pic>
        <p:nvPicPr>
          <p:cNvPr id="15" name="Picture 14">
            <a:hlinkClick r:id="rId2" action="ppaction://hlinksldjump"/>
            <a:extLst>
              <a:ext uri="{FF2B5EF4-FFF2-40B4-BE49-F238E27FC236}">
                <a16:creationId xmlns:a16="http://schemas.microsoft.com/office/drawing/2014/main" id="{0B95A444-9F88-0B61-4426-1E8AC18703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013" y="1493169"/>
            <a:ext cx="927585" cy="75640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7" name="Picture 26">
            <a:hlinkClick r:id="rId4" action="ppaction://hlinksldjump"/>
            <a:extLst>
              <a:ext uri="{FF2B5EF4-FFF2-40B4-BE49-F238E27FC236}">
                <a16:creationId xmlns:a16="http://schemas.microsoft.com/office/drawing/2014/main" id="{22E580A9-8664-2097-D13F-1306A5238C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013" y="3336366"/>
            <a:ext cx="943700" cy="89127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9" name="Picture 28">
            <a:hlinkClick r:id="rId6" action="ppaction://hlinksldjump"/>
            <a:extLst>
              <a:ext uri="{FF2B5EF4-FFF2-40B4-BE49-F238E27FC236}">
                <a16:creationId xmlns:a16="http://schemas.microsoft.com/office/drawing/2014/main" id="{25AC22F9-6EA4-FE53-E332-8858A3C3E3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23200" y="3262800"/>
            <a:ext cx="906451" cy="99531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3" name="Picture 32">
            <a:hlinkClick r:id="rId8" action="ppaction://hlinksldjump"/>
            <a:extLst>
              <a:ext uri="{FF2B5EF4-FFF2-40B4-BE49-F238E27FC236}">
                <a16:creationId xmlns:a16="http://schemas.microsoft.com/office/drawing/2014/main" id="{2E558B5B-EAB5-E000-C1DE-0A06DB12387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33833" y="4905823"/>
            <a:ext cx="1435459" cy="12127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5" name="Picture 34">
            <a:hlinkClick r:id="rId10" action="ppaction://hlinksldjump"/>
            <a:extLst>
              <a:ext uri="{FF2B5EF4-FFF2-40B4-BE49-F238E27FC236}">
                <a16:creationId xmlns:a16="http://schemas.microsoft.com/office/drawing/2014/main" id="{E13B3575-4D2E-4EEB-0625-3B1A2D23D68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826374" y="1383064"/>
            <a:ext cx="856980" cy="90839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7" name="Picture 36">
            <a:hlinkClick r:id="rId12" action="ppaction://hlinksldjump"/>
            <a:extLst>
              <a:ext uri="{FF2B5EF4-FFF2-40B4-BE49-F238E27FC236}">
                <a16:creationId xmlns:a16="http://schemas.microsoft.com/office/drawing/2014/main" id="{9B0AF6F4-C5A5-DA8D-91AE-D545D6D99C8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732514" y="4211114"/>
            <a:ext cx="1510237" cy="138941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1" name="Picture 40">
            <a:hlinkClick r:id="rId14" action="ppaction://hlinksldjump"/>
            <a:extLst>
              <a:ext uri="{FF2B5EF4-FFF2-40B4-BE49-F238E27FC236}">
                <a16:creationId xmlns:a16="http://schemas.microsoft.com/office/drawing/2014/main" id="{232913D3-EE37-B0FC-6C19-7C51573443C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477966" y="1703868"/>
            <a:ext cx="2046447" cy="1136441"/>
          </a:xfrm>
          <a:prstGeom prst="rect">
            <a:avLst/>
          </a:prstGeom>
        </p:spPr>
      </p:pic>
      <p:sp>
        <p:nvSpPr>
          <p:cNvPr id="49" name="TextBox 48">
            <a:extLst>
              <a:ext uri="{FF2B5EF4-FFF2-40B4-BE49-F238E27FC236}">
                <a16:creationId xmlns:a16="http://schemas.microsoft.com/office/drawing/2014/main" id="{C75C8967-3104-35A3-A1D0-4FC13C30E77E}"/>
              </a:ext>
            </a:extLst>
          </p:cNvPr>
          <p:cNvSpPr txBox="1"/>
          <p:nvPr/>
        </p:nvSpPr>
        <p:spPr>
          <a:xfrm>
            <a:off x="10624009" y="6410227"/>
            <a:ext cx="1494293" cy="369332"/>
          </a:xfrm>
          <a:prstGeom prst="rect">
            <a:avLst/>
          </a:prstGeom>
          <a:noFill/>
        </p:spPr>
        <p:txBody>
          <a:bodyPr wrap="square" rtlCol="0">
            <a:spAutoFit/>
          </a:bodyPr>
          <a:lstStyle/>
          <a:p>
            <a:r>
              <a:rPr lang="en-GB" dirty="0">
                <a:solidFill>
                  <a:schemeClr val="bg1"/>
                </a:solidFill>
                <a:hlinkClick r:id="rId16" action="ppaction://hlinksldjump">
                  <a:extLst>
                    <a:ext uri="{A12FA001-AC4F-418D-AE19-62706E023703}">
                      <ahyp:hlinkClr xmlns:ahyp="http://schemas.microsoft.com/office/drawing/2018/hyperlinkcolor" val="tx"/>
                    </a:ext>
                  </a:extLst>
                </a:hlinkClick>
              </a:rPr>
              <a:t>Thank</a:t>
            </a:r>
            <a:r>
              <a:rPr lang="en-GB" dirty="0">
                <a:solidFill>
                  <a:schemeClr val="bg1"/>
                </a:solidFill>
              </a:rPr>
              <a:t> </a:t>
            </a:r>
            <a:r>
              <a:rPr lang="en-GB" dirty="0">
                <a:solidFill>
                  <a:schemeClr val="bg1"/>
                </a:solidFill>
                <a:hlinkClick r:id="rId16" action="ppaction://hlinksldjump">
                  <a:extLst>
                    <a:ext uri="{A12FA001-AC4F-418D-AE19-62706E023703}">
                      <ahyp:hlinkClr xmlns:ahyp="http://schemas.microsoft.com/office/drawing/2018/hyperlinkcolor" val="tx"/>
                    </a:ext>
                  </a:extLst>
                </a:hlinkClick>
              </a:rPr>
              <a:t>you</a:t>
            </a:r>
            <a:endParaRPr lang="en-GB" dirty="0">
              <a:solidFill>
                <a:schemeClr val="bg1"/>
              </a:solidFill>
            </a:endParaRPr>
          </a:p>
        </p:txBody>
      </p:sp>
    </p:spTree>
    <p:extLst>
      <p:ext uri="{BB962C8B-B14F-4D97-AF65-F5344CB8AC3E}">
        <p14:creationId xmlns:p14="http://schemas.microsoft.com/office/powerpoint/2010/main" val="1260583279"/>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F48E1A7-E0A8-4C66-9260-8F407CC5FA59}"/>
              </a:ext>
            </a:extLst>
          </p:cNvPr>
          <p:cNvSpPr/>
          <p:nvPr/>
        </p:nvSpPr>
        <p:spPr>
          <a:xfrm>
            <a:off x="9029700" y="770915"/>
            <a:ext cx="2915866" cy="2368686"/>
          </a:xfrm>
          <a:prstGeom prst="rect">
            <a:avLst/>
          </a:prstGeom>
          <a:solidFill>
            <a:srgbClr val="5F0F40"/>
          </a:solidFill>
          <a:ln>
            <a:solidFill>
              <a:srgbClr val="5F0F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BB19C7D-E1FC-4941-9215-09341F2CDDD0}"/>
              </a:ext>
            </a:extLst>
          </p:cNvPr>
          <p:cNvSpPr/>
          <p:nvPr/>
        </p:nvSpPr>
        <p:spPr>
          <a:xfrm>
            <a:off x="9029700" y="3307403"/>
            <a:ext cx="2915866" cy="2881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0645271-A89C-49C0-A5B3-E49D90D41A35}"/>
              </a:ext>
            </a:extLst>
          </p:cNvPr>
          <p:cNvSpPr/>
          <p:nvPr/>
        </p:nvSpPr>
        <p:spPr>
          <a:xfrm>
            <a:off x="7639672" y="801395"/>
            <a:ext cx="1384569" cy="1731524"/>
          </a:xfrm>
          <a:prstGeom prst="rect">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A326FFB-3B63-46A3-B8C7-0F1887994EDC}"/>
              </a:ext>
            </a:extLst>
          </p:cNvPr>
          <p:cNvSpPr/>
          <p:nvPr/>
        </p:nvSpPr>
        <p:spPr>
          <a:xfrm>
            <a:off x="124029" y="770915"/>
            <a:ext cx="1384569" cy="1731524"/>
          </a:xfrm>
          <a:prstGeom prst="rect">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0FD133-71F0-44A3-B336-FB05DB653AF7}"/>
              </a:ext>
            </a:extLst>
          </p:cNvPr>
          <p:cNvSpPr/>
          <p:nvPr/>
        </p:nvSpPr>
        <p:spPr>
          <a:xfrm>
            <a:off x="124029" y="2568911"/>
            <a:ext cx="1384569" cy="1797995"/>
          </a:xfrm>
          <a:prstGeom prst="rect">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9C35D23-002A-4000-AC13-431A89C3F834}"/>
              </a:ext>
            </a:extLst>
          </p:cNvPr>
          <p:cNvSpPr/>
          <p:nvPr/>
        </p:nvSpPr>
        <p:spPr>
          <a:xfrm>
            <a:off x="7639672" y="2599392"/>
            <a:ext cx="1384569" cy="1797996"/>
          </a:xfrm>
          <a:prstGeom prst="rect">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63AA3B1-D8E8-47EA-B327-2A511F28CDF2}"/>
              </a:ext>
            </a:extLst>
          </p:cNvPr>
          <p:cNvSpPr/>
          <p:nvPr/>
        </p:nvSpPr>
        <p:spPr>
          <a:xfrm>
            <a:off x="124029" y="4477154"/>
            <a:ext cx="8900212" cy="1712069"/>
          </a:xfrm>
          <a:prstGeom prst="rect">
            <a:avLst/>
          </a:prstGeom>
          <a:solidFill>
            <a:srgbClr val="EAE2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AE61084-300A-45B9-964D-7C90F07220BB}"/>
              </a:ext>
            </a:extLst>
          </p:cNvPr>
          <p:cNvSpPr txBox="1"/>
          <p:nvPr/>
        </p:nvSpPr>
        <p:spPr>
          <a:xfrm>
            <a:off x="7678582" y="820094"/>
            <a:ext cx="1213525" cy="307777"/>
          </a:xfrm>
          <a:prstGeom prst="rect">
            <a:avLst/>
          </a:prstGeom>
          <a:noFill/>
        </p:spPr>
        <p:txBody>
          <a:bodyPr wrap="square" rtlCol="0">
            <a:spAutoFit/>
          </a:bodyPr>
          <a:lstStyle/>
          <a:p>
            <a:pPr algn="r"/>
            <a:r>
              <a:rPr lang="en-GB" sz="1400" dirty="0">
                <a:solidFill>
                  <a:schemeClr val="bg1"/>
                </a:solidFill>
              </a:rPr>
              <a:t>Naïve Bayes</a:t>
            </a:r>
            <a:endParaRPr lang="en-US" sz="1400" dirty="0">
              <a:solidFill>
                <a:schemeClr val="bg1"/>
              </a:solidFill>
              <a:latin typeface="TS Rotger Black" panose="00000500000000000000" pitchFamily="50" charset="-78"/>
              <a:cs typeface="TS Rotger Black" panose="00000500000000000000" pitchFamily="50" charset="-78"/>
            </a:endParaRPr>
          </a:p>
        </p:txBody>
      </p:sp>
      <p:sp>
        <p:nvSpPr>
          <p:cNvPr id="19" name="TextBox 18">
            <a:extLst>
              <a:ext uri="{FF2B5EF4-FFF2-40B4-BE49-F238E27FC236}">
                <a16:creationId xmlns:a16="http://schemas.microsoft.com/office/drawing/2014/main" id="{73523EF9-B2E8-4DA0-BC18-61EA61E1F56D}"/>
              </a:ext>
            </a:extLst>
          </p:cNvPr>
          <p:cNvSpPr txBox="1"/>
          <p:nvPr/>
        </p:nvSpPr>
        <p:spPr>
          <a:xfrm>
            <a:off x="246434" y="820392"/>
            <a:ext cx="1337756" cy="523220"/>
          </a:xfrm>
          <a:prstGeom prst="rect">
            <a:avLst/>
          </a:prstGeom>
          <a:noFill/>
        </p:spPr>
        <p:txBody>
          <a:bodyPr wrap="square" rtlCol="0">
            <a:spAutoFit/>
          </a:bodyPr>
          <a:lstStyle/>
          <a:p>
            <a:pPr algn="ctr" rtl="1"/>
            <a:r>
              <a:rPr lang="en-GB" sz="1400" dirty="0">
                <a:solidFill>
                  <a:schemeClr val="bg1"/>
                </a:solidFill>
              </a:rPr>
              <a:t>K-Nearest Neighbour</a:t>
            </a:r>
            <a:endParaRPr lang="en-US" sz="1400" dirty="0">
              <a:solidFill>
                <a:schemeClr val="bg1"/>
              </a:solidFill>
              <a:latin typeface="TS Rotger Black" panose="00000500000000000000" pitchFamily="50" charset="-78"/>
              <a:cs typeface="TS Rotger Black" panose="00000500000000000000" pitchFamily="50" charset="-78"/>
            </a:endParaRPr>
          </a:p>
        </p:txBody>
      </p:sp>
      <p:sp>
        <p:nvSpPr>
          <p:cNvPr id="20" name="TextBox 19">
            <a:extLst>
              <a:ext uri="{FF2B5EF4-FFF2-40B4-BE49-F238E27FC236}">
                <a16:creationId xmlns:a16="http://schemas.microsoft.com/office/drawing/2014/main" id="{0AE59CC2-41D4-45AF-895C-A6983D68AA3E}"/>
              </a:ext>
            </a:extLst>
          </p:cNvPr>
          <p:cNvSpPr txBox="1"/>
          <p:nvPr/>
        </p:nvSpPr>
        <p:spPr>
          <a:xfrm>
            <a:off x="7715690" y="2640199"/>
            <a:ext cx="1232980" cy="523220"/>
          </a:xfrm>
          <a:prstGeom prst="rect">
            <a:avLst/>
          </a:prstGeom>
          <a:noFill/>
        </p:spPr>
        <p:txBody>
          <a:bodyPr wrap="square" rtlCol="0">
            <a:spAutoFit/>
          </a:bodyPr>
          <a:lstStyle/>
          <a:p>
            <a:pPr algn="ctr" rtl="1"/>
            <a:r>
              <a:rPr lang="en-GB" sz="1400" dirty="0">
                <a:solidFill>
                  <a:schemeClr val="bg1"/>
                </a:solidFill>
              </a:rPr>
              <a:t>Logistic Regression</a:t>
            </a:r>
            <a:endParaRPr lang="en-US" sz="1400" dirty="0">
              <a:solidFill>
                <a:schemeClr val="bg1"/>
              </a:solidFill>
              <a:latin typeface="TS Rotger Black" panose="00000500000000000000" pitchFamily="50" charset="-78"/>
              <a:cs typeface="TS Rotger Black" panose="00000500000000000000" pitchFamily="50" charset="-78"/>
            </a:endParaRPr>
          </a:p>
        </p:txBody>
      </p:sp>
      <p:sp>
        <p:nvSpPr>
          <p:cNvPr id="21" name="TextBox 20">
            <a:extLst>
              <a:ext uri="{FF2B5EF4-FFF2-40B4-BE49-F238E27FC236}">
                <a16:creationId xmlns:a16="http://schemas.microsoft.com/office/drawing/2014/main" id="{706A2B85-A76B-4AD7-AB6F-FD9AE9E5357E}"/>
              </a:ext>
            </a:extLst>
          </p:cNvPr>
          <p:cNvSpPr txBox="1"/>
          <p:nvPr/>
        </p:nvSpPr>
        <p:spPr>
          <a:xfrm>
            <a:off x="321013" y="2562584"/>
            <a:ext cx="1064368" cy="738664"/>
          </a:xfrm>
          <a:prstGeom prst="rect">
            <a:avLst/>
          </a:prstGeom>
          <a:noFill/>
        </p:spPr>
        <p:txBody>
          <a:bodyPr wrap="square" rtlCol="0">
            <a:spAutoFit/>
          </a:bodyPr>
          <a:lstStyle/>
          <a:p>
            <a:pPr algn="ctr" rtl="1"/>
            <a:r>
              <a:rPr lang="en-GB" sz="1400" dirty="0">
                <a:solidFill>
                  <a:schemeClr val="bg1"/>
                </a:solidFill>
              </a:rPr>
              <a:t>Support Vector Machine</a:t>
            </a:r>
            <a:endParaRPr lang="ar-EG" sz="1400" dirty="0">
              <a:solidFill>
                <a:schemeClr val="bg1"/>
              </a:solidFill>
              <a:latin typeface="TS Rotger Black" panose="00000500000000000000" pitchFamily="50" charset="-78"/>
              <a:cs typeface="TS Rotger Black" panose="00000500000000000000" pitchFamily="50" charset="-78"/>
            </a:endParaRPr>
          </a:p>
        </p:txBody>
      </p:sp>
      <p:sp>
        <p:nvSpPr>
          <p:cNvPr id="22" name="TextBox 21">
            <a:extLst>
              <a:ext uri="{FF2B5EF4-FFF2-40B4-BE49-F238E27FC236}">
                <a16:creationId xmlns:a16="http://schemas.microsoft.com/office/drawing/2014/main" id="{79F0C893-9625-40A3-8104-A8BA5C8ADD17}"/>
              </a:ext>
            </a:extLst>
          </p:cNvPr>
          <p:cNvSpPr txBox="1"/>
          <p:nvPr/>
        </p:nvSpPr>
        <p:spPr>
          <a:xfrm>
            <a:off x="9212094" y="904672"/>
            <a:ext cx="2607012" cy="400110"/>
          </a:xfrm>
          <a:prstGeom prst="rect">
            <a:avLst/>
          </a:prstGeom>
          <a:noFill/>
        </p:spPr>
        <p:txBody>
          <a:bodyPr wrap="square" rtlCol="0">
            <a:spAutoFit/>
          </a:bodyPr>
          <a:lstStyle/>
          <a:p>
            <a:pPr algn="ctr" rtl="1"/>
            <a:r>
              <a:rPr lang="en-US" sz="2000" dirty="0">
                <a:solidFill>
                  <a:schemeClr val="bg1"/>
                </a:solidFill>
                <a:latin typeface="TS Rotger Black" panose="00000500000000000000" pitchFamily="50" charset="-78"/>
                <a:cs typeface="TS Rotger Black" panose="00000500000000000000" pitchFamily="50" charset="-78"/>
              </a:rPr>
              <a:t>Train and Test</a:t>
            </a:r>
          </a:p>
        </p:txBody>
      </p:sp>
      <p:sp>
        <p:nvSpPr>
          <p:cNvPr id="23" name="TextBox 22">
            <a:extLst>
              <a:ext uri="{FF2B5EF4-FFF2-40B4-BE49-F238E27FC236}">
                <a16:creationId xmlns:a16="http://schemas.microsoft.com/office/drawing/2014/main" id="{01DA1132-CE3A-4805-B49F-428734228D53}"/>
              </a:ext>
            </a:extLst>
          </p:cNvPr>
          <p:cNvSpPr txBox="1"/>
          <p:nvPr/>
        </p:nvSpPr>
        <p:spPr>
          <a:xfrm>
            <a:off x="9212094" y="3429000"/>
            <a:ext cx="2607012" cy="400110"/>
          </a:xfrm>
          <a:prstGeom prst="rect">
            <a:avLst/>
          </a:prstGeom>
          <a:noFill/>
        </p:spPr>
        <p:txBody>
          <a:bodyPr wrap="square" rtlCol="0">
            <a:spAutoFit/>
          </a:bodyPr>
          <a:lstStyle/>
          <a:p>
            <a:pPr algn="ctr" rtl="1"/>
            <a:r>
              <a:rPr lang="en-US" sz="2000" dirty="0">
                <a:solidFill>
                  <a:schemeClr val="bg1"/>
                </a:solidFill>
                <a:latin typeface="TS Rotger Black" panose="00000500000000000000" pitchFamily="50" charset="-78"/>
                <a:cs typeface="TS Rotger Black" panose="00000500000000000000" pitchFamily="50" charset="-78"/>
              </a:rPr>
              <a:t>Test and Score</a:t>
            </a:r>
          </a:p>
        </p:txBody>
      </p:sp>
      <p:sp>
        <p:nvSpPr>
          <p:cNvPr id="24" name="TextBox 23">
            <a:extLst>
              <a:ext uri="{FF2B5EF4-FFF2-40B4-BE49-F238E27FC236}">
                <a16:creationId xmlns:a16="http://schemas.microsoft.com/office/drawing/2014/main" id="{AB963F3D-A612-4193-B08A-4243648EEFD0}"/>
              </a:ext>
            </a:extLst>
          </p:cNvPr>
          <p:cNvSpPr txBox="1"/>
          <p:nvPr/>
        </p:nvSpPr>
        <p:spPr>
          <a:xfrm>
            <a:off x="3410405" y="4536491"/>
            <a:ext cx="2332206" cy="369332"/>
          </a:xfrm>
          <a:prstGeom prst="rect">
            <a:avLst/>
          </a:prstGeom>
          <a:noFill/>
        </p:spPr>
        <p:txBody>
          <a:bodyPr wrap="square" rtlCol="0">
            <a:spAutoFit/>
          </a:bodyPr>
          <a:lstStyle/>
          <a:p>
            <a:pPr algn="ctr" rtl="1"/>
            <a:r>
              <a:rPr lang="en-GB" sz="1800" dirty="0"/>
              <a:t>Neural Science</a:t>
            </a:r>
            <a:endParaRPr lang="en-US" dirty="0">
              <a:latin typeface="TS Rotger Black" panose="00000500000000000000" pitchFamily="50" charset="-78"/>
              <a:cs typeface="TS Rotger Black" panose="00000500000000000000" pitchFamily="50" charset="-78"/>
            </a:endParaRPr>
          </a:p>
        </p:txBody>
      </p:sp>
      <p:pic>
        <p:nvPicPr>
          <p:cNvPr id="15" name="Picture 14">
            <a:hlinkClick r:id="rId2" action="ppaction://hlinksldjump"/>
            <a:extLst>
              <a:ext uri="{FF2B5EF4-FFF2-40B4-BE49-F238E27FC236}">
                <a16:creationId xmlns:a16="http://schemas.microsoft.com/office/drawing/2014/main" id="{0B95A444-9F88-0B61-4426-1E8AC18703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013" y="1493169"/>
            <a:ext cx="927585" cy="75640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7" name="Picture 26">
            <a:hlinkClick r:id="rId4" action="ppaction://hlinksldjump"/>
            <a:extLst>
              <a:ext uri="{FF2B5EF4-FFF2-40B4-BE49-F238E27FC236}">
                <a16:creationId xmlns:a16="http://schemas.microsoft.com/office/drawing/2014/main" id="{22E580A9-8664-2097-D13F-1306A5238C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013" y="3336366"/>
            <a:ext cx="943700" cy="89127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9" name="Picture 28">
            <a:hlinkClick r:id="rId6" action="ppaction://hlinksldjump"/>
            <a:extLst>
              <a:ext uri="{FF2B5EF4-FFF2-40B4-BE49-F238E27FC236}">
                <a16:creationId xmlns:a16="http://schemas.microsoft.com/office/drawing/2014/main" id="{25AC22F9-6EA4-FE53-E332-8858A3C3E3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53680" y="3262800"/>
            <a:ext cx="906451" cy="99531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3" name="Picture 32">
            <a:hlinkClick r:id="rId8" action="ppaction://hlinksldjump"/>
            <a:extLst>
              <a:ext uri="{FF2B5EF4-FFF2-40B4-BE49-F238E27FC236}">
                <a16:creationId xmlns:a16="http://schemas.microsoft.com/office/drawing/2014/main" id="{2E558B5B-EAB5-E000-C1DE-0A06DB12387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54153" y="4905823"/>
            <a:ext cx="1435459" cy="12127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5" name="Picture 34">
            <a:hlinkClick r:id="rId10" action="ppaction://hlinksldjump"/>
            <a:extLst>
              <a:ext uri="{FF2B5EF4-FFF2-40B4-BE49-F238E27FC236}">
                <a16:creationId xmlns:a16="http://schemas.microsoft.com/office/drawing/2014/main" id="{E13B3575-4D2E-4EEB-0625-3B1A2D23D68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856854" y="1383064"/>
            <a:ext cx="856980" cy="90839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7" name="Picture 36">
            <a:hlinkClick r:id="rId12" action="ppaction://hlinksldjump"/>
            <a:extLst>
              <a:ext uri="{FF2B5EF4-FFF2-40B4-BE49-F238E27FC236}">
                <a16:creationId xmlns:a16="http://schemas.microsoft.com/office/drawing/2014/main" id="{9B0AF6F4-C5A5-DA8D-91AE-D545D6D99C8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732514" y="4211114"/>
            <a:ext cx="1510237" cy="138941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1" name="Picture 40">
            <a:hlinkClick r:id="rId14" action="ppaction://hlinksldjump"/>
            <a:extLst>
              <a:ext uri="{FF2B5EF4-FFF2-40B4-BE49-F238E27FC236}">
                <a16:creationId xmlns:a16="http://schemas.microsoft.com/office/drawing/2014/main" id="{232913D3-EE37-B0FC-6C19-7C51573443C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477966" y="1703868"/>
            <a:ext cx="2046447" cy="1136441"/>
          </a:xfrm>
          <a:prstGeom prst="rect">
            <a:avLst/>
          </a:prstGeom>
        </p:spPr>
      </p:pic>
      <p:sp>
        <p:nvSpPr>
          <p:cNvPr id="49" name="TextBox 48">
            <a:extLst>
              <a:ext uri="{FF2B5EF4-FFF2-40B4-BE49-F238E27FC236}">
                <a16:creationId xmlns:a16="http://schemas.microsoft.com/office/drawing/2014/main" id="{C75C8967-3104-35A3-A1D0-4FC13C30E77E}"/>
              </a:ext>
            </a:extLst>
          </p:cNvPr>
          <p:cNvSpPr txBox="1"/>
          <p:nvPr/>
        </p:nvSpPr>
        <p:spPr>
          <a:xfrm>
            <a:off x="10624009" y="6410227"/>
            <a:ext cx="1494293" cy="369332"/>
          </a:xfrm>
          <a:prstGeom prst="rect">
            <a:avLst/>
          </a:prstGeom>
          <a:noFill/>
        </p:spPr>
        <p:txBody>
          <a:bodyPr wrap="square" rtlCol="0">
            <a:spAutoFit/>
          </a:bodyPr>
          <a:lstStyle/>
          <a:p>
            <a:r>
              <a:rPr lang="en-GB" dirty="0">
                <a:solidFill>
                  <a:schemeClr val="bg1"/>
                </a:solidFill>
                <a:hlinkClick r:id="rId16" action="ppaction://hlinksldjump">
                  <a:extLst>
                    <a:ext uri="{A12FA001-AC4F-418D-AE19-62706E023703}">
                      <ahyp:hlinkClr xmlns:ahyp="http://schemas.microsoft.com/office/drawing/2018/hyperlinkcolor" val="tx"/>
                    </a:ext>
                  </a:extLst>
                </a:hlinkClick>
              </a:rPr>
              <a:t>Thank</a:t>
            </a:r>
            <a:r>
              <a:rPr lang="en-GB" dirty="0">
                <a:solidFill>
                  <a:schemeClr val="bg1"/>
                </a:solidFill>
              </a:rPr>
              <a:t> </a:t>
            </a:r>
            <a:r>
              <a:rPr lang="en-GB" dirty="0">
                <a:solidFill>
                  <a:schemeClr val="bg1"/>
                </a:solidFill>
                <a:hlinkClick r:id="rId16" action="ppaction://hlinksldjump">
                  <a:extLst>
                    <a:ext uri="{A12FA001-AC4F-418D-AE19-62706E023703}">
                      <ahyp:hlinkClr xmlns:ahyp="http://schemas.microsoft.com/office/drawing/2018/hyperlinkcolor" val="tx"/>
                    </a:ext>
                  </a:extLst>
                </a:hlinkClick>
              </a:rPr>
              <a:t>you</a:t>
            </a:r>
            <a:endParaRPr lang="en-GB" dirty="0">
              <a:solidFill>
                <a:schemeClr val="bg1"/>
              </a:solidFill>
            </a:endParaRPr>
          </a:p>
        </p:txBody>
      </p:sp>
    </p:spTree>
    <p:extLst>
      <p:ext uri="{BB962C8B-B14F-4D97-AF65-F5344CB8AC3E}">
        <p14:creationId xmlns:p14="http://schemas.microsoft.com/office/powerpoint/2010/main" val="1473331272"/>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6458BB-BA49-4993-909E-E627A99C6EA3}"/>
              </a:ext>
            </a:extLst>
          </p:cNvPr>
          <p:cNvSpPr/>
          <p:nvPr/>
        </p:nvSpPr>
        <p:spPr>
          <a:xfrm>
            <a:off x="8304245" y="410546"/>
            <a:ext cx="3436692" cy="118499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sz="3200" dirty="0">
                <a:solidFill>
                  <a:schemeClr val="bg1"/>
                </a:solidFill>
                <a:latin typeface="TS Rotger Black" panose="00000500000000000000" pitchFamily="50" charset="-78"/>
                <a:cs typeface="TS Rotger Black" panose="00000500000000000000" pitchFamily="50" charset="-78"/>
              </a:rPr>
              <a:t>Test and Score</a:t>
            </a:r>
          </a:p>
          <a:p>
            <a:pPr algn="ctr" rtl="1"/>
            <a:endParaRPr lang="en-US" sz="3200" dirty="0">
              <a:solidFill>
                <a:schemeClr val="bg1"/>
              </a:solidFill>
              <a:latin typeface="TS Rotger Black" panose="00000500000000000000" pitchFamily="50" charset="-78"/>
              <a:cs typeface="TS Rotger Black" panose="00000500000000000000" pitchFamily="50" charset="-78"/>
            </a:endParaRPr>
          </a:p>
        </p:txBody>
      </p:sp>
      <p:sp>
        <p:nvSpPr>
          <p:cNvPr id="3" name="TextBox 2">
            <a:extLst>
              <a:ext uri="{FF2B5EF4-FFF2-40B4-BE49-F238E27FC236}">
                <a16:creationId xmlns:a16="http://schemas.microsoft.com/office/drawing/2014/main" id="{F2227DA7-E922-1520-512C-DC5CEF9DE724}"/>
              </a:ext>
            </a:extLst>
          </p:cNvPr>
          <p:cNvSpPr txBox="1"/>
          <p:nvPr/>
        </p:nvSpPr>
        <p:spPr>
          <a:xfrm>
            <a:off x="791851" y="2041862"/>
            <a:ext cx="9926425" cy="1815882"/>
          </a:xfrm>
          <a:prstGeom prst="rect">
            <a:avLst/>
          </a:prstGeom>
          <a:solidFill>
            <a:srgbClr val="00B0F0"/>
          </a:solidFill>
        </p:spPr>
        <p:txBody>
          <a:bodyPr wrap="square" lIns="91440" tIns="45720" rIns="91440" bIns="45720" rtlCol="0" anchor="t">
            <a:spAutoFit/>
          </a:bodyPr>
          <a:lstStyle/>
          <a:p>
            <a:r>
              <a:rPr lang="en-GB" sz="2800" b="0" i="0" dirty="0">
                <a:solidFill>
                  <a:schemeClr val="bg1"/>
                </a:solidFill>
                <a:effectLst/>
                <a:latin typeface="univers"/>
              </a:rPr>
              <a:t>To calculate the Accuracy, we used five algorithms, four of which are machine learning classification methods and one deep learning algorithm. The accuracy is between </a:t>
            </a:r>
            <a:r>
              <a:rPr lang="en-GB" sz="2800" dirty="0">
                <a:solidFill>
                  <a:schemeClr val="bg1"/>
                </a:solidFill>
                <a:latin typeface="univers"/>
              </a:rPr>
              <a:t>71 percent </a:t>
            </a:r>
            <a:r>
              <a:rPr lang="en-GB" sz="2800" b="0" i="0" dirty="0">
                <a:solidFill>
                  <a:schemeClr val="bg1"/>
                </a:solidFill>
                <a:effectLst/>
                <a:latin typeface="univers"/>
              </a:rPr>
              <a:t>and </a:t>
            </a:r>
            <a:r>
              <a:rPr lang="en-GB" sz="2800" dirty="0">
                <a:solidFill>
                  <a:schemeClr val="bg1"/>
                </a:solidFill>
                <a:latin typeface="univers"/>
              </a:rPr>
              <a:t>99 percent</a:t>
            </a:r>
            <a:r>
              <a:rPr lang="en-GB" sz="2800" b="0" i="0" dirty="0">
                <a:solidFill>
                  <a:schemeClr val="bg1"/>
                </a:solidFill>
                <a:effectLst/>
                <a:latin typeface="univers"/>
              </a:rPr>
              <a:t>.</a:t>
            </a:r>
            <a:r>
              <a:rPr lang="en-GB" sz="2800" dirty="0">
                <a:solidFill>
                  <a:schemeClr val="bg1"/>
                </a:solidFill>
                <a:latin typeface="univers"/>
              </a:rPr>
              <a:t> </a:t>
            </a:r>
            <a:endParaRPr lang="en-GB" sz="2800" dirty="0">
              <a:solidFill>
                <a:schemeClr val="bg1"/>
              </a:solidFill>
            </a:endParaRPr>
          </a:p>
        </p:txBody>
      </p:sp>
    </p:spTree>
    <p:extLst>
      <p:ext uri="{BB962C8B-B14F-4D97-AF65-F5344CB8AC3E}">
        <p14:creationId xmlns:p14="http://schemas.microsoft.com/office/powerpoint/2010/main" val="473350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F48E1A7-E0A8-4C66-9260-8F407CC5FA59}"/>
              </a:ext>
            </a:extLst>
          </p:cNvPr>
          <p:cNvSpPr/>
          <p:nvPr/>
        </p:nvSpPr>
        <p:spPr>
          <a:xfrm>
            <a:off x="9029700" y="770915"/>
            <a:ext cx="2915866" cy="2368686"/>
          </a:xfrm>
          <a:prstGeom prst="rect">
            <a:avLst/>
          </a:prstGeom>
          <a:solidFill>
            <a:srgbClr val="5F0F40"/>
          </a:solidFill>
          <a:ln>
            <a:solidFill>
              <a:srgbClr val="5F0F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BB19C7D-E1FC-4941-9215-09341F2CDDD0}"/>
              </a:ext>
            </a:extLst>
          </p:cNvPr>
          <p:cNvSpPr/>
          <p:nvPr/>
        </p:nvSpPr>
        <p:spPr>
          <a:xfrm>
            <a:off x="9029700" y="3307403"/>
            <a:ext cx="2915866" cy="2881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0645271-A89C-49C0-A5B3-E49D90D41A35}"/>
              </a:ext>
            </a:extLst>
          </p:cNvPr>
          <p:cNvSpPr/>
          <p:nvPr/>
        </p:nvSpPr>
        <p:spPr>
          <a:xfrm>
            <a:off x="7609192" y="781075"/>
            <a:ext cx="1384569" cy="1731524"/>
          </a:xfrm>
          <a:prstGeom prst="rect">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A326FFB-3B63-46A3-B8C7-0F1887994EDC}"/>
              </a:ext>
            </a:extLst>
          </p:cNvPr>
          <p:cNvSpPr/>
          <p:nvPr/>
        </p:nvSpPr>
        <p:spPr>
          <a:xfrm>
            <a:off x="124029" y="770915"/>
            <a:ext cx="1384569" cy="1731524"/>
          </a:xfrm>
          <a:prstGeom prst="rect">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0FD133-71F0-44A3-B336-FB05DB653AF7}"/>
              </a:ext>
            </a:extLst>
          </p:cNvPr>
          <p:cNvSpPr/>
          <p:nvPr/>
        </p:nvSpPr>
        <p:spPr>
          <a:xfrm>
            <a:off x="124029" y="2568911"/>
            <a:ext cx="1384569" cy="1797995"/>
          </a:xfrm>
          <a:prstGeom prst="rect">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9C35D23-002A-4000-AC13-431A89C3F834}"/>
              </a:ext>
            </a:extLst>
          </p:cNvPr>
          <p:cNvSpPr/>
          <p:nvPr/>
        </p:nvSpPr>
        <p:spPr>
          <a:xfrm>
            <a:off x="7609192" y="2579072"/>
            <a:ext cx="1384569" cy="1797996"/>
          </a:xfrm>
          <a:prstGeom prst="rect">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63AA3B1-D8E8-47EA-B327-2A511F28CDF2}"/>
              </a:ext>
            </a:extLst>
          </p:cNvPr>
          <p:cNvSpPr/>
          <p:nvPr/>
        </p:nvSpPr>
        <p:spPr>
          <a:xfrm>
            <a:off x="124029" y="4477154"/>
            <a:ext cx="8910372" cy="1712069"/>
          </a:xfrm>
          <a:prstGeom prst="rect">
            <a:avLst/>
          </a:prstGeom>
          <a:solidFill>
            <a:srgbClr val="EAE2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AE61084-300A-45B9-964D-7C90F07220BB}"/>
              </a:ext>
            </a:extLst>
          </p:cNvPr>
          <p:cNvSpPr txBox="1"/>
          <p:nvPr/>
        </p:nvSpPr>
        <p:spPr>
          <a:xfrm>
            <a:off x="7648102" y="799774"/>
            <a:ext cx="1213525" cy="307777"/>
          </a:xfrm>
          <a:prstGeom prst="rect">
            <a:avLst/>
          </a:prstGeom>
          <a:noFill/>
        </p:spPr>
        <p:txBody>
          <a:bodyPr wrap="square" rtlCol="0">
            <a:spAutoFit/>
          </a:bodyPr>
          <a:lstStyle/>
          <a:p>
            <a:pPr algn="r"/>
            <a:r>
              <a:rPr lang="en-GB" sz="1400" dirty="0">
                <a:solidFill>
                  <a:schemeClr val="bg1"/>
                </a:solidFill>
              </a:rPr>
              <a:t>Naïve Bayes</a:t>
            </a:r>
            <a:endParaRPr lang="en-US" sz="1400" dirty="0">
              <a:solidFill>
                <a:schemeClr val="bg1"/>
              </a:solidFill>
              <a:latin typeface="TS Rotger Black" panose="00000500000000000000" pitchFamily="50" charset="-78"/>
              <a:cs typeface="TS Rotger Black" panose="00000500000000000000" pitchFamily="50" charset="-78"/>
            </a:endParaRPr>
          </a:p>
        </p:txBody>
      </p:sp>
      <p:sp>
        <p:nvSpPr>
          <p:cNvPr id="19" name="TextBox 18">
            <a:extLst>
              <a:ext uri="{FF2B5EF4-FFF2-40B4-BE49-F238E27FC236}">
                <a16:creationId xmlns:a16="http://schemas.microsoft.com/office/drawing/2014/main" id="{73523EF9-B2E8-4DA0-BC18-61EA61E1F56D}"/>
              </a:ext>
            </a:extLst>
          </p:cNvPr>
          <p:cNvSpPr txBox="1"/>
          <p:nvPr/>
        </p:nvSpPr>
        <p:spPr>
          <a:xfrm>
            <a:off x="246434" y="820392"/>
            <a:ext cx="1337756" cy="523220"/>
          </a:xfrm>
          <a:prstGeom prst="rect">
            <a:avLst/>
          </a:prstGeom>
          <a:noFill/>
        </p:spPr>
        <p:txBody>
          <a:bodyPr wrap="square" rtlCol="0">
            <a:spAutoFit/>
          </a:bodyPr>
          <a:lstStyle/>
          <a:p>
            <a:pPr algn="ctr" rtl="1"/>
            <a:r>
              <a:rPr lang="en-GB" sz="1400" dirty="0">
                <a:solidFill>
                  <a:schemeClr val="bg1"/>
                </a:solidFill>
              </a:rPr>
              <a:t>K-Nearest Neighbour</a:t>
            </a:r>
            <a:endParaRPr lang="en-US" sz="1400" dirty="0">
              <a:solidFill>
                <a:schemeClr val="bg1"/>
              </a:solidFill>
              <a:latin typeface="TS Rotger Black" panose="00000500000000000000" pitchFamily="50" charset="-78"/>
              <a:cs typeface="TS Rotger Black" panose="00000500000000000000" pitchFamily="50" charset="-78"/>
            </a:endParaRPr>
          </a:p>
        </p:txBody>
      </p:sp>
      <p:sp>
        <p:nvSpPr>
          <p:cNvPr id="20" name="TextBox 19">
            <a:extLst>
              <a:ext uri="{FF2B5EF4-FFF2-40B4-BE49-F238E27FC236}">
                <a16:creationId xmlns:a16="http://schemas.microsoft.com/office/drawing/2014/main" id="{0AE59CC2-41D4-45AF-895C-A6983D68AA3E}"/>
              </a:ext>
            </a:extLst>
          </p:cNvPr>
          <p:cNvSpPr txBox="1"/>
          <p:nvPr/>
        </p:nvSpPr>
        <p:spPr>
          <a:xfrm>
            <a:off x="7685210" y="2619879"/>
            <a:ext cx="1232980" cy="523220"/>
          </a:xfrm>
          <a:prstGeom prst="rect">
            <a:avLst/>
          </a:prstGeom>
          <a:noFill/>
        </p:spPr>
        <p:txBody>
          <a:bodyPr wrap="square" rtlCol="0">
            <a:spAutoFit/>
          </a:bodyPr>
          <a:lstStyle/>
          <a:p>
            <a:pPr algn="ctr" rtl="1"/>
            <a:r>
              <a:rPr lang="en-GB" sz="1400" dirty="0">
                <a:solidFill>
                  <a:schemeClr val="bg1"/>
                </a:solidFill>
              </a:rPr>
              <a:t>Logistic Regression</a:t>
            </a:r>
            <a:endParaRPr lang="en-US" sz="1400" dirty="0">
              <a:solidFill>
                <a:schemeClr val="bg1"/>
              </a:solidFill>
              <a:latin typeface="TS Rotger Black" panose="00000500000000000000" pitchFamily="50" charset="-78"/>
              <a:cs typeface="TS Rotger Black" panose="00000500000000000000" pitchFamily="50" charset="-78"/>
            </a:endParaRPr>
          </a:p>
        </p:txBody>
      </p:sp>
      <p:sp>
        <p:nvSpPr>
          <p:cNvPr id="21" name="TextBox 20">
            <a:extLst>
              <a:ext uri="{FF2B5EF4-FFF2-40B4-BE49-F238E27FC236}">
                <a16:creationId xmlns:a16="http://schemas.microsoft.com/office/drawing/2014/main" id="{706A2B85-A76B-4AD7-AB6F-FD9AE9E5357E}"/>
              </a:ext>
            </a:extLst>
          </p:cNvPr>
          <p:cNvSpPr txBox="1"/>
          <p:nvPr/>
        </p:nvSpPr>
        <p:spPr>
          <a:xfrm>
            <a:off x="321013" y="2562584"/>
            <a:ext cx="1064368" cy="738664"/>
          </a:xfrm>
          <a:prstGeom prst="rect">
            <a:avLst/>
          </a:prstGeom>
          <a:noFill/>
        </p:spPr>
        <p:txBody>
          <a:bodyPr wrap="square" rtlCol="0">
            <a:spAutoFit/>
          </a:bodyPr>
          <a:lstStyle/>
          <a:p>
            <a:pPr algn="ctr" rtl="1"/>
            <a:r>
              <a:rPr lang="en-GB" sz="1400" dirty="0">
                <a:solidFill>
                  <a:schemeClr val="bg1"/>
                </a:solidFill>
              </a:rPr>
              <a:t>Support Vector Machine</a:t>
            </a:r>
            <a:endParaRPr lang="ar-EG" sz="1400" dirty="0">
              <a:solidFill>
                <a:schemeClr val="bg1"/>
              </a:solidFill>
              <a:latin typeface="TS Rotger Black" panose="00000500000000000000" pitchFamily="50" charset="-78"/>
              <a:cs typeface="TS Rotger Black" panose="00000500000000000000" pitchFamily="50" charset="-78"/>
            </a:endParaRPr>
          </a:p>
        </p:txBody>
      </p:sp>
      <p:sp>
        <p:nvSpPr>
          <p:cNvPr id="22" name="TextBox 21">
            <a:extLst>
              <a:ext uri="{FF2B5EF4-FFF2-40B4-BE49-F238E27FC236}">
                <a16:creationId xmlns:a16="http://schemas.microsoft.com/office/drawing/2014/main" id="{79F0C893-9625-40A3-8104-A8BA5C8ADD17}"/>
              </a:ext>
            </a:extLst>
          </p:cNvPr>
          <p:cNvSpPr txBox="1"/>
          <p:nvPr/>
        </p:nvSpPr>
        <p:spPr>
          <a:xfrm>
            <a:off x="9212094" y="904672"/>
            <a:ext cx="2607012" cy="400110"/>
          </a:xfrm>
          <a:prstGeom prst="rect">
            <a:avLst/>
          </a:prstGeom>
          <a:noFill/>
        </p:spPr>
        <p:txBody>
          <a:bodyPr wrap="square" rtlCol="0">
            <a:spAutoFit/>
          </a:bodyPr>
          <a:lstStyle/>
          <a:p>
            <a:pPr algn="ctr" rtl="1"/>
            <a:r>
              <a:rPr lang="en-US" sz="2000" dirty="0">
                <a:solidFill>
                  <a:schemeClr val="bg1"/>
                </a:solidFill>
                <a:latin typeface="TS Rotger Black" panose="00000500000000000000" pitchFamily="50" charset="-78"/>
                <a:cs typeface="TS Rotger Black" panose="00000500000000000000" pitchFamily="50" charset="-78"/>
              </a:rPr>
              <a:t>Train and Test</a:t>
            </a:r>
          </a:p>
        </p:txBody>
      </p:sp>
      <p:sp>
        <p:nvSpPr>
          <p:cNvPr id="23" name="TextBox 22">
            <a:extLst>
              <a:ext uri="{FF2B5EF4-FFF2-40B4-BE49-F238E27FC236}">
                <a16:creationId xmlns:a16="http://schemas.microsoft.com/office/drawing/2014/main" id="{01DA1132-CE3A-4805-B49F-428734228D53}"/>
              </a:ext>
            </a:extLst>
          </p:cNvPr>
          <p:cNvSpPr txBox="1"/>
          <p:nvPr/>
        </p:nvSpPr>
        <p:spPr>
          <a:xfrm>
            <a:off x="9212094" y="3429000"/>
            <a:ext cx="2607012" cy="400110"/>
          </a:xfrm>
          <a:prstGeom prst="rect">
            <a:avLst/>
          </a:prstGeom>
          <a:noFill/>
        </p:spPr>
        <p:txBody>
          <a:bodyPr wrap="square" rtlCol="0">
            <a:spAutoFit/>
          </a:bodyPr>
          <a:lstStyle/>
          <a:p>
            <a:pPr algn="ctr" rtl="1"/>
            <a:r>
              <a:rPr lang="en-US" sz="2000" dirty="0">
                <a:solidFill>
                  <a:schemeClr val="bg1"/>
                </a:solidFill>
                <a:latin typeface="TS Rotger Black" panose="00000500000000000000" pitchFamily="50" charset="-78"/>
                <a:cs typeface="TS Rotger Black" panose="00000500000000000000" pitchFamily="50" charset="-78"/>
              </a:rPr>
              <a:t>Test and Score</a:t>
            </a:r>
          </a:p>
        </p:txBody>
      </p:sp>
      <p:sp>
        <p:nvSpPr>
          <p:cNvPr id="24" name="TextBox 23">
            <a:extLst>
              <a:ext uri="{FF2B5EF4-FFF2-40B4-BE49-F238E27FC236}">
                <a16:creationId xmlns:a16="http://schemas.microsoft.com/office/drawing/2014/main" id="{AB963F3D-A612-4193-B08A-4243648EEFD0}"/>
              </a:ext>
            </a:extLst>
          </p:cNvPr>
          <p:cNvSpPr txBox="1"/>
          <p:nvPr/>
        </p:nvSpPr>
        <p:spPr>
          <a:xfrm>
            <a:off x="3410405" y="4536491"/>
            <a:ext cx="2332206" cy="369332"/>
          </a:xfrm>
          <a:prstGeom prst="rect">
            <a:avLst/>
          </a:prstGeom>
          <a:noFill/>
        </p:spPr>
        <p:txBody>
          <a:bodyPr wrap="square" rtlCol="0">
            <a:spAutoFit/>
          </a:bodyPr>
          <a:lstStyle/>
          <a:p>
            <a:pPr algn="ctr" rtl="1"/>
            <a:r>
              <a:rPr lang="en-GB" sz="1800" dirty="0"/>
              <a:t>Neural Science</a:t>
            </a:r>
            <a:endParaRPr lang="en-US" dirty="0">
              <a:latin typeface="TS Rotger Black" panose="00000500000000000000" pitchFamily="50" charset="-78"/>
              <a:cs typeface="TS Rotger Black" panose="00000500000000000000" pitchFamily="50" charset="-78"/>
            </a:endParaRPr>
          </a:p>
        </p:txBody>
      </p:sp>
      <p:pic>
        <p:nvPicPr>
          <p:cNvPr id="15" name="Picture 14">
            <a:hlinkClick r:id="rId2" action="ppaction://hlinksldjump"/>
            <a:extLst>
              <a:ext uri="{FF2B5EF4-FFF2-40B4-BE49-F238E27FC236}">
                <a16:creationId xmlns:a16="http://schemas.microsoft.com/office/drawing/2014/main" id="{0B95A444-9F88-0B61-4426-1E8AC18703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013" y="1493169"/>
            <a:ext cx="927585" cy="75640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7" name="Picture 26">
            <a:hlinkClick r:id="rId4" action="ppaction://hlinksldjump"/>
            <a:extLst>
              <a:ext uri="{FF2B5EF4-FFF2-40B4-BE49-F238E27FC236}">
                <a16:creationId xmlns:a16="http://schemas.microsoft.com/office/drawing/2014/main" id="{22E580A9-8664-2097-D13F-1306A5238C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013" y="3336366"/>
            <a:ext cx="943700" cy="89127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9" name="Picture 28">
            <a:hlinkClick r:id="rId6" action="ppaction://hlinksldjump"/>
            <a:extLst>
              <a:ext uri="{FF2B5EF4-FFF2-40B4-BE49-F238E27FC236}">
                <a16:creationId xmlns:a16="http://schemas.microsoft.com/office/drawing/2014/main" id="{25AC22F9-6EA4-FE53-E332-8858A3C3E3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23200" y="3242480"/>
            <a:ext cx="906451" cy="99531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3" name="Picture 32">
            <a:hlinkClick r:id="rId8" action="ppaction://hlinksldjump"/>
            <a:extLst>
              <a:ext uri="{FF2B5EF4-FFF2-40B4-BE49-F238E27FC236}">
                <a16:creationId xmlns:a16="http://schemas.microsoft.com/office/drawing/2014/main" id="{2E558B5B-EAB5-E000-C1DE-0A06DB12387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54153" y="4905823"/>
            <a:ext cx="1435459" cy="12127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5" name="Picture 34">
            <a:hlinkClick r:id="rId10" action="ppaction://hlinksldjump"/>
            <a:extLst>
              <a:ext uri="{FF2B5EF4-FFF2-40B4-BE49-F238E27FC236}">
                <a16:creationId xmlns:a16="http://schemas.microsoft.com/office/drawing/2014/main" id="{E13B3575-4D2E-4EEB-0625-3B1A2D23D68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826374" y="1362744"/>
            <a:ext cx="856980" cy="90839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7" name="Picture 36">
            <a:hlinkClick r:id="rId12" action="ppaction://hlinksldjump"/>
            <a:extLst>
              <a:ext uri="{FF2B5EF4-FFF2-40B4-BE49-F238E27FC236}">
                <a16:creationId xmlns:a16="http://schemas.microsoft.com/office/drawing/2014/main" id="{9B0AF6F4-C5A5-DA8D-91AE-D545D6D99C8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732514" y="4211114"/>
            <a:ext cx="1510237" cy="138941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1" name="Picture 40">
            <a:hlinkClick r:id="rId14" action="ppaction://hlinksldjump"/>
            <a:extLst>
              <a:ext uri="{FF2B5EF4-FFF2-40B4-BE49-F238E27FC236}">
                <a16:creationId xmlns:a16="http://schemas.microsoft.com/office/drawing/2014/main" id="{232913D3-EE37-B0FC-6C19-7C51573443C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477966" y="1703868"/>
            <a:ext cx="2046447" cy="1136441"/>
          </a:xfrm>
          <a:prstGeom prst="rect">
            <a:avLst/>
          </a:prstGeom>
        </p:spPr>
      </p:pic>
      <p:sp>
        <p:nvSpPr>
          <p:cNvPr id="49" name="TextBox 48">
            <a:extLst>
              <a:ext uri="{FF2B5EF4-FFF2-40B4-BE49-F238E27FC236}">
                <a16:creationId xmlns:a16="http://schemas.microsoft.com/office/drawing/2014/main" id="{C75C8967-3104-35A3-A1D0-4FC13C30E77E}"/>
              </a:ext>
            </a:extLst>
          </p:cNvPr>
          <p:cNvSpPr txBox="1"/>
          <p:nvPr/>
        </p:nvSpPr>
        <p:spPr>
          <a:xfrm>
            <a:off x="10624009" y="6410227"/>
            <a:ext cx="1494293" cy="369332"/>
          </a:xfrm>
          <a:prstGeom prst="rect">
            <a:avLst/>
          </a:prstGeom>
          <a:noFill/>
        </p:spPr>
        <p:txBody>
          <a:bodyPr wrap="square" rtlCol="0">
            <a:spAutoFit/>
          </a:bodyPr>
          <a:lstStyle/>
          <a:p>
            <a:r>
              <a:rPr lang="en-GB" dirty="0">
                <a:solidFill>
                  <a:schemeClr val="bg1"/>
                </a:solidFill>
                <a:hlinkClick r:id="rId16" action="ppaction://hlinksldjump">
                  <a:extLst>
                    <a:ext uri="{A12FA001-AC4F-418D-AE19-62706E023703}">
                      <ahyp:hlinkClr xmlns:ahyp="http://schemas.microsoft.com/office/drawing/2018/hyperlinkcolor" val="tx"/>
                    </a:ext>
                  </a:extLst>
                </a:hlinkClick>
              </a:rPr>
              <a:t>Thank</a:t>
            </a:r>
            <a:r>
              <a:rPr lang="en-GB" dirty="0">
                <a:solidFill>
                  <a:schemeClr val="bg1"/>
                </a:solidFill>
              </a:rPr>
              <a:t> </a:t>
            </a:r>
            <a:r>
              <a:rPr lang="en-GB" dirty="0">
                <a:solidFill>
                  <a:schemeClr val="bg1"/>
                </a:solidFill>
                <a:hlinkClick r:id="rId16" action="ppaction://hlinksldjump">
                  <a:extLst>
                    <a:ext uri="{A12FA001-AC4F-418D-AE19-62706E023703}">
                      <ahyp:hlinkClr xmlns:ahyp="http://schemas.microsoft.com/office/drawing/2018/hyperlinkcolor" val="tx"/>
                    </a:ext>
                  </a:extLst>
                </a:hlinkClick>
              </a:rPr>
              <a:t>you</a:t>
            </a:r>
            <a:endParaRPr lang="en-GB" dirty="0">
              <a:solidFill>
                <a:schemeClr val="bg1"/>
              </a:solidFill>
            </a:endParaRPr>
          </a:p>
        </p:txBody>
      </p:sp>
    </p:spTree>
    <p:extLst>
      <p:ext uri="{BB962C8B-B14F-4D97-AF65-F5344CB8AC3E}">
        <p14:creationId xmlns:p14="http://schemas.microsoft.com/office/powerpoint/2010/main" val="2803447146"/>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6458BB-BA49-4993-909E-E627A99C6EA3}"/>
              </a:ext>
            </a:extLst>
          </p:cNvPr>
          <p:cNvSpPr/>
          <p:nvPr/>
        </p:nvSpPr>
        <p:spPr>
          <a:xfrm>
            <a:off x="8304245" y="410546"/>
            <a:ext cx="3436692" cy="118499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sz="3200" dirty="0">
                <a:solidFill>
                  <a:schemeClr val="bg1"/>
                </a:solidFill>
                <a:latin typeface="TS Rotger Black" panose="00000500000000000000" pitchFamily="50" charset="-78"/>
                <a:cs typeface="TS Rotger Black" panose="00000500000000000000" pitchFamily="50" charset="-78"/>
              </a:rPr>
              <a:t>Train and Test</a:t>
            </a:r>
          </a:p>
        </p:txBody>
      </p:sp>
      <p:pic>
        <p:nvPicPr>
          <p:cNvPr id="3" name="Picture 4" descr="Text&#10;&#10;Description automatically generated">
            <a:extLst>
              <a:ext uri="{FF2B5EF4-FFF2-40B4-BE49-F238E27FC236}">
                <a16:creationId xmlns:a16="http://schemas.microsoft.com/office/drawing/2014/main" id="{A236A56B-0744-33CA-FB6A-68743A5D8B47}"/>
              </a:ext>
            </a:extLst>
          </p:cNvPr>
          <p:cNvPicPr>
            <a:picLocks noChangeAspect="1"/>
          </p:cNvPicPr>
          <p:nvPr/>
        </p:nvPicPr>
        <p:blipFill>
          <a:blip r:embed="rId2"/>
          <a:stretch>
            <a:fillRect/>
          </a:stretch>
        </p:blipFill>
        <p:spPr>
          <a:xfrm>
            <a:off x="853440" y="1753188"/>
            <a:ext cx="10485120" cy="4621623"/>
          </a:xfrm>
          <a:prstGeom prst="rect">
            <a:avLst/>
          </a:prstGeom>
        </p:spPr>
      </p:pic>
    </p:spTree>
    <p:extLst>
      <p:ext uri="{BB962C8B-B14F-4D97-AF65-F5344CB8AC3E}">
        <p14:creationId xmlns:p14="http://schemas.microsoft.com/office/powerpoint/2010/main" val="1657386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F48E1A7-E0A8-4C66-9260-8F407CC5FA59}"/>
              </a:ext>
            </a:extLst>
          </p:cNvPr>
          <p:cNvSpPr/>
          <p:nvPr/>
        </p:nvSpPr>
        <p:spPr>
          <a:xfrm>
            <a:off x="9029700" y="770915"/>
            <a:ext cx="2915866" cy="2368686"/>
          </a:xfrm>
          <a:prstGeom prst="rect">
            <a:avLst/>
          </a:prstGeom>
          <a:solidFill>
            <a:srgbClr val="5F0F40"/>
          </a:solidFill>
          <a:ln>
            <a:solidFill>
              <a:srgbClr val="5F0F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BB19C7D-E1FC-4941-9215-09341F2CDDD0}"/>
              </a:ext>
            </a:extLst>
          </p:cNvPr>
          <p:cNvSpPr/>
          <p:nvPr/>
        </p:nvSpPr>
        <p:spPr>
          <a:xfrm>
            <a:off x="9029700" y="3307403"/>
            <a:ext cx="2915866" cy="2881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0645271-A89C-49C0-A5B3-E49D90D41A35}"/>
              </a:ext>
            </a:extLst>
          </p:cNvPr>
          <p:cNvSpPr/>
          <p:nvPr/>
        </p:nvSpPr>
        <p:spPr>
          <a:xfrm>
            <a:off x="7619352" y="760755"/>
            <a:ext cx="1384569" cy="1731524"/>
          </a:xfrm>
          <a:prstGeom prst="rect">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A326FFB-3B63-46A3-B8C7-0F1887994EDC}"/>
              </a:ext>
            </a:extLst>
          </p:cNvPr>
          <p:cNvSpPr/>
          <p:nvPr/>
        </p:nvSpPr>
        <p:spPr>
          <a:xfrm>
            <a:off x="124029" y="770915"/>
            <a:ext cx="1384569" cy="1731524"/>
          </a:xfrm>
          <a:prstGeom prst="rect">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0FD133-71F0-44A3-B336-FB05DB653AF7}"/>
              </a:ext>
            </a:extLst>
          </p:cNvPr>
          <p:cNvSpPr/>
          <p:nvPr/>
        </p:nvSpPr>
        <p:spPr>
          <a:xfrm>
            <a:off x="124029" y="2568911"/>
            <a:ext cx="1384569" cy="1797995"/>
          </a:xfrm>
          <a:prstGeom prst="rect">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9C35D23-002A-4000-AC13-431A89C3F834}"/>
              </a:ext>
            </a:extLst>
          </p:cNvPr>
          <p:cNvSpPr/>
          <p:nvPr/>
        </p:nvSpPr>
        <p:spPr>
          <a:xfrm>
            <a:off x="7619352" y="2558752"/>
            <a:ext cx="1384569" cy="1797996"/>
          </a:xfrm>
          <a:prstGeom prst="rect">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63AA3B1-D8E8-47EA-B327-2A511F28CDF2}"/>
              </a:ext>
            </a:extLst>
          </p:cNvPr>
          <p:cNvSpPr/>
          <p:nvPr/>
        </p:nvSpPr>
        <p:spPr>
          <a:xfrm>
            <a:off x="124029" y="4477154"/>
            <a:ext cx="8910372" cy="1712069"/>
          </a:xfrm>
          <a:prstGeom prst="rect">
            <a:avLst/>
          </a:prstGeom>
          <a:solidFill>
            <a:srgbClr val="EAE2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AE61084-300A-45B9-964D-7C90F07220BB}"/>
              </a:ext>
            </a:extLst>
          </p:cNvPr>
          <p:cNvSpPr txBox="1"/>
          <p:nvPr/>
        </p:nvSpPr>
        <p:spPr>
          <a:xfrm>
            <a:off x="7658262" y="779454"/>
            <a:ext cx="1213525" cy="307777"/>
          </a:xfrm>
          <a:prstGeom prst="rect">
            <a:avLst/>
          </a:prstGeom>
          <a:noFill/>
        </p:spPr>
        <p:txBody>
          <a:bodyPr wrap="square" rtlCol="0">
            <a:spAutoFit/>
          </a:bodyPr>
          <a:lstStyle/>
          <a:p>
            <a:pPr algn="r"/>
            <a:r>
              <a:rPr lang="en-GB" sz="1400" dirty="0">
                <a:solidFill>
                  <a:schemeClr val="bg1"/>
                </a:solidFill>
              </a:rPr>
              <a:t>Naïve Bayes</a:t>
            </a:r>
            <a:endParaRPr lang="en-US" sz="1400" dirty="0">
              <a:solidFill>
                <a:schemeClr val="bg1"/>
              </a:solidFill>
              <a:latin typeface="TS Rotger Black" panose="00000500000000000000" pitchFamily="50" charset="-78"/>
              <a:cs typeface="TS Rotger Black" panose="00000500000000000000" pitchFamily="50" charset="-78"/>
            </a:endParaRPr>
          </a:p>
        </p:txBody>
      </p:sp>
      <p:sp>
        <p:nvSpPr>
          <p:cNvPr id="19" name="TextBox 18">
            <a:extLst>
              <a:ext uri="{FF2B5EF4-FFF2-40B4-BE49-F238E27FC236}">
                <a16:creationId xmlns:a16="http://schemas.microsoft.com/office/drawing/2014/main" id="{73523EF9-B2E8-4DA0-BC18-61EA61E1F56D}"/>
              </a:ext>
            </a:extLst>
          </p:cNvPr>
          <p:cNvSpPr txBox="1"/>
          <p:nvPr/>
        </p:nvSpPr>
        <p:spPr>
          <a:xfrm>
            <a:off x="246434" y="820392"/>
            <a:ext cx="1337756" cy="523220"/>
          </a:xfrm>
          <a:prstGeom prst="rect">
            <a:avLst/>
          </a:prstGeom>
          <a:noFill/>
        </p:spPr>
        <p:txBody>
          <a:bodyPr wrap="square" rtlCol="0">
            <a:spAutoFit/>
          </a:bodyPr>
          <a:lstStyle/>
          <a:p>
            <a:pPr algn="ctr" rtl="1"/>
            <a:r>
              <a:rPr lang="en-GB" sz="1400" dirty="0">
                <a:solidFill>
                  <a:schemeClr val="bg1"/>
                </a:solidFill>
              </a:rPr>
              <a:t>K-Nearest Neighbour</a:t>
            </a:r>
            <a:endParaRPr lang="en-US" sz="1400" dirty="0">
              <a:solidFill>
                <a:schemeClr val="bg1"/>
              </a:solidFill>
              <a:latin typeface="TS Rotger Black" panose="00000500000000000000" pitchFamily="50" charset="-78"/>
              <a:cs typeface="TS Rotger Black" panose="00000500000000000000" pitchFamily="50" charset="-78"/>
            </a:endParaRPr>
          </a:p>
        </p:txBody>
      </p:sp>
      <p:sp>
        <p:nvSpPr>
          <p:cNvPr id="20" name="TextBox 19">
            <a:extLst>
              <a:ext uri="{FF2B5EF4-FFF2-40B4-BE49-F238E27FC236}">
                <a16:creationId xmlns:a16="http://schemas.microsoft.com/office/drawing/2014/main" id="{0AE59CC2-41D4-45AF-895C-A6983D68AA3E}"/>
              </a:ext>
            </a:extLst>
          </p:cNvPr>
          <p:cNvSpPr txBox="1"/>
          <p:nvPr/>
        </p:nvSpPr>
        <p:spPr>
          <a:xfrm>
            <a:off x="7695370" y="2599559"/>
            <a:ext cx="1232980" cy="523220"/>
          </a:xfrm>
          <a:prstGeom prst="rect">
            <a:avLst/>
          </a:prstGeom>
          <a:noFill/>
        </p:spPr>
        <p:txBody>
          <a:bodyPr wrap="square" rtlCol="0">
            <a:spAutoFit/>
          </a:bodyPr>
          <a:lstStyle/>
          <a:p>
            <a:pPr algn="ctr" rtl="1"/>
            <a:r>
              <a:rPr lang="en-GB" sz="1400" dirty="0">
                <a:solidFill>
                  <a:schemeClr val="bg1"/>
                </a:solidFill>
              </a:rPr>
              <a:t>Logistic Regression</a:t>
            </a:r>
            <a:endParaRPr lang="en-US" sz="1400" dirty="0">
              <a:solidFill>
                <a:schemeClr val="bg1"/>
              </a:solidFill>
              <a:latin typeface="TS Rotger Black" panose="00000500000000000000" pitchFamily="50" charset="-78"/>
              <a:cs typeface="TS Rotger Black" panose="00000500000000000000" pitchFamily="50" charset="-78"/>
            </a:endParaRPr>
          </a:p>
        </p:txBody>
      </p:sp>
      <p:sp>
        <p:nvSpPr>
          <p:cNvPr id="21" name="TextBox 20">
            <a:extLst>
              <a:ext uri="{FF2B5EF4-FFF2-40B4-BE49-F238E27FC236}">
                <a16:creationId xmlns:a16="http://schemas.microsoft.com/office/drawing/2014/main" id="{706A2B85-A76B-4AD7-AB6F-FD9AE9E5357E}"/>
              </a:ext>
            </a:extLst>
          </p:cNvPr>
          <p:cNvSpPr txBox="1"/>
          <p:nvPr/>
        </p:nvSpPr>
        <p:spPr>
          <a:xfrm>
            <a:off x="321013" y="2562584"/>
            <a:ext cx="1064368" cy="738664"/>
          </a:xfrm>
          <a:prstGeom prst="rect">
            <a:avLst/>
          </a:prstGeom>
          <a:noFill/>
        </p:spPr>
        <p:txBody>
          <a:bodyPr wrap="square" rtlCol="0">
            <a:spAutoFit/>
          </a:bodyPr>
          <a:lstStyle/>
          <a:p>
            <a:pPr algn="ctr" rtl="1"/>
            <a:r>
              <a:rPr lang="en-GB" sz="1400" dirty="0">
                <a:solidFill>
                  <a:schemeClr val="bg1"/>
                </a:solidFill>
              </a:rPr>
              <a:t>Support Vector Machine</a:t>
            </a:r>
            <a:endParaRPr lang="ar-EG" sz="1400" dirty="0">
              <a:solidFill>
                <a:schemeClr val="bg1"/>
              </a:solidFill>
              <a:latin typeface="TS Rotger Black" panose="00000500000000000000" pitchFamily="50" charset="-78"/>
              <a:cs typeface="TS Rotger Black" panose="00000500000000000000" pitchFamily="50" charset="-78"/>
            </a:endParaRPr>
          </a:p>
        </p:txBody>
      </p:sp>
      <p:sp>
        <p:nvSpPr>
          <p:cNvPr id="22" name="TextBox 21">
            <a:extLst>
              <a:ext uri="{FF2B5EF4-FFF2-40B4-BE49-F238E27FC236}">
                <a16:creationId xmlns:a16="http://schemas.microsoft.com/office/drawing/2014/main" id="{79F0C893-9625-40A3-8104-A8BA5C8ADD17}"/>
              </a:ext>
            </a:extLst>
          </p:cNvPr>
          <p:cNvSpPr txBox="1"/>
          <p:nvPr/>
        </p:nvSpPr>
        <p:spPr>
          <a:xfrm>
            <a:off x="9212094" y="904672"/>
            <a:ext cx="2607012" cy="400110"/>
          </a:xfrm>
          <a:prstGeom prst="rect">
            <a:avLst/>
          </a:prstGeom>
          <a:noFill/>
        </p:spPr>
        <p:txBody>
          <a:bodyPr wrap="square" rtlCol="0">
            <a:spAutoFit/>
          </a:bodyPr>
          <a:lstStyle/>
          <a:p>
            <a:pPr algn="ctr" rtl="1"/>
            <a:r>
              <a:rPr lang="en-US" sz="2000" dirty="0">
                <a:solidFill>
                  <a:schemeClr val="bg1"/>
                </a:solidFill>
                <a:latin typeface="TS Rotger Black" panose="00000500000000000000" pitchFamily="50" charset="-78"/>
                <a:cs typeface="TS Rotger Black" panose="00000500000000000000" pitchFamily="50" charset="-78"/>
              </a:rPr>
              <a:t>Train and Test</a:t>
            </a:r>
          </a:p>
        </p:txBody>
      </p:sp>
      <p:sp>
        <p:nvSpPr>
          <p:cNvPr id="23" name="TextBox 22">
            <a:extLst>
              <a:ext uri="{FF2B5EF4-FFF2-40B4-BE49-F238E27FC236}">
                <a16:creationId xmlns:a16="http://schemas.microsoft.com/office/drawing/2014/main" id="{01DA1132-CE3A-4805-B49F-428734228D53}"/>
              </a:ext>
            </a:extLst>
          </p:cNvPr>
          <p:cNvSpPr txBox="1"/>
          <p:nvPr/>
        </p:nvSpPr>
        <p:spPr>
          <a:xfrm>
            <a:off x="9212094" y="3429000"/>
            <a:ext cx="2607012" cy="400110"/>
          </a:xfrm>
          <a:prstGeom prst="rect">
            <a:avLst/>
          </a:prstGeom>
          <a:noFill/>
        </p:spPr>
        <p:txBody>
          <a:bodyPr wrap="square" rtlCol="0">
            <a:spAutoFit/>
          </a:bodyPr>
          <a:lstStyle/>
          <a:p>
            <a:pPr algn="ctr" rtl="1"/>
            <a:r>
              <a:rPr lang="en-US" sz="2000" dirty="0">
                <a:solidFill>
                  <a:schemeClr val="bg1"/>
                </a:solidFill>
                <a:latin typeface="TS Rotger Black" panose="00000500000000000000" pitchFamily="50" charset="-78"/>
                <a:cs typeface="TS Rotger Black" panose="00000500000000000000" pitchFamily="50" charset="-78"/>
              </a:rPr>
              <a:t>Test and Score</a:t>
            </a:r>
          </a:p>
        </p:txBody>
      </p:sp>
      <p:sp>
        <p:nvSpPr>
          <p:cNvPr id="24" name="TextBox 23">
            <a:extLst>
              <a:ext uri="{FF2B5EF4-FFF2-40B4-BE49-F238E27FC236}">
                <a16:creationId xmlns:a16="http://schemas.microsoft.com/office/drawing/2014/main" id="{AB963F3D-A612-4193-B08A-4243648EEFD0}"/>
              </a:ext>
            </a:extLst>
          </p:cNvPr>
          <p:cNvSpPr txBox="1"/>
          <p:nvPr/>
        </p:nvSpPr>
        <p:spPr>
          <a:xfrm>
            <a:off x="3410405" y="4536491"/>
            <a:ext cx="2332206" cy="369332"/>
          </a:xfrm>
          <a:prstGeom prst="rect">
            <a:avLst/>
          </a:prstGeom>
          <a:noFill/>
        </p:spPr>
        <p:txBody>
          <a:bodyPr wrap="square" rtlCol="0">
            <a:spAutoFit/>
          </a:bodyPr>
          <a:lstStyle/>
          <a:p>
            <a:pPr algn="ctr" rtl="1"/>
            <a:r>
              <a:rPr lang="en-GB" sz="1800" dirty="0"/>
              <a:t>Neural Science</a:t>
            </a:r>
            <a:endParaRPr lang="en-US" dirty="0">
              <a:latin typeface="TS Rotger Black" panose="00000500000000000000" pitchFamily="50" charset="-78"/>
              <a:cs typeface="TS Rotger Black" panose="00000500000000000000" pitchFamily="50" charset="-78"/>
            </a:endParaRPr>
          </a:p>
        </p:txBody>
      </p:sp>
      <p:pic>
        <p:nvPicPr>
          <p:cNvPr id="15" name="Picture 14">
            <a:hlinkClick r:id="rId2" action="ppaction://hlinksldjump"/>
            <a:extLst>
              <a:ext uri="{FF2B5EF4-FFF2-40B4-BE49-F238E27FC236}">
                <a16:creationId xmlns:a16="http://schemas.microsoft.com/office/drawing/2014/main" id="{0B95A444-9F88-0B61-4426-1E8AC18703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013" y="1493169"/>
            <a:ext cx="927585" cy="75640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7" name="Picture 26">
            <a:hlinkClick r:id="rId4" action="ppaction://hlinksldjump"/>
            <a:extLst>
              <a:ext uri="{FF2B5EF4-FFF2-40B4-BE49-F238E27FC236}">
                <a16:creationId xmlns:a16="http://schemas.microsoft.com/office/drawing/2014/main" id="{22E580A9-8664-2097-D13F-1306A5238C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013" y="3336366"/>
            <a:ext cx="943700" cy="89127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9" name="Picture 28">
            <a:hlinkClick r:id="rId6" action="ppaction://hlinksldjump"/>
            <a:extLst>
              <a:ext uri="{FF2B5EF4-FFF2-40B4-BE49-F238E27FC236}">
                <a16:creationId xmlns:a16="http://schemas.microsoft.com/office/drawing/2014/main" id="{25AC22F9-6EA4-FE53-E332-8858A3C3E3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33360" y="3222160"/>
            <a:ext cx="906451" cy="99531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3" name="Picture 32">
            <a:hlinkClick r:id="rId8" action="ppaction://hlinksldjump"/>
            <a:extLst>
              <a:ext uri="{FF2B5EF4-FFF2-40B4-BE49-F238E27FC236}">
                <a16:creationId xmlns:a16="http://schemas.microsoft.com/office/drawing/2014/main" id="{2E558B5B-EAB5-E000-C1DE-0A06DB12387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54153" y="4905823"/>
            <a:ext cx="1435459" cy="12127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5" name="Picture 34">
            <a:hlinkClick r:id="rId10" action="ppaction://hlinksldjump"/>
            <a:extLst>
              <a:ext uri="{FF2B5EF4-FFF2-40B4-BE49-F238E27FC236}">
                <a16:creationId xmlns:a16="http://schemas.microsoft.com/office/drawing/2014/main" id="{E13B3575-4D2E-4EEB-0625-3B1A2D23D68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836534" y="1342424"/>
            <a:ext cx="856980" cy="90839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7" name="Picture 36">
            <a:hlinkClick r:id="rId12" action="ppaction://hlinksldjump"/>
            <a:extLst>
              <a:ext uri="{FF2B5EF4-FFF2-40B4-BE49-F238E27FC236}">
                <a16:creationId xmlns:a16="http://schemas.microsoft.com/office/drawing/2014/main" id="{9B0AF6F4-C5A5-DA8D-91AE-D545D6D99C8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732514" y="4211114"/>
            <a:ext cx="1510237" cy="138941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1" name="Picture 40">
            <a:hlinkClick r:id="rId14" action="ppaction://hlinksldjump"/>
            <a:extLst>
              <a:ext uri="{FF2B5EF4-FFF2-40B4-BE49-F238E27FC236}">
                <a16:creationId xmlns:a16="http://schemas.microsoft.com/office/drawing/2014/main" id="{232913D3-EE37-B0FC-6C19-7C51573443C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477966" y="1703868"/>
            <a:ext cx="2046447" cy="1136441"/>
          </a:xfrm>
          <a:prstGeom prst="rect">
            <a:avLst/>
          </a:prstGeom>
        </p:spPr>
      </p:pic>
      <p:sp>
        <p:nvSpPr>
          <p:cNvPr id="49" name="TextBox 48">
            <a:extLst>
              <a:ext uri="{FF2B5EF4-FFF2-40B4-BE49-F238E27FC236}">
                <a16:creationId xmlns:a16="http://schemas.microsoft.com/office/drawing/2014/main" id="{C75C8967-3104-35A3-A1D0-4FC13C30E77E}"/>
              </a:ext>
            </a:extLst>
          </p:cNvPr>
          <p:cNvSpPr txBox="1"/>
          <p:nvPr/>
        </p:nvSpPr>
        <p:spPr>
          <a:xfrm>
            <a:off x="10624009" y="6410227"/>
            <a:ext cx="1494293" cy="369332"/>
          </a:xfrm>
          <a:prstGeom prst="rect">
            <a:avLst/>
          </a:prstGeom>
          <a:noFill/>
        </p:spPr>
        <p:txBody>
          <a:bodyPr wrap="square" rtlCol="0">
            <a:spAutoFit/>
          </a:bodyPr>
          <a:lstStyle/>
          <a:p>
            <a:r>
              <a:rPr lang="en-GB" dirty="0">
                <a:solidFill>
                  <a:schemeClr val="bg1"/>
                </a:solidFill>
                <a:hlinkClick r:id="rId16" action="ppaction://hlinksldjump">
                  <a:extLst>
                    <a:ext uri="{A12FA001-AC4F-418D-AE19-62706E023703}">
                      <ahyp:hlinkClr xmlns:ahyp="http://schemas.microsoft.com/office/drawing/2018/hyperlinkcolor" val="tx"/>
                    </a:ext>
                  </a:extLst>
                </a:hlinkClick>
              </a:rPr>
              <a:t>Thank</a:t>
            </a:r>
            <a:r>
              <a:rPr lang="en-GB" dirty="0">
                <a:solidFill>
                  <a:schemeClr val="bg1"/>
                </a:solidFill>
              </a:rPr>
              <a:t> </a:t>
            </a:r>
            <a:r>
              <a:rPr lang="en-GB" dirty="0">
                <a:solidFill>
                  <a:schemeClr val="bg1"/>
                </a:solidFill>
                <a:hlinkClick r:id="rId16" action="ppaction://hlinksldjump">
                  <a:extLst>
                    <a:ext uri="{A12FA001-AC4F-418D-AE19-62706E023703}">
                      <ahyp:hlinkClr xmlns:ahyp="http://schemas.microsoft.com/office/drawing/2018/hyperlinkcolor" val="tx"/>
                    </a:ext>
                  </a:extLst>
                </a:hlinkClick>
              </a:rPr>
              <a:t>you</a:t>
            </a:r>
            <a:endParaRPr lang="en-GB" dirty="0">
              <a:solidFill>
                <a:schemeClr val="bg1"/>
              </a:solidFill>
            </a:endParaRPr>
          </a:p>
        </p:txBody>
      </p:sp>
    </p:spTree>
    <p:extLst>
      <p:ext uri="{BB962C8B-B14F-4D97-AF65-F5344CB8AC3E}">
        <p14:creationId xmlns:p14="http://schemas.microsoft.com/office/powerpoint/2010/main" val="1578227953"/>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92B3F8-771C-6176-6BD7-5BE649AAAC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6005" y="384659"/>
            <a:ext cx="5797484" cy="6088681"/>
          </a:xfrm>
          <a:prstGeom prst="rect">
            <a:avLst/>
          </a:prstGeom>
        </p:spPr>
      </p:pic>
    </p:spTree>
    <p:extLst>
      <p:ext uri="{BB962C8B-B14F-4D97-AF65-F5344CB8AC3E}">
        <p14:creationId xmlns:p14="http://schemas.microsoft.com/office/powerpoint/2010/main" val="2099196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43A087-0F8C-4118-A82B-CB27F7166F62}"/>
              </a:ext>
            </a:extLst>
          </p:cNvPr>
          <p:cNvSpPr txBox="1"/>
          <p:nvPr/>
        </p:nvSpPr>
        <p:spPr>
          <a:xfrm>
            <a:off x="1046375" y="223736"/>
            <a:ext cx="10444899" cy="707886"/>
          </a:xfrm>
          <a:prstGeom prst="rect">
            <a:avLst/>
          </a:prstGeom>
          <a:noFill/>
        </p:spPr>
        <p:txBody>
          <a:bodyPr wrap="square" rtlCol="0">
            <a:spAutoFit/>
          </a:bodyPr>
          <a:lstStyle/>
          <a:p>
            <a:pPr algn="ctr" rtl="1"/>
            <a:r>
              <a:rPr lang="en-US" sz="4000" b="1" dirty="0">
                <a:solidFill>
                  <a:schemeClr val="bg1"/>
                </a:solidFill>
                <a:latin typeface="TS Rotger Black" panose="00000500000000000000" pitchFamily="50" charset="-78"/>
                <a:cs typeface="TS Rotger Black" panose="00000500000000000000" pitchFamily="50" charset="-78"/>
              </a:rPr>
              <a:t>Machine and Deep Learning Project</a:t>
            </a:r>
          </a:p>
        </p:txBody>
      </p:sp>
      <p:sp>
        <p:nvSpPr>
          <p:cNvPr id="7" name="TextBox 6">
            <a:extLst>
              <a:ext uri="{FF2B5EF4-FFF2-40B4-BE49-F238E27FC236}">
                <a16:creationId xmlns:a16="http://schemas.microsoft.com/office/drawing/2014/main" id="{1EC61DDB-FCBF-434A-95F3-425786C68BA1}"/>
              </a:ext>
            </a:extLst>
          </p:cNvPr>
          <p:cNvSpPr txBox="1"/>
          <p:nvPr/>
        </p:nvSpPr>
        <p:spPr>
          <a:xfrm>
            <a:off x="350194" y="1733186"/>
            <a:ext cx="2222663" cy="923330"/>
          </a:xfrm>
          <a:prstGeom prst="rect">
            <a:avLst/>
          </a:prstGeom>
          <a:noFill/>
        </p:spPr>
        <p:txBody>
          <a:bodyPr wrap="square" rtlCol="0">
            <a:spAutoFit/>
          </a:bodyPr>
          <a:lstStyle/>
          <a:p>
            <a:pPr algn="ctr"/>
            <a:r>
              <a:rPr lang="en-US" sz="5400" dirty="0">
                <a:solidFill>
                  <a:srgbClr val="003049"/>
                </a:solidFill>
              </a:rPr>
              <a:t>START</a:t>
            </a:r>
          </a:p>
        </p:txBody>
      </p:sp>
      <p:sp>
        <p:nvSpPr>
          <p:cNvPr id="10" name="Rectangle 9">
            <a:extLst>
              <a:ext uri="{FF2B5EF4-FFF2-40B4-BE49-F238E27FC236}">
                <a16:creationId xmlns:a16="http://schemas.microsoft.com/office/drawing/2014/main" id="{AA053963-EAAB-4D87-A6BD-F40AF83F3F4B}"/>
              </a:ext>
            </a:extLst>
          </p:cNvPr>
          <p:cNvSpPr>
            <a:spLocks noChangeAspect="1"/>
          </p:cNvSpPr>
          <p:nvPr/>
        </p:nvSpPr>
        <p:spPr>
          <a:xfrm>
            <a:off x="4748265" y="1731523"/>
            <a:ext cx="905256" cy="90467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AC9F15-6704-4546-8093-AAB467B779C7}"/>
              </a:ext>
            </a:extLst>
          </p:cNvPr>
          <p:cNvSpPr/>
          <p:nvPr/>
        </p:nvSpPr>
        <p:spPr>
          <a:xfrm>
            <a:off x="5741070" y="1731523"/>
            <a:ext cx="2538920" cy="90467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003049"/>
                </a:solidFill>
                <a:latin typeface="TS Rotger Black" panose="00000500000000000000" pitchFamily="50" charset="-78"/>
                <a:cs typeface="TS Rotger Black" panose="00000500000000000000" pitchFamily="50" charset="-78"/>
              </a:rPr>
              <a:t>Introduction</a:t>
            </a:r>
          </a:p>
        </p:txBody>
      </p:sp>
    </p:spTree>
    <p:extLst>
      <p:ext uri="{BB962C8B-B14F-4D97-AF65-F5344CB8AC3E}">
        <p14:creationId xmlns:p14="http://schemas.microsoft.com/office/powerpoint/2010/main" val="8711868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
        <p159:morph option="byObject"/>
      </p:transition>
    </mc:Choice>
    <mc:Fallback xmlns="">
      <p:transition spd="slow" advClick="0" advTm="1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43A087-0F8C-4118-A82B-CB27F7166F62}"/>
              </a:ext>
            </a:extLst>
          </p:cNvPr>
          <p:cNvSpPr txBox="1"/>
          <p:nvPr/>
        </p:nvSpPr>
        <p:spPr>
          <a:xfrm>
            <a:off x="424206" y="223736"/>
            <a:ext cx="11326807" cy="707886"/>
          </a:xfrm>
          <a:prstGeom prst="rect">
            <a:avLst/>
          </a:prstGeom>
          <a:noFill/>
        </p:spPr>
        <p:txBody>
          <a:bodyPr wrap="square" rtlCol="0">
            <a:spAutoFit/>
          </a:bodyPr>
          <a:lstStyle/>
          <a:p>
            <a:pPr algn="ctr" rtl="1"/>
            <a:r>
              <a:rPr lang="en-US" sz="4000" b="1" dirty="0">
                <a:solidFill>
                  <a:schemeClr val="bg1"/>
                </a:solidFill>
                <a:latin typeface="TS Rotger Black" panose="00000500000000000000" pitchFamily="50" charset="-78"/>
                <a:cs typeface="TS Rotger Black" panose="00000500000000000000" pitchFamily="50" charset="-78"/>
              </a:rPr>
              <a:t>Machine and Deep Learning Project</a:t>
            </a:r>
          </a:p>
        </p:txBody>
      </p:sp>
      <p:sp>
        <p:nvSpPr>
          <p:cNvPr id="7" name="TextBox 6">
            <a:extLst>
              <a:ext uri="{FF2B5EF4-FFF2-40B4-BE49-F238E27FC236}">
                <a16:creationId xmlns:a16="http://schemas.microsoft.com/office/drawing/2014/main" id="{1EC61DDB-FCBF-434A-95F3-425786C68BA1}"/>
              </a:ext>
            </a:extLst>
          </p:cNvPr>
          <p:cNvSpPr txBox="1"/>
          <p:nvPr/>
        </p:nvSpPr>
        <p:spPr>
          <a:xfrm>
            <a:off x="350194" y="1712866"/>
            <a:ext cx="2110903" cy="923330"/>
          </a:xfrm>
          <a:prstGeom prst="rect">
            <a:avLst/>
          </a:prstGeom>
          <a:noFill/>
        </p:spPr>
        <p:txBody>
          <a:bodyPr wrap="square" rtlCol="0">
            <a:spAutoFit/>
          </a:bodyPr>
          <a:lstStyle/>
          <a:p>
            <a:pPr algn="ctr"/>
            <a:r>
              <a:rPr lang="en-US" sz="5400" dirty="0">
                <a:solidFill>
                  <a:srgbClr val="003049"/>
                </a:solidFill>
              </a:rPr>
              <a:t>START</a:t>
            </a:r>
          </a:p>
        </p:txBody>
      </p:sp>
      <p:sp>
        <p:nvSpPr>
          <p:cNvPr id="11" name="Rectangle 10">
            <a:extLst>
              <a:ext uri="{FF2B5EF4-FFF2-40B4-BE49-F238E27FC236}">
                <a16:creationId xmlns:a16="http://schemas.microsoft.com/office/drawing/2014/main" id="{DA1F2F15-609F-4723-9E2D-273E5B79F1C4}"/>
              </a:ext>
            </a:extLst>
          </p:cNvPr>
          <p:cNvSpPr>
            <a:spLocks noChangeAspect="1"/>
          </p:cNvSpPr>
          <p:nvPr/>
        </p:nvSpPr>
        <p:spPr>
          <a:xfrm>
            <a:off x="8367539" y="1731523"/>
            <a:ext cx="3383474" cy="904673"/>
          </a:xfrm>
          <a:prstGeom prst="rect">
            <a:avLst/>
          </a:prstGeom>
          <a:solidFill>
            <a:srgbClr val="EAE2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003049"/>
                </a:solidFill>
                <a:latin typeface="TS Rotger Black" panose="00000500000000000000" pitchFamily="50" charset="-78"/>
                <a:cs typeface="TS Rotger Black" panose="00000500000000000000" pitchFamily="50" charset="-78"/>
              </a:rPr>
              <a:t>Introduction</a:t>
            </a:r>
            <a:endParaRPr lang="en-US" sz="4000" dirty="0"/>
          </a:p>
        </p:txBody>
      </p:sp>
      <p:sp>
        <p:nvSpPr>
          <p:cNvPr id="12" name="Rectangle 11">
            <a:extLst>
              <a:ext uri="{FF2B5EF4-FFF2-40B4-BE49-F238E27FC236}">
                <a16:creationId xmlns:a16="http://schemas.microsoft.com/office/drawing/2014/main" id="{62AC9F15-6704-4546-8093-AAB467B779C7}"/>
              </a:ext>
            </a:extLst>
          </p:cNvPr>
          <p:cNvSpPr/>
          <p:nvPr/>
        </p:nvSpPr>
        <p:spPr>
          <a:xfrm>
            <a:off x="0" y="1731523"/>
            <a:ext cx="8279990" cy="512647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rgbClr val="003049"/>
              </a:solidFill>
              <a:latin typeface="TS Rotger Black" panose="00000500000000000000" pitchFamily="50" charset="-78"/>
              <a:cs typeface="TS Rotger Black" panose="00000500000000000000" pitchFamily="50" charset="-78"/>
            </a:endParaRPr>
          </a:p>
        </p:txBody>
      </p:sp>
      <p:sp>
        <p:nvSpPr>
          <p:cNvPr id="2" name="TextBox 1">
            <a:extLst>
              <a:ext uri="{FF2B5EF4-FFF2-40B4-BE49-F238E27FC236}">
                <a16:creationId xmlns:a16="http://schemas.microsoft.com/office/drawing/2014/main" id="{F111D6B5-E119-4F93-8F0B-EFC0A6FC093D}"/>
              </a:ext>
            </a:extLst>
          </p:cNvPr>
          <p:cNvSpPr txBox="1"/>
          <p:nvPr/>
        </p:nvSpPr>
        <p:spPr>
          <a:xfrm>
            <a:off x="82134" y="1910638"/>
            <a:ext cx="7782127" cy="4154984"/>
          </a:xfrm>
          <a:prstGeom prst="rect">
            <a:avLst/>
          </a:prstGeom>
          <a:noFill/>
        </p:spPr>
        <p:txBody>
          <a:bodyPr wrap="square" lIns="91440" tIns="45720" rIns="91440" bIns="45720" rtlCol="0" anchor="t">
            <a:spAutoFit/>
          </a:bodyPr>
          <a:lstStyle/>
          <a:p>
            <a:pPr rtl="1"/>
            <a:r>
              <a:rPr lang="en-GB" sz="2400" dirty="0">
                <a:latin typeface="Times New Roman"/>
                <a:ea typeface="+mn-lt"/>
                <a:cs typeface="+mn-lt"/>
              </a:rPr>
              <a:t>Our project is classifying and predicting </a:t>
            </a:r>
            <a:r>
              <a:rPr lang="en-GB" sz="2400" dirty="0" err="1">
                <a:latin typeface="Times New Roman"/>
                <a:ea typeface="+mn-lt"/>
                <a:cs typeface="+mn-lt"/>
              </a:rPr>
              <a:t>lego</a:t>
            </a:r>
            <a:r>
              <a:rPr lang="en-GB" sz="2400" dirty="0">
                <a:latin typeface="Times New Roman"/>
                <a:ea typeface="+mn-lt"/>
                <a:cs typeface="+mn-lt"/>
              </a:rPr>
              <a:t> blocks. We have 16-block types "16 classes" with multiple features. Our final aim is to be able to give our model any </a:t>
            </a:r>
            <a:r>
              <a:rPr lang="en-GB" sz="2400" dirty="0" err="1">
                <a:latin typeface="Times New Roman"/>
                <a:ea typeface="+mn-lt"/>
                <a:cs typeface="+mn-lt"/>
              </a:rPr>
              <a:t>lego</a:t>
            </a:r>
            <a:r>
              <a:rPr lang="en-GB" sz="2400" dirty="0">
                <a:latin typeface="Times New Roman"/>
                <a:ea typeface="+mn-lt"/>
                <a:cs typeface="+mn-lt"/>
              </a:rPr>
              <a:t> photo, and that the model will be able to identify which type of block this vague block is we will reach this goal through getting a dataset, cleaning the dataset, resizing all images, normalizing them, etc. Then, we will use multiple classifiers "Convolutional Neural Network, K-Nearest-Neighbor, Support Vector Machine, Naive Bayes" in order to reach the highest accuracy of predicting and classifying unknown </a:t>
            </a:r>
            <a:r>
              <a:rPr lang="en-GB" sz="2400" dirty="0" err="1">
                <a:latin typeface="Times New Roman"/>
                <a:ea typeface="+mn-lt"/>
                <a:cs typeface="+mn-lt"/>
              </a:rPr>
              <a:t>lego</a:t>
            </a:r>
            <a:r>
              <a:rPr lang="en-GB" sz="2400" dirty="0">
                <a:latin typeface="Times New Roman"/>
                <a:ea typeface="+mn-lt"/>
                <a:cs typeface="+mn-lt"/>
              </a:rPr>
              <a:t>-blocks into its right block type</a:t>
            </a:r>
            <a:endParaRPr lang="en-GB" sz="2400" b="0" i="0" u="none" strike="noStrike" baseline="0" dirty="0">
              <a:latin typeface="Times New Roman"/>
              <a:cs typeface="TS Rotger Black" panose="00000500000000000000" pitchFamily="50" charset="-78"/>
            </a:endParaRPr>
          </a:p>
        </p:txBody>
      </p:sp>
    </p:spTree>
    <p:extLst>
      <p:ext uri="{BB962C8B-B14F-4D97-AF65-F5344CB8AC3E}">
        <p14:creationId xmlns:p14="http://schemas.microsoft.com/office/powerpoint/2010/main" val="2179055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43A087-0F8C-4118-A82B-CB27F7166F62}"/>
              </a:ext>
            </a:extLst>
          </p:cNvPr>
          <p:cNvSpPr txBox="1"/>
          <p:nvPr/>
        </p:nvSpPr>
        <p:spPr>
          <a:xfrm>
            <a:off x="1310327" y="223736"/>
            <a:ext cx="9596486" cy="707886"/>
          </a:xfrm>
          <a:prstGeom prst="rect">
            <a:avLst/>
          </a:prstGeom>
          <a:noFill/>
        </p:spPr>
        <p:txBody>
          <a:bodyPr wrap="square" rtlCol="0">
            <a:spAutoFit/>
          </a:bodyPr>
          <a:lstStyle/>
          <a:p>
            <a:pPr algn="ctr" rtl="1"/>
            <a:r>
              <a:rPr lang="en-US" sz="4000" b="1" dirty="0">
                <a:solidFill>
                  <a:schemeClr val="bg1"/>
                </a:solidFill>
                <a:latin typeface="TS Rotger Black" panose="00000500000000000000" pitchFamily="50" charset="-78"/>
                <a:cs typeface="TS Rotger Black" panose="00000500000000000000" pitchFamily="50" charset="-78"/>
              </a:rPr>
              <a:t>Machine and Deep Learning Project</a:t>
            </a:r>
          </a:p>
        </p:txBody>
      </p:sp>
      <p:sp>
        <p:nvSpPr>
          <p:cNvPr id="7" name="TextBox 6">
            <a:extLst>
              <a:ext uri="{FF2B5EF4-FFF2-40B4-BE49-F238E27FC236}">
                <a16:creationId xmlns:a16="http://schemas.microsoft.com/office/drawing/2014/main" id="{1EC61DDB-FCBF-434A-95F3-425786C68BA1}"/>
              </a:ext>
            </a:extLst>
          </p:cNvPr>
          <p:cNvSpPr txBox="1"/>
          <p:nvPr/>
        </p:nvSpPr>
        <p:spPr>
          <a:xfrm>
            <a:off x="350194" y="1733186"/>
            <a:ext cx="2192183" cy="923330"/>
          </a:xfrm>
          <a:prstGeom prst="rect">
            <a:avLst/>
          </a:prstGeom>
          <a:noFill/>
        </p:spPr>
        <p:txBody>
          <a:bodyPr wrap="square" rtlCol="0">
            <a:spAutoFit/>
          </a:bodyPr>
          <a:lstStyle/>
          <a:p>
            <a:pPr algn="ctr"/>
            <a:r>
              <a:rPr lang="en-US" sz="5400" dirty="0">
                <a:solidFill>
                  <a:srgbClr val="003049"/>
                </a:solidFill>
              </a:rPr>
              <a:t>START</a:t>
            </a:r>
          </a:p>
        </p:txBody>
      </p:sp>
      <p:sp>
        <p:nvSpPr>
          <p:cNvPr id="10" name="Rectangle 9">
            <a:extLst>
              <a:ext uri="{FF2B5EF4-FFF2-40B4-BE49-F238E27FC236}">
                <a16:creationId xmlns:a16="http://schemas.microsoft.com/office/drawing/2014/main" id="{AA053963-EAAB-4D87-A6BD-F40AF83F3F4B}"/>
              </a:ext>
            </a:extLst>
          </p:cNvPr>
          <p:cNvSpPr>
            <a:spLocks noChangeAspect="1"/>
          </p:cNvSpPr>
          <p:nvPr/>
        </p:nvSpPr>
        <p:spPr>
          <a:xfrm>
            <a:off x="4748265" y="1731523"/>
            <a:ext cx="905256" cy="90467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AC9F15-6704-4546-8093-AAB467B779C7}"/>
              </a:ext>
            </a:extLst>
          </p:cNvPr>
          <p:cNvSpPr/>
          <p:nvPr/>
        </p:nvSpPr>
        <p:spPr>
          <a:xfrm>
            <a:off x="5741070" y="1731523"/>
            <a:ext cx="2538920" cy="90467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003049"/>
                </a:solidFill>
                <a:latin typeface="TS Rotger Black" panose="00000500000000000000" pitchFamily="50" charset="-78"/>
                <a:cs typeface="TS Rotger Black" panose="00000500000000000000" pitchFamily="50" charset="-78"/>
              </a:rPr>
              <a:t>Introduction</a:t>
            </a:r>
          </a:p>
        </p:txBody>
      </p:sp>
    </p:spTree>
    <p:extLst>
      <p:ext uri="{BB962C8B-B14F-4D97-AF65-F5344CB8AC3E}">
        <p14:creationId xmlns:p14="http://schemas.microsoft.com/office/powerpoint/2010/main" val="2346365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
        <p159:morph option="byObject"/>
      </p:transition>
    </mc:Choice>
    <mc:Fallback xmlns="">
      <p:transition spd="slow" advClick="0" advTm="1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43A087-0F8C-4118-A82B-CB27F7166F62}"/>
              </a:ext>
            </a:extLst>
          </p:cNvPr>
          <p:cNvSpPr txBox="1"/>
          <p:nvPr/>
        </p:nvSpPr>
        <p:spPr>
          <a:xfrm>
            <a:off x="838986" y="252017"/>
            <a:ext cx="10396461" cy="707886"/>
          </a:xfrm>
          <a:prstGeom prst="rect">
            <a:avLst/>
          </a:prstGeom>
          <a:noFill/>
        </p:spPr>
        <p:txBody>
          <a:bodyPr wrap="square" rtlCol="0">
            <a:spAutoFit/>
          </a:bodyPr>
          <a:lstStyle/>
          <a:p>
            <a:pPr algn="ctr" rtl="1"/>
            <a:r>
              <a:rPr lang="en-US" sz="4000" b="1" dirty="0">
                <a:solidFill>
                  <a:schemeClr val="bg1"/>
                </a:solidFill>
                <a:latin typeface="TS Rotger Black" panose="00000500000000000000" pitchFamily="50" charset="-78"/>
                <a:cs typeface="TS Rotger Black" panose="00000500000000000000" pitchFamily="50" charset="-78"/>
              </a:rPr>
              <a:t>Machine and Deep Learning Project</a:t>
            </a:r>
          </a:p>
        </p:txBody>
      </p:sp>
      <p:sp>
        <p:nvSpPr>
          <p:cNvPr id="6" name="Rectangle 5">
            <a:extLst>
              <a:ext uri="{FF2B5EF4-FFF2-40B4-BE49-F238E27FC236}">
                <a16:creationId xmlns:a16="http://schemas.microsoft.com/office/drawing/2014/main" id="{D382DFBB-C237-4D91-AA17-44196CD2CD26}"/>
              </a:ext>
            </a:extLst>
          </p:cNvPr>
          <p:cNvSpPr/>
          <p:nvPr/>
        </p:nvSpPr>
        <p:spPr>
          <a:xfrm>
            <a:off x="136186" y="1731523"/>
            <a:ext cx="2538920" cy="90467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EC61DDB-FCBF-434A-95F3-425786C68BA1}"/>
              </a:ext>
            </a:extLst>
          </p:cNvPr>
          <p:cNvSpPr txBox="1"/>
          <p:nvPr/>
        </p:nvSpPr>
        <p:spPr>
          <a:xfrm>
            <a:off x="350194" y="1733186"/>
            <a:ext cx="2232823" cy="923330"/>
          </a:xfrm>
          <a:prstGeom prst="rect">
            <a:avLst/>
          </a:prstGeom>
          <a:noFill/>
        </p:spPr>
        <p:txBody>
          <a:bodyPr wrap="square" rtlCol="0">
            <a:spAutoFit/>
          </a:bodyPr>
          <a:lstStyle/>
          <a:p>
            <a:pPr algn="ctr"/>
            <a:r>
              <a:rPr lang="en-US" sz="5400" dirty="0">
                <a:solidFill>
                  <a:srgbClr val="003049"/>
                </a:solidFill>
              </a:rPr>
              <a:t>START</a:t>
            </a:r>
          </a:p>
        </p:txBody>
      </p:sp>
      <p:sp>
        <p:nvSpPr>
          <p:cNvPr id="8" name="Rectangle 7">
            <a:extLst>
              <a:ext uri="{FF2B5EF4-FFF2-40B4-BE49-F238E27FC236}">
                <a16:creationId xmlns:a16="http://schemas.microsoft.com/office/drawing/2014/main" id="{3BCABF9A-4A1B-431A-8478-15B7791B5C95}"/>
              </a:ext>
            </a:extLst>
          </p:cNvPr>
          <p:cNvSpPr>
            <a:spLocks noChangeAspect="1"/>
          </p:cNvSpPr>
          <p:nvPr/>
        </p:nvSpPr>
        <p:spPr>
          <a:xfrm>
            <a:off x="2762655" y="1731523"/>
            <a:ext cx="905256" cy="90467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F565EDD-511F-4A7A-AA7E-FC43A3554832}"/>
              </a:ext>
            </a:extLst>
          </p:cNvPr>
          <p:cNvSpPr>
            <a:spLocks noChangeAspect="1"/>
          </p:cNvSpPr>
          <p:nvPr/>
        </p:nvSpPr>
        <p:spPr>
          <a:xfrm>
            <a:off x="3755460" y="1731523"/>
            <a:ext cx="905256" cy="90467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A053963-EAAB-4D87-A6BD-F40AF83F3F4B}"/>
              </a:ext>
            </a:extLst>
          </p:cNvPr>
          <p:cNvSpPr>
            <a:spLocks noChangeAspect="1"/>
          </p:cNvSpPr>
          <p:nvPr/>
        </p:nvSpPr>
        <p:spPr>
          <a:xfrm>
            <a:off x="4748265" y="1731523"/>
            <a:ext cx="905256" cy="90467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A1F2F15-609F-4723-9E2D-273E5B79F1C4}"/>
              </a:ext>
            </a:extLst>
          </p:cNvPr>
          <p:cNvSpPr>
            <a:spLocks noChangeAspect="1"/>
          </p:cNvSpPr>
          <p:nvPr/>
        </p:nvSpPr>
        <p:spPr>
          <a:xfrm>
            <a:off x="8367539" y="1731523"/>
            <a:ext cx="905256" cy="90467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AC9F15-6704-4546-8093-AAB467B779C7}"/>
              </a:ext>
            </a:extLst>
          </p:cNvPr>
          <p:cNvSpPr/>
          <p:nvPr/>
        </p:nvSpPr>
        <p:spPr>
          <a:xfrm>
            <a:off x="5741070" y="1731523"/>
            <a:ext cx="2538920" cy="90467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003049"/>
                </a:solidFill>
                <a:latin typeface="TS Rotger Black" panose="00000500000000000000" pitchFamily="50" charset="-78"/>
                <a:cs typeface="TS Rotger Black" panose="00000500000000000000" pitchFamily="50" charset="-78"/>
              </a:rPr>
              <a:t>Introduction</a:t>
            </a:r>
          </a:p>
        </p:txBody>
      </p:sp>
      <p:sp>
        <p:nvSpPr>
          <p:cNvPr id="13" name="Rectangle 12">
            <a:extLst>
              <a:ext uri="{FF2B5EF4-FFF2-40B4-BE49-F238E27FC236}">
                <a16:creationId xmlns:a16="http://schemas.microsoft.com/office/drawing/2014/main" id="{653D18BB-8781-4866-ABC3-41E6D6699834}"/>
              </a:ext>
            </a:extLst>
          </p:cNvPr>
          <p:cNvSpPr>
            <a:spLocks noChangeAspect="1"/>
          </p:cNvSpPr>
          <p:nvPr/>
        </p:nvSpPr>
        <p:spPr>
          <a:xfrm>
            <a:off x="9360344" y="1731523"/>
            <a:ext cx="905256" cy="90467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Single Corner Rounded 14">
            <a:extLst>
              <a:ext uri="{FF2B5EF4-FFF2-40B4-BE49-F238E27FC236}">
                <a16:creationId xmlns:a16="http://schemas.microsoft.com/office/drawing/2014/main" id="{9AF12E33-3FBE-4D66-A361-16ACE10828CF}"/>
              </a:ext>
            </a:extLst>
          </p:cNvPr>
          <p:cNvSpPr/>
          <p:nvPr/>
        </p:nvSpPr>
        <p:spPr>
          <a:xfrm>
            <a:off x="10353149" y="1731523"/>
            <a:ext cx="882298" cy="904672"/>
          </a:xfrm>
          <a:prstGeom prst="round1Rect">
            <a:avLst>
              <a:gd name="adj" fmla="val 50000"/>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D408A1-366F-4766-A5A8-658298910D29}"/>
              </a:ext>
            </a:extLst>
          </p:cNvPr>
          <p:cNvSpPr>
            <a:spLocks noChangeAspect="1"/>
          </p:cNvSpPr>
          <p:nvPr/>
        </p:nvSpPr>
        <p:spPr>
          <a:xfrm>
            <a:off x="10353149" y="2710774"/>
            <a:ext cx="882298" cy="90467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Single Corner Rounded 16">
            <a:extLst>
              <a:ext uri="{FF2B5EF4-FFF2-40B4-BE49-F238E27FC236}">
                <a16:creationId xmlns:a16="http://schemas.microsoft.com/office/drawing/2014/main" id="{F6AA495E-25B4-47D6-ACE8-67213EBC3012}"/>
              </a:ext>
            </a:extLst>
          </p:cNvPr>
          <p:cNvSpPr/>
          <p:nvPr/>
        </p:nvSpPr>
        <p:spPr>
          <a:xfrm rot="5400000">
            <a:off x="10353149" y="3690026"/>
            <a:ext cx="882298" cy="882298"/>
          </a:xfrm>
          <a:prstGeom prst="round1Rect">
            <a:avLst>
              <a:gd name="adj" fmla="val 50000"/>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B97DAA6-4D5A-454A-8993-1E400357E58F}"/>
              </a:ext>
            </a:extLst>
          </p:cNvPr>
          <p:cNvSpPr>
            <a:spLocks noChangeAspect="1"/>
          </p:cNvSpPr>
          <p:nvPr/>
        </p:nvSpPr>
        <p:spPr>
          <a:xfrm>
            <a:off x="9360344" y="3690027"/>
            <a:ext cx="905256" cy="88229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83CD775-3A9D-4340-9547-4761BA25219C}"/>
              </a:ext>
            </a:extLst>
          </p:cNvPr>
          <p:cNvSpPr/>
          <p:nvPr/>
        </p:nvSpPr>
        <p:spPr>
          <a:xfrm>
            <a:off x="6733875" y="3690027"/>
            <a:ext cx="2538920" cy="88229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003049"/>
                </a:solidFill>
                <a:latin typeface="TS Rotger Black" panose="00000500000000000000" pitchFamily="50" charset="-78"/>
                <a:cs typeface="TS Rotger Black" panose="00000500000000000000" pitchFamily="50" charset="-78"/>
              </a:rPr>
              <a:t>Dataset</a:t>
            </a:r>
          </a:p>
        </p:txBody>
      </p:sp>
      <p:sp>
        <p:nvSpPr>
          <p:cNvPr id="20" name="Rectangle 19">
            <a:extLst>
              <a:ext uri="{FF2B5EF4-FFF2-40B4-BE49-F238E27FC236}">
                <a16:creationId xmlns:a16="http://schemas.microsoft.com/office/drawing/2014/main" id="{D280494B-8682-43E0-BB75-3BF0A7128A92}"/>
              </a:ext>
            </a:extLst>
          </p:cNvPr>
          <p:cNvSpPr>
            <a:spLocks noChangeAspect="1"/>
          </p:cNvSpPr>
          <p:nvPr/>
        </p:nvSpPr>
        <p:spPr>
          <a:xfrm>
            <a:off x="5741070" y="3690026"/>
            <a:ext cx="905256" cy="88229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44876F9-795C-4B5D-B4FD-ADF7537F68AD}"/>
              </a:ext>
            </a:extLst>
          </p:cNvPr>
          <p:cNvSpPr>
            <a:spLocks noChangeAspect="1"/>
          </p:cNvSpPr>
          <p:nvPr/>
        </p:nvSpPr>
        <p:spPr>
          <a:xfrm>
            <a:off x="4748265" y="3690026"/>
            <a:ext cx="905256" cy="88229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Single Corner Rounded 21">
            <a:extLst>
              <a:ext uri="{FF2B5EF4-FFF2-40B4-BE49-F238E27FC236}">
                <a16:creationId xmlns:a16="http://schemas.microsoft.com/office/drawing/2014/main" id="{E4AF634B-4601-4627-B759-38592BFB898F}"/>
              </a:ext>
            </a:extLst>
          </p:cNvPr>
          <p:cNvSpPr/>
          <p:nvPr/>
        </p:nvSpPr>
        <p:spPr>
          <a:xfrm rot="16200000">
            <a:off x="3752931" y="3678839"/>
            <a:ext cx="882298" cy="904672"/>
          </a:xfrm>
          <a:prstGeom prst="round1Rect">
            <a:avLst>
              <a:gd name="adj" fmla="val 50000"/>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88B5DC5-91AD-4BAE-B442-D6D2855D30BF}"/>
              </a:ext>
            </a:extLst>
          </p:cNvPr>
          <p:cNvSpPr>
            <a:spLocks noChangeAspect="1"/>
          </p:cNvSpPr>
          <p:nvPr/>
        </p:nvSpPr>
        <p:spPr>
          <a:xfrm>
            <a:off x="3741744" y="4642362"/>
            <a:ext cx="918972" cy="90467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08AE682-A2E2-4A53-B6BD-48123F841DD8}"/>
              </a:ext>
            </a:extLst>
          </p:cNvPr>
          <p:cNvSpPr>
            <a:spLocks noChangeAspect="1"/>
          </p:cNvSpPr>
          <p:nvPr/>
        </p:nvSpPr>
        <p:spPr>
          <a:xfrm>
            <a:off x="3741744" y="5617074"/>
            <a:ext cx="904672" cy="11533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35038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43A087-0F8C-4118-A82B-CB27F7166F62}"/>
              </a:ext>
            </a:extLst>
          </p:cNvPr>
          <p:cNvSpPr txBox="1"/>
          <p:nvPr/>
        </p:nvSpPr>
        <p:spPr>
          <a:xfrm>
            <a:off x="1234911" y="223736"/>
            <a:ext cx="9756743" cy="707886"/>
          </a:xfrm>
          <a:prstGeom prst="rect">
            <a:avLst/>
          </a:prstGeom>
          <a:noFill/>
        </p:spPr>
        <p:txBody>
          <a:bodyPr wrap="square" rtlCol="0">
            <a:spAutoFit/>
          </a:bodyPr>
          <a:lstStyle/>
          <a:p>
            <a:pPr algn="ctr" rtl="1"/>
            <a:r>
              <a:rPr lang="en-US" sz="4000" b="1" dirty="0">
                <a:solidFill>
                  <a:schemeClr val="bg1"/>
                </a:solidFill>
                <a:latin typeface="TS Rotger Black" panose="00000500000000000000" pitchFamily="50" charset="-78"/>
                <a:cs typeface="TS Rotger Black" panose="00000500000000000000" pitchFamily="50" charset="-78"/>
              </a:rPr>
              <a:t>Machine and Deep Learning Project</a:t>
            </a:r>
          </a:p>
        </p:txBody>
      </p:sp>
      <p:sp>
        <p:nvSpPr>
          <p:cNvPr id="7" name="TextBox 6">
            <a:extLst>
              <a:ext uri="{FF2B5EF4-FFF2-40B4-BE49-F238E27FC236}">
                <a16:creationId xmlns:a16="http://schemas.microsoft.com/office/drawing/2014/main" id="{1EC61DDB-FCBF-434A-95F3-425786C68BA1}"/>
              </a:ext>
            </a:extLst>
          </p:cNvPr>
          <p:cNvSpPr txBox="1"/>
          <p:nvPr/>
        </p:nvSpPr>
        <p:spPr>
          <a:xfrm>
            <a:off x="350194" y="1712866"/>
            <a:ext cx="2598583" cy="923330"/>
          </a:xfrm>
          <a:prstGeom prst="rect">
            <a:avLst/>
          </a:prstGeom>
          <a:noFill/>
        </p:spPr>
        <p:txBody>
          <a:bodyPr wrap="square" rtlCol="0">
            <a:spAutoFit/>
          </a:bodyPr>
          <a:lstStyle/>
          <a:p>
            <a:pPr algn="ctr"/>
            <a:r>
              <a:rPr lang="en-US" sz="5400" dirty="0">
                <a:solidFill>
                  <a:srgbClr val="003049"/>
                </a:solidFill>
              </a:rPr>
              <a:t>START</a:t>
            </a:r>
          </a:p>
        </p:txBody>
      </p:sp>
      <p:sp>
        <p:nvSpPr>
          <p:cNvPr id="19" name="Rectangle 18">
            <a:extLst>
              <a:ext uri="{FF2B5EF4-FFF2-40B4-BE49-F238E27FC236}">
                <a16:creationId xmlns:a16="http://schemas.microsoft.com/office/drawing/2014/main" id="{C83CD775-3A9D-4340-9547-4761BA25219C}"/>
              </a:ext>
            </a:extLst>
          </p:cNvPr>
          <p:cNvSpPr/>
          <p:nvPr/>
        </p:nvSpPr>
        <p:spPr>
          <a:xfrm>
            <a:off x="6733875" y="3690027"/>
            <a:ext cx="2538920" cy="88229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003049"/>
                </a:solidFill>
                <a:latin typeface="TS Rotger Black" panose="00000500000000000000" pitchFamily="50" charset="-78"/>
                <a:cs typeface="TS Rotger Black" panose="00000500000000000000" pitchFamily="50" charset="-78"/>
              </a:rPr>
              <a:t>Dataset</a:t>
            </a:r>
          </a:p>
        </p:txBody>
      </p:sp>
      <p:sp>
        <p:nvSpPr>
          <p:cNvPr id="20" name="Rectangle 19">
            <a:extLst>
              <a:ext uri="{FF2B5EF4-FFF2-40B4-BE49-F238E27FC236}">
                <a16:creationId xmlns:a16="http://schemas.microsoft.com/office/drawing/2014/main" id="{D280494B-8682-43E0-BB75-3BF0A7128A92}"/>
              </a:ext>
            </a:extLst>
          </p:cNvPr>
          <p:cNvSpPr>
            <a:spLocks noChangeAspect="1"/>
          </p:cNvSpPr>
          <p:nvPr/>
        </p:nvSpPr>
        <p:spPr>
          <a:xfrm>
            <a:off x="5741070" y="3690026"/>
            <a:ext cx="905256" cy="88229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37160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
        <p159:morph option="byObject"/>
      </p:transition>
    </mc:Choice>
    <mc:Fallback xmlns="">
      <p:transition spd="slow" advClick="0" advTm="1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43A087-0F8C-4118-A82B-CB27F7166F62}"/>
              </a:ext>
            </a:extLst>
          </p:cNvPr>
          <p:cNvSpPr txBox="1"/>
          <p:nvPr/>
        </p:nvSpPr>
        <p:spPr>
          <a:xfrm>
            <a:off x="734208" y="223736"/>
            <a:ext cx="10398847" cy="707886"/>
          </a:xfrm>
          <a:prstGeom prst="rect">
            <a:avLst/>
          </a:prstGeom>
          <a:noFill/>
        </p:spPr>
        <p:txBody>
          <a:bodyPr wrap="square" rtlCol="0">
            <a:spAutoFit/>
          </a:bodyPr>
          <a:lstStyle/>
          <a:p>
            <a:pPr algn="ctr" rtl="1"/>
            <a:r>
              <a:rPr lang="en-US" sz="4000" b="1" dirty="0">
                <a:solidFill>
                  <a:schemeClr val="bg1"/>
                </a:solidFill>
                <a:latin typeface="TS Rotger Black" panose="00000500000000000000" pitchFamily="50" charset="-78"/>
                <a:cs typeface="TS Rotger Black" panose="00000500000000000000" pitchFamily="50" charset="-78"/>
              </a:rPr>
              <a:t>Machine and Deep Learning Project</a:t>
            </a:r>
          </a:p>
        </p:txBody>
      </p:sp>
      <p:sp>
        <p:nvSpPr>
          <p:cNvPr id="7" name="TextBox 6">
            <a:extLst>
              <a:ext uri="{FF2B5EF4-FFF2-40B4-BE49-F238E27FC236}">
                <a16:creationId xmlns:a16="http://schemas.microsoft.com/office/drawing/2014/main" id="{1EC61DDB-FCBF-434A-95F3-425786C68BA1}"/>
              </a:ext>
            </a:extLst>
          </p:cNvPr>
          <p:cNvSpPr txBox="1"/>
          <p:nvPr/>
        </p:nvSpPr>
        <p:spPr>
          <a:xfrm>
            <a:off x="350194" y="1712866"/>
            <a:ext cx="2110903" cy="923330"/>
          </a:xfrm>
          <a:prstGeom prst="rect">
            <a:avLst/>
          </a:prstGeom>
          <a:noFill/>
        </p:spPr>
        <p:txBody>
          <a:bodyPr wrap="square" rtlCol="0">
            <a:spAutoFit/>
          </a:bodyPr>
          <a:lstStyle/>
          <a:p>
            <a:pPr algn="ctr"/>
            <a:r>
              <a:rPr lang="en-US" sz="5400" dirty="0">
                <a:solidFill>
                  <a:srgbClr val="003049"/>
                </a:solidFill>
              </a:rPr>
              <a:t>START</a:t>
            </a:r>
          </a:p>
        </p:txBody>
      </p:sp>
      <p:sp>
        <p:nvSpPr>
          <p:cNvPr id="19" name="Rectangle 18">
            <a:extLst>
              <a:ext uri="{FF2B5EF4-FFF2-40B4-BE49-F238E27FC236}">
                <a16:creationId xmlns:a16="http://schemas.microsoft.com/office/drawing/2014/main" id="{C83CD775-3A9D-4340-9547-4761BA25219C}"/>
              </a:ext>
            </a:extLst>
          </p:cNvPr>
          <p:cNvSpPr/>
          <p:nvPr/>
        </p:nvSpPr>
        <p:spPr>
          <a:xfrm>
            <a:off x="7883953" y="1725152"/>
            <a:ext cx="3752542" cy="88229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003049"/>
                </a:solidFill>
                <a:latin typeface="TS Rotger Black" panose="00000500000000000000" pitchFamily="50" charset="-78"/>
                <a:cs typeface="TS Rotger Black" panose="00000500000000000000" pitchFamily="50" charset="-78"/>
              </a:rPr>
              <a:t>Dataset</a:t>
            </a:r>
          </a:p>
        </p:txBody>
      </p:sp>
      <p:sp>
        <p:nvSpPr>
          <p:cNvPr id="20" name="Rectangle 19">
            <a:extLst>
              <a:ext uri="{FF2B5EF4-FFF2-40B4-BE49-F238E27FC236}">
                <a16:creationId xmlns:a16="http://schemas.microsoft.com/office/drawing/2014/main" id="{D280494B-8682-43E0-BB75-3BF0A7128A92}"/>
              </a:ext>
            </a:extLst>
          </p:cNvPr>
          <p:cNvSpPr>
            <a:spLocks noChangeAspect="1"/>
          </p:cNvSpPr>
          <p:nvPr/>
        </p:nvSpPr>
        <p:spPr>
          <a:xfrm>
            <a:off x="-1" y="1712866"/>
            <a:ext cx="7883953" cy="492139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420B936-2912-42EA-A13D-AC59DC1C7483}"/>
              </a:ext>
            </a:extLst>
          </p:cNvPr>
          <p:cNvSpPr txBox="1"/>
          <p:nvPr/>
        </p:nvSpPr>
        <p:spPr>
          <a:xfrm>
            <a:off x="-16648" y="1916097"/>
            <a:ext cx="8030413" cy="1569660"/>
          </a:xfrm>
          <a:prstGeom prst="rect">
            <a:avLst/>
          </a:prstGeom>
          <a:noFill/>
        </p:spPr>
        <p:txBody>
          <a:bodyPr wrap="square" lIns="91440" tIns="45720" rIns="91440" bIns="45720" rtlCol="0" anchor="t">
            <a:spAutoFit/>
          </a:bodyPr>
          <a:lstStyle/>
          <a:p>
            <a:pPr rtl="1"/>
            <a:r>
              <a:rPr lang="en-GB" sz="3200" dirty="0">
                <a:ea typeface="+mn-lt"/>
                <a:cs typeface="+mn-lt"/>
              </a:rPr>
              <a:t>Approximately 12,700 images </a:t>
            </a:r>
            <a:r>
              <a:rPr lang="en-GB" sz="3200" b="0" i="0" dirty="0">
                <a:effectLst/>
                <a:ea typeface="+mn-lt"/>
                <a:cs typeface="+mn-lt"/>
              </a:rPr>
              <a:t>of </a:t>
            </a:r>
            <a:r>
              <a:rPr lang="en-GB" sz="3200" dirty="0">
                <a:ea typeface="+mn-lt"/>
                <a:cs typeface="+mn-lt"/>
              </a:rPr>
              <a:t>16 different Lego bricks classified by folders and computer rendered using Blender</a:t>
            </a:r>
            <a:endParaRPr lang="en-GB" sz="3200" dirty="0">
              <a:latin typeface="Inter"/>
              <a:cs typeface="TS Rotger Black" panose="00000500000000000000" pitchFamily="50" charset="-78"/>
            </a:endParaRPr>
          </a:p>
        </p:txBody>
      </p:sp>
    </p:spTree>
    <p:extLst>
      <p:ext uri="{BB962C8B-B14F-4D97-AF65-F5344CB8AC3E}">
        <p14:creationId xmlns:p14="http://schemas.microsoft.com/office/powerpoint/2010/main" val="26097974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43A087-0F8C-4118-A82B-CB27F7166F62}"/>
              </a:ext>
            </a:extLst>
          </p:cNvPr>
          <p:cNvSpPr txBox="1"/>
          <p:nvPr/>
        </p:nvSpPr>
        <p:spPr>
          <a:xfrm>
            <a:off x="1253765" y="223736"/>
            <a:ext cx="10030120" cy="707886"/>
          </a:xfrm>
          <a:prstGeom prst="rect">
            <a:avLst/>
          </a:prstGeom>
          <a:noFill/>
        </p:spPr>
        <p:txBody>
          <a:bodyPr wrap="square" rtlCol="0">
            <a:spAutoFit/>
          </a:bodyPr>
          <a:lstStyle/>
          <a:p>
            <a:pPr algn="ctr" rtl="1"/>
            <a:r>
              <a:rPr lang="en-US" sz="4000" b="1" dirty="0">
                <a:solidFill>
                  <a:schemeClr val="bg1"/>
                </a:solidFill>
                <a:latin typeface="TS Rotger Black" panose="00000500000000000000" pitchFamily="50" charset="-78"/>
                <a:cs typeface="TS Rotger Black" panose="00000500000000000000" pitchFamily="50" charset="-78"/>
              </a:rPr>
              <a:t>Machine and Deep Learning Project</a:t>
            </a:r>
          </a:p>
        </p:txBody>
      </p:sp>
      <p:sp>
        <p:nvSpPr>
          <p:cNvPr id="7" name="TextBox 6">
            <a:extLst>
              <a:ext uri="{FF2B5EF4-FFF2-40B4-BE49-F238E27FC236}">
                <a16:creationId xmlns:a16="http://schemas.microsoft.com/office/drawing/2014/main" id="{1EC61DDB-FCBF-434A-95F3-425786C68BA1}"/>
              </a:ext>
            </a:extLst>
          </p:cNvPr>
          <p:cNvSpPr txBox="1"/>
          <p:nvPr/>
        </p:nvSpPr>
        <p:spPr>
          <a:xfrm>
            <a:off x="350194" y="1712866"/>
            <a:ext cx="2395383" cy="923330"/>
          </a:xfrm>
          <a:prstGeom prst="rect">
            <a:avLst/>
          </a:prstGeom>
          <a:noFill/>
        </p:spPr>
        <p:txBody>
          <a:bodyPr wrap="square" rtlCol="0">
            <a:spAutoFit/>
          </a:bodyPr>
          <a:lstStyle/>
          <a:p>
            <a:pPr algn="ctr"/>
            <a:r>
              <a:rPr lang="en-US" sz="5400" dirty="0">
                <a:solidFill>
                  <a:srgbClr val="003049"/>
                </a:solidFill>
              </a:rPr>
              <a:t>START</a:t>
            </a:r>
          </a:p>
        </p:txBody>
      </p:sp>
      <p:sp>
        <p:nvSpPr>
          <p:cNvPr id="19" name="Rectangle 18">
            <a:extLst>
              <a:ext uri="{FF2B5EF4-FFF2-40B4-BE49-F238E27FC236}">
                <a16:creationId xmlns:a16="http://schemas.microsoft.com/office/drawing/2014/main" id="{C83CD775-3A9D-4340-9547-4761BA25219C}"/>
              </a:ext>
            </a:extLst>
          </p:cNvPr>
          <p:cNvSpPr/>
          <p:nvPr/>
        </p:nvSpPr>
        <p:spPr>
          <a:xfrm>
            <a:off x="6733875" y="3690027"/>
            <a:ext cx="2538920" cy="88229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003049"/>
                </a:solidFill>
                <a:latin typeface="TS Rotger Black" panose="00000500000000000000" pitchFamily="50" charset="-78"/>
                <a:cs typeface="TS Rotger Black" panose="00000500000000000000" pitchFamily="50" charset="-78"/>
              </a:rPr>
              <a:t>Dataset</a:t>
            </a:r>
          </a:p>
        </p:txBody>
      </p:sp>
      <p:sp>
        <p:nvSpPr>
          <p:cNvPr id="20" name="Rectangle 19">
            <a:extLst>
              <a:ext uri="{FF2B5EF4-FFF2-40B4-BE49-F238E27FC236}">
                <a16:creationId xmlns:a16="http://schemas.microsoft.com/office/drawing/2014/main" id="{D280494B-8682-43E0-BB75-3BF0A7128A92}"/>
              </a:ext>
            </a:extLst>
          </p:cNvPr>
          <p:cNvSpPr>
            <a:spLocks noChangeAspect="1"/>
          </p:cNvSpPr>
          <p:nvPr/>
        </p:nvSpPr>
        <p:spPr>
          <a:xfrm>
            <a:off x="5741070" y="3690026"/>
            <a:ext cx="905256" cy="88229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5858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
        <p159:morph option="byObject"/>
      </p:transition>
    </mc:Choice>
    <mc:Fallback xmlns="">
      <p:transition spd="slow" advClick="0" advTm="10">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733</TotalTime>
  <Words>766</Words>
  <Application>Microsoft Office PowerPoint</Application>
  <PresentationFormat>Widescreen</PresentationFormat>
  <Paragraphs>154</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 sherif</dc:creator>
  <cp:lastModifiedBy>Helmy Magdy</cp:lastModifiedBy>
  <cp:revision>138</cp:revision>
  <dcterms:created xsi:type="dcterms:W3CDTF">2021-11-02T13:21:33Z</dcterms:created>
  <dcterms:modified xsi:type="dcterms:W3CDTF">2022-06-07T20:35:54Z</dcterms:modified>
</cp:coreProperties>
</file>