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68" r:id="rId3"/>
    <p:sldId id="258" r:id="rId4"/>
    <p:sldId id="257" r:id="rId5"/>
    <p:sldId id="260" r:id="rId6"/>
    <p:sldId id="261" r:id="rId7"/>
    <p:sldId id="262" r:id="rId8"/>
    <p:sldId id="266" r:id="rId9"/>
    <p:sldId id="267" r:id="rId10"/>
    <p:sldId id="263" r:id="rId11"/>
    <p:sldId id="265" r:id="rId12"/>
    <p:sldId id="264"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B6646-2074-49BC-BDDF-56826D4E30B8}"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D8760-603B-4F24-843F-CE903963DF43}" type="slidenum">
              <a:rPr lang="en-US" smtClean="0"/>
              <a:t>‹#›</a:t>
            </a:fld>
            <a:endParaRPr lang="en-US"/>
          </a:p>
        </p:txBody>
      </p:sp>
    </p:spTree>
    <p:extLst>
      <p:ext uri="{BB962C8B-B14F-4D97-AF65-F5344CB8AC3E}">
        <p14:creationId xmlns:p14="http://schemas.microsoft.com/office/powerpoint/2010/main" val="304968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D8760-603B-4F24-843F-CE903963DF43}" type="slidenum">
              <a:rPr lang="en-US" smtClean="0"/>
              <a:t>14</a:t>
            </a:fld>
            <a:endParaRPr lang="en-US"/>
          </a:p>
        </p:txBody>
      </p:sp>
    </p:spTree>
    <p:extLst>
      <p:ext uri="{BB962C8B-B14F-4D97-AF65-F5344CB8AC3E}">
        <p14:creationId xmlns:p14="http://schemas.microsoft.com/office/powerpoint/2010/main" val="240414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64923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92780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2876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94325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0599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3676739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3987377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326310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123658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9463E-778D-4081-93EC-25DB8B1560D2}"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422262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9463E-778D-4081-93EC-25DB8B1560D2}"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246186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9463E-778D-4081-93EC-25DB8B1560D2}"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299465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9463E-778D-4081-93EC-25DB8B1560D2}"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99123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9463E-778D-4081-93EC-25DB8B1560D2}"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151162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9463E-778D-4081-93EC-25DB8B1560D2}"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262539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69463E-778D-4081-93EC-25DB8B1560D2}"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0038F-C1A7-4F55-A555-52BBBFF9BD8C}" type="slidenum">
              <a:rPr lang="en-US" smtClean="0"/>
              <a:t>‹#›</a:t>
            </a:fld>
            <a:endParaRPr lang="en-US"/>
          </a:p>
        </p:txBody>
      </p:sp>
    </p:spTree>
    <p:extLst>
      <p:ext uri="{BB962C8B-B14F-4D97-AF65-F5344CB8AC3E}">
        <p14:creationId xmlns:p14="http://schemas.microsoft.com/office/powerpoint/2010/main" val="178173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69463E-778D-4081-93EC-25DB8B1560D2}" type="datetimeFigureOut">
              <a:rPr lang="en-US" smtClean="0"/>
              <a:t>10/23/2020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90038F-C1A7-4F55-A555-52BBBFF9BD8C}" type="slidenum">
              <a:rPr lang="en-US" smtClean="0"/>
              <a:t>‹#›</a:t>
            </a:fld>
            <a:endParaRPr lang="en-US"/>
          </a:p>
        </p:txBody>
      </p:sp>
    </p:spTree>
    <p:extLst>
      <p:ext uri="{BB962C8B-B14F-4D97-AF65-F5344CB8AC3E}">
        <p14:creationId xmlns:p14="http://schemas.microsoft.com/office/powerpoint/2010/main" val="17891828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758F-BC4A-4527-9D19-A600E98E7D31}"/>
              </a:ext>
            </a:extLst>
          </p:cNvPr>
          <p:cNvSpPr>
            <a:spLocks noGrp="1"/>
          </p:cNvSpPr>
          <p:nvPr>
            <p:ph type="ctrTitle"/>
          </p:nvPr>
        </p:nvSpPr>
        <p:spPr/>
        <p:txBody>
          <a:bodyPr/>
          <a:lstStyle/>
          <a:p>
            <a:r>
              <a:rPr lang="en-US" dirty="0"/>
              <a:t>Big Data Graduation Project</a:t>
            </a:r>
          </a:p>
        </p:txBody>
      </p:sp>
      <p:sp>
        <p:nvSpPr>
          <p:cNvPr id="3" name="Subtitle 2">
            <a:extLst>
              <a:ext uri="{FF2B5EF4-FFF2-40B4-BE49-F238E27FC236}">
                <a16:creationId xmlns:a16="http://schemas.microsoft.com/office/drawing/2014/main" id="{7AD40836-F5F6-4082-BE3B-7D4DBACB53DC}"/>
              </a:ext>
            </a:extLst>
          </p:cNvPr>
          <p:cNvSpPr>
            <a:spLocks noGrp="1"/>
          </p:cNvSpPr>
          <p:nvPr>
            <p:ph type="subTitle" idx="1"/>
          </p:nvPr>
        </p:nvSpPr>
        <p:spPr/>
        <p:txBody>
          <a:bodyPr/>
          <a:lstStyle/>
          <a:p>
            <a:r>
              <a:rPr lang="en-US" b="1" u="sng" dirty="0"/>
              <a:t>Submitted by:</a:t>
            </a:r>
          </a:p>
          <a:p>
            <a:r>
              <a:rPr lang="en-US" dirty="0"/>
              <a:t>Andrew </a:t>
            </a:r>
            <a:r>
              <a:rPr lang="en-US" dirty="0" err="1"/>
              <a:t>Rafaat</a:t>
            </a:r>
            <a:r>
              <a:rPr lang="en-US" dirty="0"/>
              <a:t> </a:t>
            </a:r>
            <a:r>
              <a:rPr lang="en-US" dirty="0" err="1"/>
              <a:t>Adeeb</a:t>
            </a:r>
            <a:r>
              <a:rPr lang="en-US" dirty="0"/>
              <a:t> 16P8011</a:t>
            </a:r>
            <a:br>
              <a:rPr lang="en-US" dirty="0"/>
            </a:br>
            <a:r>
              <a:rPr lang="en-US" dirty="0"/>
              <a:t>Mario </a:t>
            </a:r>
            <a:r>
              <a:rPr lang="en-US" dirty="0" err="1"/>
              <a:t>Sherif</a:t>
            </a:r>
            <a:r>
              <a:rPr lang="en-US" dirty="0"/>
              <a:t> </a:t>
            </a:r>
            <a:r>
              <a:rPr lang="en-US" dirty="0" err="1"/>
              <a:t>Rasmy</a:t>
            </a:r>
            <a:r>
              <a:rPr lang="en-US" dirty="0"/>
              <a:t> 16P3021</a:t>
            </a:r>
          </a:p>
        </p:txBody>
      </p:sp>
    </p:spTree>
    <p:extLst>
      <p:ext uri="{BB962C8B-B14F-4D97-AF65-F5344CB8AC3E}">
        <p14:creationId xmlns:p14="http://schemas.microsoft.com/office/powerpoint/2010/main" val="405335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44FA-2046-4538-A725-1A49F222E07C}"/>
              </a:ext>
            </a:extLst>
          </p:cNvPr>
          <p:cNvSpPr>
            <a:spLocks noGrp="1"/>
          </p:cNvSpPr>
          <p:nvPr>
            <p:ph type="title"/>
          </p:nvPr>
        </p:nvSpPr>
        <p:spPr/>
        <p:txBody>
          <a:bodyPr/>
          <a:lstStyle/>
          <a:p>
            <a:r>
              <a:rPr lang="en-US" dirty="0"/>
              <a:t>Oozie workflow</a:t>
            </a:r>
          </a:p>
        </p:txBody>
      </p:sp>
      <p:sp>
        <p:nvSpPr>
          <p:cNvPr id="3" name="Content Placeholder 2">
            <a:extLst>
              <a:ext uri="{FF2B5EF4-FFF2-40B4-BE49-F238E27FC236}">
                <a16:creationId xmlns:a16="http://schemas.microsoft.com/office/drawing/2014/main" id="{C52E27EB-D1DF-45B7-BBA4-18B4C8A29989}"/>
              </a:ext>
            </a:extLst>
          </p:cNvPr>
          <p:cNvSpPr>
            <a:spLocks noGrp="1"/>
          </p:cNvSpPr>
          <p:nvPr>
            <p:ph idx="1"/>
          </p:nvPr>
        </p:nvSpPr>
        <p:spPr>
          <a:xfrm>
            <a:off x="677334" y="2160589"/>
            <a:ext cx="8596668" cy="3880773"/>
          </a:xfrm>
        </p:spPr>
        <p:txBody>
          <a:bodyPr>
            <a:normAutofit/>
          </a:bodyPr>
          <a:lstStyle/>
          <a:p>
            <a:r>
              <a:rPr lang="en-US" sz="2400" dirty="0"/>
              <a:t>Apache Oozie is a server-based workflow scheduling system to manage Hadoop jobs.</a:t>
            </a:r>
          </a:p>
          <a:p>
            <a:r>
              <a:rPr lang="en-US" sz="2400" dirty="0"/>
              <a:t>An Oozie Workflow is a collection of actions arranged in a Directed Acyclic Graph (DAG). Control nodes define job chronology, setting rules for beginning and ending a workflow. In this way, Oozie controls the workflow execution path with decision, fork and join nodes. Action nodes trigger the execution of tasks.</a:t>
            </a:r>
          </a:p>
          <a:p>
            <a:r>
              <a:rPr lang="en-US" sz="2400" dirty="0"/>
              <a:t>Oozie workflow setup is illustrated in the next steps.</a:t>
            </a:r>
          </a:p>
          <a:p>
            <a:endParaRPr lang="en-US" sz="2400" dirty="0"/>
          </a:p>
        </p:txBody>
      </p:sp>
    </p:spTree>
    <p:extLst>
      <p:ext uri="{BB962C8B-B14F-4D97-AF65-F5344CB8AC3E}">
        <p14:creationId xmlns:p14="http://schemas.microsoft.com/office/powerpoint/2010/main" val="349742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7092537-18DF-4B48-A73E-068FCA8E2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2901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FA61B6-E4F5-4E48-B925-3D0779B1B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1" cy="6858000"/>
          </a:xfrm>
          <a:prstGeom prst="rect">
            <a:avLst/>
          </a:prstGeom>
        </p:spPr>
      </p:pic>
    </p:spTree>
    <p:extLst>
      <p:ext uri="{BB962C8B-B14F-4D97-AF65-F5344CB8AC3E}">
        <p14:creationId xmlns:p14="http://schemas.microsoft.com/office/powerpoint/2010/main" val="19103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CFE1-B6A3-48D5-9111-EBE536CC9993}"/>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3C222E79-CA77-41DA-9747-9246847113AD}"/>
              </a:ext>
            </a:extLst>
          </p:cNvPr>
          <p:cNvSpPr>
            <a:spLocks noGrp="1"/>
          </p:cNvSpPr>
          <p:nvPr>
            <p:ph idx="1"/>
          </p:nvPr>
        </p:nvSpPr>
        <p:spPr/>
        <p:txBody>
          <a:bodyPr/>
          <a:lstStyle/>
          <a:p>
            <a:r>
              <a:rPr lang="en-US" sz="2400" dirty="0"/>
              <a:t>Big data visualization refers to the implementation of more contemporary visualization techniques to illustrate the relationships within data. Visualization tactics include applications that can display real-time changes and more illustrative graphics, thus going beyond pie, bar and other charts. These illustrations veer away from the use of hundreds of rows, columns and attributes toward a more artistic visual representation of the data.</a:t>
            </a:r>
          </a:p>
          <a:p>
            <a:r>
              <a:rPr lang="en-US" sz="2400" dirty="0"/>
              <a:t>We used Power BI to visualize the relationships within data, these visualizations is shown in the next slide.</a:t>
            </a:r>
          </a:p>
          <a:p>
            <a:endParaRPr lang="en-US" dirty="0"/>
          </a:p>
        </p:txBody>
      </p:sp>
    </p:spTree>
    <p:extLst>
      <p:ext uri="{BB962C8B-B14F-4D97-AF65-F5344CB8AC3E}">
        <p14:creationId xmlns:p14="http://schemas.microsoft.com/office/powerpoint/2010/main" val="309017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Group 78">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7" name="Freeform: Shape 90">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8" name="Straight Connector 92">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1DBBAC4-5BF2-4505-A051-53EC2D9A799E}"/>
              </a:ext>
            </a:extLst>
          </p:cNvPr>
          <p:cNvPicPr>
            <a:picLocks noChangeAspect="1"/>
          </p:cNvPicPr>
          <p:nvPr/>
        </p:nvPicPr>
        <p:blipFill>
          <a:blip r:embed="rId3"/>
          <a:stretch>
            <a:fillRect/>
          </a:stretch>
        </p:blipFill>
        <p:spPr>
          <a:xfrm>
            <a:off x="-33962" y="-16625"/>
            <a:ext cx="12222785" cy="6874626"/>
          </a:xfrm>
          <a:prstGeom prst="rect">
            <a:avLst/>
          </a:prstGeom>
        </p:spPr>
      </p:pic>
    </p:spTree>
    <p:extLst>
      <p:ext uri="{BB962C8B-B14F-4D97-AF65-F5344CB8AC3E}">
        <p14:creationId xmlns:p14="http://schemas.microsoft.com/office/powerpoint/2010/main" val="213073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D69E-9393-4833-A43C-2B8B0BF875E3}"/>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443107F2-E223-4C21-8ABC-68F48EB62222}"/>
              </a:ext>
            </a:extLst>
          </p:cNvPr>
          <p:cNvSpPr>
            <a:spLocks noGrp="1"/>
          </p:cNvSpPr>
          <p:nvPr>
            <p:ph idx="1"/>
          </p:nvPr>
        </p:nvSpPr>
        <p:spPr/>
        <p:txBody>
          <a:bodyPr>
            <a:normAutofit/>
          </a:bodyPr>
          <a:lstStyle/>
          <a:p>
            <a:pPr>
              <a:lnSpc>
                <a:spcPct val="150000"/>
              </a:lnSpc>
            </a:pPr>
            <a:r>
              <a:rPr lang="en-US" sz="2800" dirty="0"/>
              <a:t>INGESTION</a:t>
            </a:r>
          </a:p>
          <a:p>
            <a:pPr>
              <a:lnSpc>
                <a:spcPct val="150000"/>
              </a:lnSpc>
            </a:pPr>
            <a:r>
              <a:rPr lang="en-US" sz="2800" dirty="0"/>
              <a:t>STORAGE</a:t>
            </a:r>
          </a:p>
          <a:p>
            <a:pPr>
              <a:lnSpc>
                <a:spcPct val="150000"/>
              </a:lnSpc>
            </a:pPr>
            <a:r>
              <a:rPr lang="en-US" sz="2800" dirty="0"/>
              <a:t>PROCESSING</a:t>
            </a:r>
          </a:p>
          <a:p>
            <a:pPr>
              <a:lnSpc>
                <a:spcPct val="150000"/>
              </a:lnSpc>
            </a:pPr>
            <a:r>
              <a:rPr lang="en-US" sz="2800" dirty="0"/>
              <a:t>OOZIE WORKFLOW</a:t>
            </a:r>
          </a:p>
          <a:p>
            <a:pPr>
              <a:lnSpc>
                <a:spcPct val="150000"/>
              </a:lnSpc>
            </a:pPr>
            <a:r>
              <a:rPr lang="en-US" sz="2800" dirty="0"/>
              <a:t>VISUALIZATION</a:t>
            </a:r>
          </a:p>
        </p:txBody>
      </p:sp>
    </p:spTree>
    <p:extLst>
      <p:ext uri="{BB962C8B-B14F-4D97-AF65-F5344CB8AC3E}">
        <p14:creationId xmlns:p14="http://schemas.microsoft.com/office/powerpoint/2010/main" val="405060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160A-65F6-42BE-B4F4-AECA445CA406}"/>
              </a:ext>
            </a:extLst>
          </p:cNvPr>
          <p:cNvSpPr>
            <a:spLocks noGrp="1"/>
          </p:cNvSpPr>
          <p:nvPr>
            <p:ph type="title"/>
          </p:nvPr>
        </p:nvSpPr>
        <p:spPr/>
        <p:txBody>
          <a:bodyPr/>
          <a:lstStyle/>
          <a:p>
            <a:r>
              <a:rPr lang="en-US" dirty="0"/>
              <a:t>Ingestion</a:t>
            </a:r>
          </a:p>
        </p:txBody>
      </p:sp>
      <p:sp>
        <p:nvSpPr>
          <p:cNvPr id="3" name="Content Placeholder 2">
            <a:extLst>
              <a:ext uri="{FF2B5EF4-FFF2-40B4-BE49-F238E27FC236}">
                <a16:creationId xmlns:a16="http://schemas.microsoft.com/office/drawing/2014/main" id="{4DC613B8-2B81-4995-AC05-1E915F4B6CDE}"/>
              </a:ext>
            </a:extLst>
          </p:cNvPr>
          <p:cNvSpPr>
            <a:spLocks noGrp="1"/>
          </p:cNvSpPr>
          <p:nvPr>
            <p:ph idx="1"/>
          </p:nvPr>
        </p:nvSpPr>
        <p:spPr/>
        <p:txBody>
          <a:bodyPr/>
          <a:lstStyle/>
          <a:p>
            <a:r>
              <a:rPr lang="en-US" sz="2400" dirty="0"/>
              <a:t>Big Data ingestion is the transportation of data from assorted sources to a storage medium where it can be accessed, used, and analyzed by an organization.</a:t>
            </a:r>
          </a:p>
          <a:p>
            <a:endParaRPr lang="en-US" sz="2400" dirty="0"/>
          </a:p>
          <a:p>
            <a:r>
              <a:rPr lang="en-US" sz="2400" dirty="0"/>
              <a:t>Since there is only one source of data and it is provided for us “covid-19.csv”, so we can consider uploading this data to the virtual machine </a:t>
            </a:r>
            <a:r>
              <a:rPr lang="en-US" sz="2400" dirty="0" err="1"/>
              <a:t>cloudera</a:t>
            </a:r>
            <a:r>
              <a:rPr lang="en-US" sz="2400" dirty="0"/>
              <a:t> as the ingestion process, it is illustrated in the following steps.</a:t>
            </a:r>
          </a:p>
          <a:p>
            <a:endParaRPr lang="en-US" dirty="0"/>
          </a:p>
        </p:txBody>
      </p:sp>
    </p:spTree>
    <p:extLst>
      <p:ext uri="{BB962C8B-B14F-4D97-AF65-F5344CB8AC3E}">
        <p14:creationId xmlns:p14="http://schemas.microsoft.com/office/powerpoint/2010/main" val="32842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EF0EC-64B1-4F2E-94C1-EC127A3FB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5575"/>
            <a:ext cx="9787467" cy="6546850"/>
          </a:xfrm>
          <a:prstGeom prst="rect">
            <a:avLst/>
          </a:prstGeom>
        </p:spPr>
      </p:pic>
    </p:spTree>
    <p:extLst>
      <p:ext uri="{BB962C8B-B14F-4D97-AF65-F5344CB8AC3E}">
        <p14:creationId xmlns:p14="http://schemas.microsoft.com/office/powerpoint/2010/main" val="357400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5240-2B4F-4AA7-982A-2B95C98A77C2}"/>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65F20F1D-A41A-4425-BA92-1E6E9A60B37E}"/>
              </a:ext>
            </a:extLst>
          </p:cNvPr>
          <p:cNvSpPr>
            <a:spLocks noGrp="1"/>
          </p:cNvSpPr>
          <p:nvPr>
            <p:ph idx="1"/>
          </p:nvPr>
        </p:nvSpPr>
        <p:spPr/>
        <p:txBody>
          <a:bodyPr>
            <a:normAutofit/>
          </a:bodyPr>
          <a:lstStyle/>
          <a:p>
            <a:r>
              <a:rPr lang="en-US" sz="2400" dirty="0"/>
              <a:t>Storage for big data is designed to collect voluminous data produced at variable speeds by multiple sources and in varied formats.</a:t>
            </a:r>
          </a:p>
          <a:p>
            <a:endParaRPr lang="en-US" sz="2400" dirty="0"/>
          </a:p>
          <a:p>
            <a:r>
              <a:rPr lang="en-US" sz="2400" dirty="0"/>
              <a:t>Hadoop Distributed File System is used in this project to store data, the steps for copying data to HDFS is illustrated in the next step.</a:t>
            </a:r>
          </a:p>
          <a:p>
            <a:endParaRPr lang="en-US" sz="2400" dirty="0"/>
          </a:p>
        </p:txBody>
      </p:sp>
    </p:spTree>
    <p:extLst>
      <p:ext uri="{BB962C8B-B14F-4D97-AF65-F5344CB8AC3E}">
        <p14:creationId xmlns:p14="http://schemas.microsoft.com/office/powerpoint/2010/main" val="61545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D4D9F8-175D-4BAE-B3C4-4D3FDE11C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120" y="747845"/>
            <a:ext cx="7975668" cy="5636300"/>
          </a:xfrm>
          <a:prstGeom prst="rect">
            <a:avLst/>
          </a:prstGeom>
        </p:spPr>
      </p:pic>
    </p:spTree>
    <p:extLst>
      <p:ext uri="{BB962C8B-B14F-4D97-AF65-F5344CB8AC3E}">
        <p14:creationId xmlns:p14="http://schemas.microsoft.com/office/powerpoint/2010/main" val="274673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FA1C-B970-45BF-8B9C-20E132FC722E}"/>
              </a:ext>
            </a:extLst>
          </p:cNvPr>
          <p:cNvSpPr>
            <a:spLocks noGrp="1"/>
          </p:cNvSpPr>
          <p:nvPr>
            <p:ph type="title"/>
          </p:nvPr>
        </p:nvSpPr>
        <p:spPr/>
        <p:txBody>
          <a:bodyPr/>
          <a:lstStyle/>
          <a:p>
            <a:r>
              <a:rPr lang="en-US" dirty="0"/>
              <a:t>Processing</a:t>
            </a:r>
          </a:p>
        </p:txBody>
      </p:sp>
      <p:sp>
        <p:nvSpPr>
          <p:cNvPr id="3" name="Content Placeholder 2">
            <a:extLst>
              <a:ext uri="{FF2B5EF4-FFF2-40B4-BE49-F238E27FC236}">
                <a16:creationId xmlns:a16="http://schemas.microsoft.com/office/drawing/2014/main" id="{9C75F4FD-B686-48A2-9F0A-56004CF2779F}"/>
              </a:ext>
            </a:extLst>
          </p:cNvPr>
          <p:cNvSpPr>
            <a:spLocks noGrp="1"/>
          </p:cNvSpPr>
          <p:nvPr>
            <p:ph idx="1"/>
          </p:nvPr>
        </p:nvSpPr>
        <p:spPr/>
        <p:txBody>
          <a:bodyPr>
            <a:normAutofit/>
          </a:bodyPr>
          <a:lstStyle/>
          <a:p>
            <a:r>
              <a:rPr lang="en-US" sz="2400" dirty="0"/>
              <a:t>big data usually stored in thousands of commodity servers so traditional programming models such as message passing interface (MPI) cannot handle them effectively. Therefore, new parallel programming models are utilized to improve the performance of NoSQL databases in datacenters.</a:t>
            </a:r>
          </a:p>
          <a:p>
            <a:r>
              <a:rPr lang="en-US" sz="2400" dirty="0"/>
              <a:t>Hive is used in this project which is a MapReduce wrapper that provide a better environment and querying and analyzing easier, this is illustrated in the next steps.</a:t>
            </a:r>
          </a:p>
          <a:p>
            <a:endParaRPr lang="en-US" sz="2400" dirty="0"/>
          </a:p>
        </p:txBody>
      </p:sp>
    </p:spTree>
    <p:extLst>
      <p:ext uri="{BB962C8B-B14F-4D97-AF65-F5344CB8AC3E}">
        <p14:creationId xmlns:p14="http://schemas.microsoft.com/office/powerpoint/2010/main" val="220220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892CDC-C4DB-467E-9942-55FA35767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319"/>
            <a:ext cx="12112978" cy="6142570"/>
          </a:xfrm>
          <a:prstGeom prst="rect">
            <a:avLst/>
          </a:prstGeom>
        </p:spPr>
      </p:pic>
    </p:spTree>
    <p:extLst>
      <p:ext uri="{BB962C8B-B14F-4D97-AF65-F5344CB8AC3E}">
        <p14:creationId xmlns:p14="http://schemas.microsoft.com/office/powerpoint/2010/main" val="78600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BF0BC-8AB8-454B-92AB-DA851FBE3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689"/>
            <a:ext cx="12192000" cy="6050843"/>
          </a:xfrm>
          <a:prstGeom prst="rect">
            <a:avLst/>
          </a:prstGeom>
        </p:spPr>
      </p:pic>
    </p:spTree>
    <p:extLst>
      <p:ext uri="{BB962C8B-B14F-4D97-AF65-F5344CB8AC3E}">
        <p14:creationId xmlns:p14="http://schemas.microsoft.com/office/powerpoint/2010/main" val="10184172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395</Words>
  <Application>Microsoft Office PowerPoint</Application>
  <PresentationFormat>Widescreen</PresentationFormat>
  <Paragraphs>28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Big Data Graduation Project</vt:lpstr>
      <vt:lpstr>OUTLINES</vt:lpstr>
      <vt:lpstr>Ingestion</vt:lpstr>
      <vt:lpstr>PowerPoint Presentation</vt:lpstr>
      <vt:lpstr>Storage</vt:lpstr>
      <vt:lpstr>PowerPoint Presentation</vt:lpstr>
      <vt:lpstr>Processing</vt:lpstr>
      <vt:lpstr>PowerPoint Presentation</vt:lpstr>
      <vt:lpstr>PowerPoint Presentation</vt:lpstr>
      <vt:lpstr>Oozie workflow</vt:lpstr>
      <vt:lpstr>PowerPoint Presentation</vt:lpstr>
      <vt:lpstr>PowerPoint Presentation</vt:lpstr>
      <vt:lpstr>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Graduation Project</dc:title>
  <dc:creator>Andrew Raafat Adeeb Kuzman 16p8011</dc:creator>
  <cp:lastModifiedBy>Andrew Raafat Adeeb Kuzman 16p8011</cp:lastModifiedBy>
  <cp:revision>2</cp:revision>
  <dcterms:created xsi:type="dcterms:W3CDTF">2020-10-23T18:25:42Z</dcterms:created>
  <dcterms:modified xsi:type="dcterms:W3CDTF">2020-10-23T18:27:57Z</dcterms:modified>
</cp:coreProperties>
</file>