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70" r:id="rId4"/>
    <p:sldId id="258" r:id="rId5"/>
    <p:sldId id="259" r:id="rId6"/>
    <p:sldId id="266" r:id="rId7"/>
    <p:sldId id="260" r:id="rId8"/>
    <p:sldId id="262" r:id="rId9"/>
    <p:sldId id="263" r:id="rId10"/>
    <p:sldId id="264" r:id="rId11"/>
    <p:sldId id="265" r:id="rId12"/>
    <p:sldId id="267" r:id="rId13"/>
    <p:sldId id="272" r:id="rId14"/>
    <p:sldId id="273" r:id="rId15"/>
    <p:sldId id="274" r:id="rId16"/>
    <p:sldId id="271"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0"/>
    <p:restoredTop sz="94720"/>
  </p:normalViewPr>
  <p:slideViewPr>
    <p:cSldViewPr snapToGrid="0" snapToObjects="1">
      <p:cViewPr varScale="1">
        <p:scale>
          <a:sx n="114" d="100"/>
          <a:sy n="114" d="100"/>
        </p:scale>
        <p:origin x="200" y="2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3EC0-A003-8848-8404-A8151C17407F}" type="datetimeFigureOut">
              <a:rPr lang="en-US" smtClean="0"/>
              <a:t>5/27/22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97FF5D-86D3-7C49-B6FE-BDFAA212F4E3}" type="slidenum">
              <a:rPr lang="en-US" smtClean="0"/>
              <a:t>‹#›</a:t>
            </a:fld>
            <a:endParaRPr lang="en-US"/>
          </a:p>
        </p:txBody>
      </p:sp>
    </p:spTree>
    <p:extLst>
      <p:ext uri="{BB962C8B-B14F-4D97-AF65-F5344CB8AC3E}">
        <p14:creationId xmlns:p14="http://schemas.microsoft.com/office/powerpoint/2010/main" val="2941720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97FF5D-86D3-7C49-B6FE-BDFAA212F4E3}" type="slidenum">
              <a:rPr lang="en-US" smtClean="0"/>
              <a:t>4</a:t>
            </a:fld>
            <a:endParaRPr lang="en-US"/>
          </a:p>
        </p:txBody>
      </p:sp>
    </p:spTree>
    <p:extLst>
      <p:ext uri="{BB962C8B-B14F-4D97-AF65-F5344CB8AC3E}">
        <p14:creationId xmlns:p14="http://schemas.microsoft.com/office/powerpoint/2010/main" val="411684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EBDC-9696-EFA3-28B7-F9C725937DE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12731E3-D001-468B-3AC2-EB82617664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D938B26-E1FE-EB39-0D65-656848A311BD}"/>
              </a:ext>
            </a:extLst>
          </p:cNvPr>
          <p:cNvSpPr>
            <a:spLocks noGrp="1"/>
          </p:cNvSpPr>
          <p:nvPr>
            <p:ph type="dt" sz="half" idx="10"/>
          </p:nvPr>
        </p:nvSpPr>
        <p:spPr/>
        <p:txBody>
          <a:bodyPr/>
          <a:lstStyle/>
          <a:p>
            <a:fld id="{58536C6B-77C9-4840-A0B2-A20F96A26416}" type="datetimeFigureOut">
              <a:rPr lang="en-US" smtClean="0"/>
              <a:t>5/27/22</a:t>
            </a:fld>
            <a:endParaRPr lang="en-US"/>
          </a:p>
        </p:txBody>
      </p:sp>
      <p:sp>
        <p:nvSpPr>
          <p:cNvPr id="5" name="Footer Placeholder 4">
            <a:extLst>
              <a:ext uri="{FF2B5EF4-FFF2-40B4-BE49-F238E27FC236}">
                <a16:creationId xmlns:a16="http://schemas.microsoft.com/office/drawing/2014/main" id="{91DC637B-604D-9878-79C3-E0E41F05F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48662-E698-34E6-F33D-D64D71DE0273}"/>
              </a:ext>
            </a:extLst>
          </p:cNvPr>
          <p:cNvSpPr>
            <a:spLocks noGrp="1"/>
          </p:cNvSpPr>
          <p:nvPr>
            <p:ph type="sldNum" sz="quarter" idx="12"/>
          </p:nvPr>
        </p:nvSpPr>
        <p:spPr/>
        <p:txBody>
          <a:bodyPr/>
          <a:lstStyle/>
          <a:p>
            <a:fld id="{9956B9E4-AE0C-9B49-80E9-77FCD640B013}" type="slidenum">
              <a:rPr lang="en-US" smtClean="0"/>
              <a:t>‹#›</a:t>
            </a:fld>
            <a:endParaRPr lang="en-US"/>
          </a:p>
        </p:txBody>
      </p:sp>
    </p:spTree>
    <p:extLst>
      <p:ext uri="{BB962C8B-B14F-4D97-AF65-F5344CB8AC3E}">
        <p14:creationId xmlns:p14="http://schemas.microsoft.com/office/powerpoint/2010/main" val="2534713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F30A-E624-E137-59B0-465ECB4446F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E5D6004-8AC3-B957-1A7E-5D9121CAF56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9F7FAD-A65B-61B1-2FC9-680B6C966115}"/>
              </a:ext>
            </a:extLst>
          </p:cNvPr>
          <p:cNvSpPr>
            <a:spLocks noGrp="1"/>
          </p:cNvSpPr>
          <p:nvPr>
            <p:ph type="dt" sz="half" idx="10"/>
          </p:nvPr>
        </p:nvSpPr>
        <p:spPr/>
        <p:txBody>
          <a:bodyPr/>
          <a:lstStyle/>
          <a:p>
            <a:fld id="{58536C6B-77C9-4840-A0B2-A20F96A26416}" type="datetimeFigureOut">
              <a:rPr lang="en-US" smtClean="0"/>
              <a:t>5/27/22</a:t>
            </a:fld>
            <a:endParaRPr lang="en-US"/>
          </a:p>
        </p:txBody>
      </p:sp>
      <p:sp>
        <p:nvSpPr>
          <p:cNvPr id="5" name="Footer Placeholder 4">
            <a:extLst>
              <a:ext uri="{FF2B5EF4-FFF2-40B4-BE49-F238E27FC236}">
                <a16:creationId xmlns:a16="http://schemas.microsoft.com/office/drawing/2014/main" id="{5547BF42-310E-DB2D-7400-2C3DE32E33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8DE57-A285-8A50-2E28-FA414F2D82CB}"/>
              </a:ext>
            </a:extLst>
          </p:cNvPr>
          <p:cNvSpPr>
            <a:spLocks noGrp="1"/>
          </p:cNvSpPr>
          <p:nvPr>
            <p:ph type="sldNum" sz="quarter" idx="12"/>
          </p:nvPr>
        </p:nvSpPr>
        <p:spPr/>
        <p:txBody>
          <a:bodyPr/>
          <a:lstStyle/>
          <a:p>
            <a:fld id="{9956B9E4-AE0C-9B49-80E9-77FCD640B013}" type="slidenum">
              <a:rPr lang="en-US" smtClean="0"/>
              <a:t>‹#›</a:t>
            </a:fld>
            <a:endParaRPr lang="en-US"/>
          </a:p>
        </p:txBody>
      </p:sp>
    </p:spTree>
    <p:extLst>
      <p:ext uri="{BB962C8B-B14F-4D97-AF65-F5344CB8AC3E}">
        <p14:creationId xmlns:p14="http://schemas.microsoft.com/office/powerpoint/2010/main" val="3553279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3A769A-A633-57D6-9338-AE4211177AD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5C67D03-4373-A4FA-27E2-C2D7FCCC4C4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F94FA63-2B81-6485-D768-E9AE529786F7}"/>
              </a:ext>
            </a:extLst>
          </p:cNvPr>
          <p:cNvSpPr>
            <a:spLocks noGrp="1"/>
          </p:cNvSpPr>
          <p:nvPr>
            <p:ph type="dt" sz="half" idx="10"/>
          </p:nvPr>
        </p:nvSpPr>
        <p:spPr/>
        <p:txBody>
          <a:bodyPr/>
          <a:lstStyle/>
          <a:p>
            <a:fld id="{58536C6B-77C9-4840-A0B2-A20F96A26416}" type="datetimeFigureOut">
              <a:rPr lang="en-US" smtClean="0"/>
              <a:t>5/27/22</a:t>
            </a:fld>
            <a:endParaRPr lang="en-US"/>
          </a:p>
        </p:txBody>
      </p:sp>
      <p:sp>
        <p:nvSpPr>
          <p:cNvPr id="5" name="Footer Placeholder 4">
            <a:extLst>
              <a:ext uri="{FF2B5EF4-FFF2-40B4-BE49-F238E27FC236}">
                <a16:creationId xmlns:a16="http://schemas.microsoft.com/office/drawing/2014/main" id="{DBC4A633-76BC-314E-73DA-7468E23D1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DA8C68-680F-D0ED-18B3-57431C0C131E}"/>
              </a:ext>
            </a:extLst>
          </p:cNvPr>
          <p:cNvSpPr>
            <a:spLocks noGrp="1"/>
          </p:cNvSpPr>
          <p:nvPr>
            <p:ph type="sldNum" sz="quarter" idx="12"/>
          </p:nvPr>
        </p:nvSpPr>
        <p:spPr/>
        <p:txBody>
          <a:bodyPr/>
          <a:lstStyle/>
          <a:p>
            <a:fld id="{9956B9E4-AE0C-9B49-80E9-77FCD640B013}" type="slidenum">
              <a:rPr lang="en-US" smtClean="0"/>
              <a:t>‹#›</a:t>
            </a:fld>
            <a:endParaRPr lang="en-US"/>
          </a:p>
        </p:txBody>
      </p:sp>
    </p:spTree>
    <p:extLst>
      <p:ext uri="{BB962C8B-B14F-4D97-AF65-F5344CB8AC3E}">
        <p14:creationId xmlns:p14="http://schemas.microsoft.com/office/powerpoint/2010/main" val="299201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7186-E048-5EBD-4F9B-7623D244F8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D50B5E0-16BC-C1B4-077A-DEE7BB4AB5A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C9C0AF4-1E8B-2B0A-1354-967A5F3F2226}"/>
              </a:ext>
            </a:extLst>
          </p:cNvPr>
          <p:cNvSpPr>
            <a:spLocks noGrp="1"/>
          </p:cNvSpPr>
          <p:nvPr>
            <p:ph type="dt" sz="half" idx="10"/>
          </p:nvPr>
        </p:nvSpPr>
        <p:spPr/>
        <p:txBody>
          <a:bodyPr/>
          <a:lstStyle/>
          <a:p>
            <a:fld id="{58536C6B-77C9-4840-A0B2-A20F96A26416}" type="datetimeFigureOut">
              <a:rPr lang="en-US" smtClean="0"/>
              <a:t>5/27/22</a:t>
            </a:fld>
            <a:endParaRPr lang="en-US"/>
          </a:p>
        </p:txBody>
      </p:sp>
      <p:sp>
        <p:nvSpPr>
          <p:cNvPr id="5" name="Footer Placeholder 4">
            <a:extLst>
              <a:ext uri="{FF2B5EF4-FFF2-40B4-BE49-F238E27FC236}">
                <a16:creationId xmlns:a16="http://schemas.microsoft.com/office/drawing/2014/main" id="{DD2B23EF-B648-F639-D857-39A943AE8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C7C02-55CE-99FA-9C68-9F06717542C0}"/>
              </a:ext>
            </a:extLst>
          </p:cNvPr>
          <p:cNvSpPr>
            <a:spLocks noGrp="1"/>
          </p:cNvSpPr>
          <p:nvPr>
            <p:ph type="sldNum" sz="quarter" idx="12"/>
          </p:nvPr>
        </p:nvSpPr>
        <p:spPr/>
        <p:txBody>
          <a:bodyPr/>
          <a:lstStyle/>
          <a:p>
            <a:fld id="{9956B9E4-AE0C-9B49-80E9-77FCD640B013}" type="slidenum">
              <a:rPr lang="en-US" smtClean="0"/>
              <a:t>‹#›</a:t>
            </a:fld>
            <a:endParaRPr lang="en-US"/>
          </a:p>
        </p:txBody>
      </p:sp>
    </p:spTree>
    <p:extLst>
      <p:ext uri="{BB962C8B-B14F-4D97-AF65-F5344CB8AC3E}">
        <p14:creationId xmlns:p14="http://schemas.microsoft.com/office/powerpoint/2010/main" val="1720960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E6AF8-9A6E-0500-CF61-1F5A37A14B3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8A8A6A0-5E77-5930-FAC7-B891CBB334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A6897B6-8762-CEE8-22D9-25F9FA0BF37B}"/>
              </a:ext>
            </a:extLst>
          </p:cNvPr>
          <p:cNvSpPr>
            <a:spLocks noGrp="1"/>
          </p:cNvSpPr>
          <p:nvPr>
            <p:ph type="dt" sz="half" idx="10"/>
          </p:nvPr>
        </p:nvSpPr>
        <p:spPr/>
        <p:txBody>
          <a:bodyPr/>
          <a:lstStyle/>
          <a:p>
            <a:fld id="{58536C6B-77C9-4840-A0B2-A20F96A26416}" type="datetimeFigureOut">
              <a:rPr lang="en-US" smtClean="0"/>
              <a:t>5/27/22</a:t>
            </a:fld>
            <a:endParaRPr lang="en-US"/>
          </a:p>
        </p:txBody>
      </p:sp>
      <p:sp>
        <p:nvSpPr>
          <p:cNvPr id="5" name="Footer Placeholder 4">
            <a:extLst>
              <a:ext uri="{FF2B5EF4-FFF2-40B4-BE49-F238E27FC236}">
                <a16:creationId xmlns:a16="http://schemas.microsoft.com/office/drawing/2014/main" id="{F8B05BB3-8CCA-F433-5933-7BEFF13FE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BD2BF-E2C2-5665-7B1A-8741206A5825}"/>
              </a:ext>
            </a:extLst>
          </p:cNvPr>
          <p:cNvSpPr>
            <a:spLocks noGrp="1"/>
          </p:cNvSpPr>
          <p:nvPr>
            <p:ph type="sldNum" sz="quarter" idx="12"/>
          </p:nvPr>
        </p:nvSpPr>
        <p:spPr/>
        <p:txBody>
          <a:bodyPr/>
          <a:lstStyle/>
          <a:p>
            <a:fld id="{9956B9E4-AE0C-9B49-80E9-77FCD640B013}" type="slidenum">
              <a:rPr lang="en-US" smtClean="0"/>
              <a:t>‹#›</a:t>
            </a:fld>
            <a:endParaRPr lang="en-US"/>
          </a:p>
        </p:txBody>
      </p:sp>
    </p:spTree>
    <p:extLst>
      <p:ext uri="{BB962C8B-B14F-4D97-AF65-F5344CB8AC3E}">
        <p14:creationId xmlns:p14="http://schemas.microsoft.com/office/powerpoint/2010/main" val="106527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E819-2E5C-ABD7-F1E6-968BA36C1D1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6C58F7E-670D-05D2-0D78-749E2442F21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3AF6CC9-41BD-2CE1-6279-E2E8EEBEE3C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4D7219F-65E3-E138-A72C-4A82327BEF78}"/>
              </a:ext>
            </a:extLst>
          </p:cNvPr>
          <p:cNvSpPr>
            <a:spLocks noGrp="1"/>
          </p:cNvSpPr>
          <p:nvPr>
            <p:ph type="dt" sz="half" idx="10"/>
          </p:nvPr>
        </p:nvSpPr>
        <p:spPr/>
        <p:txBody>
          <a:bodyPr/>
          <a:lstStyle/>
          <a:p>
            <a:fld id="{58536C6B-77C9-4840-A0B2-A20F96A26416}" type="datetimeFigureOut">
              <a:rPr lang="en-US" smtClean="0"/>
              <a:t>5/27/22</a:t>
            </a:fld>
            <a:endParaRPr lang="en-US"/>
          </a:p>
        </p:txBody>
      </p:sp>
      <p:sp>
        <p:nvSpPr>
          <p:cNvPr id="6" name="Footer Placeholder 5">
            <a:extLst>
              <a:ext uri="{FF2B5EF4-FFF2-40B4-BE49-F238E27FC236}">
                <a16:creationId xmlns:a16="http://schemas.microsoft.com/office/drawing/2014/main" id="{2547A54C-0E53-FA01-C48D-4110EA0CF5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F0DE90-ACA0-0F97-9602-453DE0A07481}"/>
              </a:ext>
            </a:extLst>
          </p:cNvPr>
          <p:cNvSpPr>
            <a:spLocks noGrp="1"/>
          </p:cNvSpPr>
          <p:nvPr>
            <p:ph type="sldNum" sz="quarter" idx="12"/>
          </p:nvPr>
        </p:nvSpPr>
        <p:spPr/>
        <p:txBody>
          <a:bodyPr/>
          <a:lstStyle/>
          <a:p>
            <a:fld id="{9956B9E4-AE0C-9B49-80E9-77FCD640B013}" type="slidenum">
              <a:rPr lang="en-US" smtClean="0"/>
              <a:t>‹#›</a:t>
            </a:fld>
            <a:endParaRPr lang="en-US"/>
          </a:p>
        </p:txBody>
      </p:sp>
    </p:spTree>
    <p:extLst>
      <p:ext uri="{BB962C8B-B14F-4D97-AF65-F5344CB8AC3E}">
        <p14:creationId xmlns:p14="http://schemas.microsoft.com/office/powerpoint/2010/main" val="3901739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F5F29-458E-7EBC-893F-20F52911055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7CB0A48-3E28-150A-B8D6-72DDCE1184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F03A30D-DA5C-CDCF-58AC-FCF23363FAE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2E70DF4-AB7B-0DE3-A727-EF704DDED3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E815F24-58CB-A250-A506-DFE26D58915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1A2F01-5A51-138F-3218-F4AFAE1595C9}"/>
              </a:ext>
            </a:extLst>
          </p:cNvPr>
          <p:cNvSpPr>
            <a:spLocks noGrp="1"/>
          </p:cNvSpPr>
          <p:nvPr>
            <p:ph type="dt" sz="half" idx="10"/>
          </p:nvPr>
        </p:nvSpPr>
        <p:spPr/>
        <p:txBody>
          <a:bodyPr/>
          <a:lstStyle/>
          <a:p>
            <a:fld id="{58536C6B-77C9-4840-A0B2-A20F96A26416}" type="datetimeFigureOut">
              <a:rPr lang="en-US" smtClean="0"/>
              <a:t>5/27/22</a:t>
            </a:fld>
            <a:endParaRPr lang="en-US"/>
          </a:p>
        </p:txBody>
      </p:sp>
      <p:sp>
        <p:nvSpPr>
          <p:cNvPr id="8" name="Footer Placeholder 7">
            <a:extLst>
              <a:ext uri="{FF2B5EF4-FFF2-40B4-BE49-F238E27FC236}">
                <a16:creationId xmlns:a16="http://schemas.microsoft.com/office/drawing/2014/main" id="{713E91CD-05EF-9C06-0C07-831259C339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9BCA78-6A14-F5A8-2BE0-9BBFD47E0D6E}"/>
              </a:ext>
            </a:extLst>
          </p:cNvPr>
          <p:cNvSpPr>
            <a:spLocks noGrp="1"/>
          </p:cNvSpPr>
          <p:nvPr>
            <p:ph type="sldNum" sz="quarter" idx="12"/>
          </p:nvPr>
        </p:nvSpPr>
        <p:spPr/>
        <p:txBody>
          <a:bodyPr/>
          <a:lstStyle/>
          <a:p>
            <a:fld id="{9956B9E4-AE0C-9B49-80E9-77FCD640B013}" type="slidenum">
              <a:rPr lang="en-US" smtClean="0"/>
              <a:t>‹#›</a:t>
            </a:fld>
            <a:endParaRPr lang="en-US"/>
          </a:p>
        </p:txBody>
      </p:sp>
    </p:spTree>
    <p:extLst>
      <p:ext uri="{BB962C8B-B14F-4D97-AF65-F5344CB8AC3E}">
        <p14:creationId xmlns:p14="http://schemas.microsoft.com/office/powerpoint/2010/main" val="113128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B4920-BB99-678D-B91D-7827B10C0AD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5640AE5-BC50-BF6E-C8F1-BF5AF4116E01}"/>
              </a:ext>
            </a:extLst>
          </p:cNvPr>
          <p:cNvSpPr>
            <a:spLocks noGrp="1"/>
          </p:cNvSpPr>
          <p:nvPr>
            <p:ph type="dt" sz="half" idx="10"/>
          </p:nvPr>
        </p:nvSpPr>
        <p:spPr/>
        <p:txBody>
          <a:bodyPr/>
          <a:lstStyle/>
          <a:p>
            <a:fld id="{58536C6B-77C9-4840-A0B2-A20F96A26416}" type="datetimeFigureOut">
              <a:rPr lang="en-US" smtClean="0"/>
              <a:t>5/27/22</a:t>
            </a:fld>
            <a:endParaRPr lang="en-US"/>
          </a:p>
        </p:txBody>
      </p:sp>
      <p:sp>
        <p:nvSpPr>
          <p:cNvPr id="4" name="Footer Placeholder 3">
            <a:extLst>
              <a:ext uri="{FF2B5EF4-FFF2-40B4-BE49-F238E27FC236}">
                <a16:creationId xmlns:a16="http://schemas.microsoft.com/office/drawing/2014/main" id="{C118BCD4-E109-99A1-3F48-27A8D9C40B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CA3D13-0DAB-4705-0567-D96833AAE2F5}"/>
              </a:ext>
            </a:extLst>
          </p:cNvPr>
          <p:cNvSpPr>
            <a:spLocks noGrp="1"/>
          </p:cNvSpPr>
          <p:nvPr>
            <p:ph type="sldNum" sz="quarter" idx="12"/>
          </p:nvPr>
        </p:nvSpPr>
        <p:spPr/>
        <p:txBody>
          <a:bodyPr/>
          <a:lstStyle/>
          <a:p>
            <a:fld id="{9956B9E4-AE0C-9B49-80E9-77FCD640B013}" type="slidenum">
              <a:rPr lang="en-US" smtClean="0"/>
              <a:t>‹#›</a:t>
            </a:fld>
            <a:endParaRPr lang="en-US"/>
          </a:p>
        </p:txBody>
      </p:sp>
    </p:spTree>
    <p:extLst>
      <p:ext uri="{BB962C8B-B14F-4D97-AF65-F5344CB8AC3E}">
        <p14:creationId xmlns:p14="http://schemas.microsoft.com/office/powerpoint/2010/main" val="428685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87789F-0279-E62A-92F5-8F132C9F63D4}"/>
              </a:ext>
            </a:extLst>
          </p:cNvPr>
          <p:cNvSpPr>
            <a:spLocks noGrp="1"/>
          </p:cNvSpPr>
          <p:nvPr>
            <p:ph type="dt" sz="half" idx="10"/>
          </p:nvPr>
        </p:nvSpPr>
        <p:spPr/>
        <p:txBody>
          <a:bodyPr/>
          <a:lstStyle/>
          <a:p>
            <a:fld id="{58536C6B-77C9-4840-A0B2-A20F96A26416}" type="datetimeFigureOut">
              <a:rPr lang="en-US" smtClean="0"/>
              <a:t>5/27/22</a:t>
            </a:fld>
            <a:endParaRPr lang="en-US"/>
          </a:p>
        </p:txBody>
      </p:sp>
      <p:sp>
        <p:nvSpPr>
          <p:cNvPr id="3" name="Footer Placeholder 2">
            <a:extLst>
              <a:ext uri="{FF2B5EF4-FFF2-40B4-BE49-F238E27FC236}">
                <a16:creationId xmlns:a16="http://schemas.microsoft.com/office/drawing/2014/main" id="{A642065D-A95F-7351-8EBC-1CB27D74A7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2CE649-91DA-9537-6567-C9EB23AAD209}"/>
              </a:ext>
            </a:extLst>
          </p:cNvPr>
          <p:cNvSpPr>
            <a:spLocks noGrp="1"/>
          </p:cNvSpPr>
          <p:nvPr>
            <p:ph type="sldNum" sz="quarter" idx="12"/>
          </p:nvPr>
        </p:nvSpPr>
        <p:spPr/>
        <p:txBody>
          <a:bodyPr/>
          <a:lstStyle/>
          <a:p>
            <a:fld id="{9956B9E4-AE0C-9B49-80E9-77FCD640B013}" type="slidenum">
              <a:rPr lang="en-US" smtClean="0"/>
              <a:t>‹#›</a:t>
            </a:fld>
            <a:endParaRPr lang="en-US"/>
          </a:p>
        </p:txBody>
      </p:sp>
    </p:spTree>
    <p:extLst>
      <p:ext uri="{BB962C8B-B14F-4D97-AF65-F5344CB8AC3E}">
        <p14:creationId xmlns:p14="http://schemas.microsoft.com/office/powerpoint/2010/main" val="1002535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D0D16-60C2-C22D-3B90-BC9413632E8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31C5B1D-7CB1-D755-954A-17FE2672FE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A7A4A02-122C-924F-27B2-63080A3E6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849D9EB-18C3-EE9B-BA1A-4E4062626BB1}"/>
              </a:ext>
            </a:extLst>
          </p:cNvPr>
          <p:cNvSpPr>
            <a:spLocks noGrp="1"/>
          </p:cNvSpPr>
          <p:nvPr>
            <p:ph type="dt" sz="half" idx="10"/>
          </p:nvPr>
        </p:nvSpPr>
        <p:spPr/>
        <p:txBody>
          <a:bodyPr/>
          <a:lstStyle/>
          <a:p>
            <a:fld id="{58536C6B-77C9-4840-A0B2-A20F96A26416}" type="datetimeFigureOut">
              <a:rPr lang="en-US" smtClean="0"/>
              <a:t>5/27/22</a:t>
            </a:fld>
            <a:endParaRPr lang="en-US"/>
          </a:p>
        </p:txBody>
      </p:sp>
      <p:sp>
        <p:nvSpPr>
          <p:cNvPr id="6" name="Footer Placeholder 5">
            <a:extLst>
              <a:ext uri="{FF2B5EF4-FFF2-40B4-BE49-F238E27FC236}">
                <a16:creationId xmlns:a16="http://schemas.microsoft.com/office/drawing/2014/main" id="{358DBE4E-37D1-99E8-2876-6D48961E8B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20405D-AAF9-CF49-CBB8-CC3BF2ACBACC}"/>
              </a:ext>
            </a:extLst>
          </p:cNvPr>
          <p:cNvSpPr>
            <a:spLocks noGrp="1"/>
          </p:cNvSpPr>
          <p:nvPr>
            <p:ph type="sldNum" sz="quarter" idx="12"/>
          </p:nvPr>
        </p:nvSpPr>
        <p:spPr/>
        <p:txBody>
          <a:bodyPr/>
          <a:lstStyle/>
          <a:p>
            <a:fld id="{9956B9E4-AE0C-9B49-80E9-77FCD640B013}" type="slidenum">
              <a:rPr lang="en-US" smtClean="0"/>
              <a:t>‹#›</a:t>
            </a:fld>
            <a:endParaRPr lang="en-US"/>
          </a:p>
        </p:txBody>
      </p:sp>
    </p:spTree>
    <p:extLst>
      <p:ext uri="{BB962C8B-B14F-4D97-AF65-F5344CB8AC3E}">
        <p14:creationId xmlns:p14="http://schemas.microsoft.com/office/powerpoint/2010/main" val="1656439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B467E-BCA4-8752-5A5A-473C3721F2A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141CAA3-0B00-7B72-5DED-8A182E8B00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5C6D53-3F39-0443-1EB5-AD81DEEE3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D74BFE0-24E1-4026-F98D-CEAF689E1573}"/>
              </a:ext>
            </a:extLst>
          </p:cNvPr>
          <p:cNvSpPr>
            <a:spLocks noGrp="1"/>
          </p:cNvSpPr>
          <p:nvPr>
            <p:ph type="dt" sz="half" idx="10"/>
          </p:nvPr>
        </p:nvSpPr>
        <p:spPr/>
        <p:txBody>
          <a:bodyPr/>
          <a:lstStyle/>
          <a:p>
            <a:fld id="{58536C6B-77C9-4840-A0B2-A20F96A26416}" type="datetimeFigureOut">
              <a:rPr lang="en-US" smtClean="0"/>
              <a:t>5/27/22</a:t>
            </a:fld>
            <a:endParaRPr lang="en-US"/>
          </a:p>
        </p:txBody>
      </p:sp>
      <p:sp>
        <p:nvSpPr>
          <p:cNvPr id="6" name="Footer Placeholder 5">
            <a:extLst>
              <a:ext uri="{FF2B5EF4-FFF2-40B4-BE49-F238E27FC236}">
                <a16:creationId xmlns:a16="http://schemas.microsoft.com/office/drawing/2014/main" id="{79DC294E-51CC-C421-E355-FD47463544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1B9DFF-CADD-5AB8-CAF2-4389A80ECF27}"/>
              </a:ext>
            </a:extLst>
          </p:cNvPr>
          <p:cNvSpPr>
            <a:spLocks noGrp="1"/>
          </p:cNvSpPr>
          <p:nvPr>
            <p:ph type="sldNum" sz="quarter" idx="12"/>
          </p:nvPr>
        </p:nvSpPr>
        <p:spPr/>
        <p:txBody>
          <a:bodyPr/>
          <a:lstStyle/>
          <a:p>
            <a:fld id="{9956B9E4-AE0C-9B49-80E9-77FCD640B013}" type="slidenum">
              <a:rPr lang="en-US" smtClean="0"/>
              <a:t>‹#›</a:t>
            </a:fld>
            <a:endParaRPr lang="en-US"/>
          </a:p>
        </p:txBody>
      </p:sp>
    </p:spTree>
    <p:extLst>
      <p:ext uri="{BB962C8B-B14F-4D97-AF65-F5344CB8AC3E}">
        <p14:creationId xmlns:p14="http://schemas.microsoft.com/office/powerpoint/2010/main" val="1427323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C095B2-576A-A8C4-404C-05134FE01E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282FBDE-11F6-AFF9-840E-F0EDBA9844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BA0D6E-23A4-6AEF-1691-25410F616A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536C6B-77C9-4840-A0B2-A20F96A26416}" type="datetimeFigureOut">
              <a:rPr lang="en-US" smtClean="0"/>
              <a:t>5/27/22</a:t>
            </a:fld>
            <a:endParaRPr lang="en-US"/>
          </a:p>
        </p:txBody>
      </p:sp>
      <p:sp>
        <p:nvSpPr>
          <p:cNvPr id="5" name="Footer Placeholder 4">
            <a:extLst>
              <a:ext uri="{FF2B5EF4-FFF2-40B4-BE49-F238E27FC236}">
                <a16:creationId xmlns:a16="http://schemas.microsoft.com/office/drawing/2014/main" id="{C1D5FF87-0B72-52A7-4380-E01EB87E2E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88DB84-A717-A2F5-5598-598722C839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6B9E4-AE0C-9B49-80E9-77FCD640B013}" type="slidenum">
              <a:rPr lang="en-US" smtClean="0"/>
              <a:t>‹#›</a:t>
            </a:fld>
            <a:endParaRPr lang="en-US"/>
          </a:p>
        </p:txBody>
      </p:sp>
    </p:spTree>
    <p:extLst>
      <p:ext uri="{BB962C8B-B14F-4D97-AF65-F5344CB8AC3E}">
        <p14:creationId xmlns:p14="http://schemas.microsoft.com/office/powerpoint/2010/main" val="636600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ncbi.nlm.nih.gov/pmc/articles/PMC7904168/" TargetMode="External"/><Relationship Id="rId2" Type="http://schemas.openxmlformats.org/officeDocument/2006/relationships/hyperlink" Target="https://reader.elsevier.com/reader/sd/pii/S2214109X18300780?token=A19FA44CED973B6E28C24DE7C3CB3398B0840C308ED8778091C990A6A021A8AAD8D76FF317A5E179AD96B3AFE373D70C&amp;originRegion=eu-west-1&amp;originCreation=20220527091128" TargetMode="External"/><Relationship Id="rId1" Type="http://schemas.openxmlformats.org/officeDocument/2006/relationships/slideLayout" Target="../slideLayouts/slideLayout2.xml"/><Relationship Id="rId6" Type="http://schemas.openxmlformats.org/officeDocument/2006/relationships/hyperlink" Target="https://www.who.int/data/gho/data/themes/maternal-and-reproductive-health" TargetMode="External"/><Relationship Id="rId5" Type="http://schemas.openxmlformats.org/officeDocument/2006/relationships/hyperlink" Target="https://www.sciencedirect.com/science/article/pii/S2214109X13701797" TargetMode="External"/><Relationship Id="rId4" Type="http://schemas.openxmlformats.org/officeDocument/2006/relationships/hyperlink" Target="https://www.ncbi.nlm.nih.gov/pmc/articles/PMC250517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067BCA-2CA4-6CE3-96CF-D1A6E2E3C319}"/>
              </a:ext>
            </a:extLst>
          </p:cNvPr>
          <p:cNvSpPr>
            <a:spLocks noGrp="1"/>
          </p:cNvSpPr>
          <p:nvPr>
            <p:ph type="ctrTitle"/>
          </p:nvPr>
        </p:nvSpPr>
        <p:spPr>
          <a:xfrm>
            <a:off x="1524003" y="1999615"/>
            <a:ext cx="9144000" cy="2764028"/>
          </a:xfrm>
        </p:spPr>
        <p:txBody>
          <a:bodyPr anchor="ctr">
            <a:normAutofit fontScale="90000"/>
          </a:bodyPr>
          <a:lstStyle/>
          <a:p>
            <a:r>
              <a:rPr lang="en-US" sz="7200" b="1"/>
              <a:t>AI &amp; Big Data Coursework – 21COP511</a:t>
            </a:r>
          </a:p>
        </p:txBody>
      </p:sp>
      <p:sp>
        <p:nvSpPr>
          <p:cNvPr id="3" name="Subtitle 2">
            <a:extLst>
              <a:ext uri="{FF2B5EF4-FFF2-40B4-BE49-F238E27FC236}">
                <a16:creationId xmlns:a16="http://schemas.microsoft.com/office/drawing/2014/main" id="{7DAFC82A-5B1E-9482-1D85-3005251C966C}"/>
              </a:ext>
            </a:extLst>
          </p:cNvPr>
          <p:cNvSpPr>
            <a:spLocks noGrp="1"/>
          </p:cNvSpPr>
          <p:nvPr>
            <p:ph type="subTitle" idx="1"/>
          </p:nvPr>
        </p:nvSpPr>
        <p:spPr>
          <a:xfrm>
            <a:off x="1966912" y="5645150"/>
            <a:ext cx="8258176" cy="631825"/>
          </a:xfrm>
        </p:spPr>
        <p:txBody>
          <a:bodyPr anchor="ctr">
            <a:normAutofit/>
          </a:bodyPr>
          <a:lstStyle/>
          <a:p>
            <a:r>
              <a:rPr lang="en-US" sz="2800"/>
              <a:t>F133746</a:t>
            </a:r>
          </a:p>
        </p:txBody>
      </p:sp>
      <p:sp>
        <p:nvSpPr>
          <p:cNvPr id="25" name="Rectangle 2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5671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0E16BABE-5B3F-B563-5CE4-58B6232CE244}"/>
              </a:ext>
            </a:extLst>
          </p:cNvPr>
          <p:cNvPicPr>
            <a:picLocks noChangeAspect="1"/>
          </p:cNvPicPr>
          <p:nvPr/>
        </p:nvPicPr>
        <p:blipFill>
          <a:blip r:embed="rId2"/>
          <a:stretch>
            <a:fillRect/>
          </a:stretch>
        </p:blipFill>
        <p:spPr>
          <a:xfrm>
            <a:off x="1172417" y="0"/>
            <a:ext cx="9847166" cy="6858000"/>
          </a:xfrm>
          <a:prstGeom prst="rect">
            <a:avLst/>
          </a:prstGeom>
        </p:spPr>
      </p:pic>
    </p:spTree>
    <p:extLst>
      <p:ext uri="{BB962C8B-B14F-4D97-AF65-F5344CB8AC3E}">
        <p14:creationId xmlns:p14="http://schemas.microsoft.com/office/powerpoint/2010/main" val="1549712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C78C5A0D-170E-6626-5DCB-6C5FE2C21226}"/>
              </a:ext>
            </a:extLst>
          </p:cNvPr>
          <p:cNvPicPr>
            <a:picLocks noChangeAspect="1"/>
          </p:cNvPicPr>
          <p:nvPr/>
        </p:nvPicPr>
        <p:blipFill>
          <a:blip r:embed="rId2"/>
          <a:stretch>
            <a:fillRect/>
          </a:stretch>
        </p:blipFill>
        <p:spPr>
          <a:xfrm>
            <a:off x="1216107" y="0"/>
            <a:ext cx="9759786" cy="6858000"/>
          </a:xfrm>
          <a:prstGeom prst="rect">
            <a:avLst/>
          </a:prstGeom>
        </p:spPr>
      </p:pic>
    </p:spTree>
    <p:extLst>
      <p:ext uri="{BB962C8B-B14F-4D97-AF65-F5344CB8AC3E}">
        <p14:creationId xmlns:p14="http://schemas.microsoft.com/office/powerpoint/2010/main" val="404730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783BD-20D9-5585-E861-84E7EC6F1721}"/>
              </a:ext>
            </a:extLst>
          </p:cNvPr>
          <p:cNvSpPr>
            <a:spLocks noGrp="1"/>
          </p:cNvSpPr>
          <p:nvPr>
            <p:ph type="title"/>
          </p:nvPr>
        </p:nvSpPr>
        <p:spPr>
          <a:xfrm>
            <a:off x="838200" y="365126"/>
            <a:ext cx="10515600" cy="897618"/>
          </a:xfrm>
        </p:spPr>
        <p:txBody>
          <a:bodyPr>
            <a:normAutofit/>
          </a:bodyPr>
          <a:lstStyle/>
          <a:p>
            <a:r>
              <a:rPr lang="en-US" sz="2400" u="sng" dirty="0"/>
              <a:t>Relevant Findings:</a:t>
            </a:r>
          </a:p>
        </p:txBody>
      </p:sp>
      <p:sp>
        <p:nvSpPr>
          <p:cNvPr id="3" name="Content Placeholder 2">
            <a:extLst>
              <a:ext uri="{FF2B5EF4-FFF2-40B4-BE49-F238E27FC236}">
                <a16:creationId xmlns:a16="http://schemas.microsoft.com/office/drawing/2014/main" id="{7E15FE96-A48A-92F8-15D1-0B953EB0C699}"/>
              </a:ext>
            </a:extLst>
          </p:cNvPr>
          <p:cNvSpPr>
            <a:spLocks noGrp="1"/>
          </p:cNvSpPr>
          <p:nvPr>
            <p:ph idx="1"/>
          </p:nvPr>
        </p:nvSpPr>
        <p:spPr>
          <a:xfrm>
            <a:off x="587829" y="1796145"/>
            <a:ext cx="10515600" cy="3842656"/>
          </a:xfrm>
        </p:spPr>
        <p:txBody>
          <a:bodyPr>
            <a:normAutofit/>
          </a:bodyPr>
          <a:lstStyle/>
          <a:p>
            <a:r>
              <a:rPr lang="en-US" sz="2000" dirty="0"/>
              <a:t>The findings on a paper was that Anaemia in pregnant women associate with maternal deaths. </a:t>
            </a:r>
            <a:r>
              <a:rPr lang="en-GB" sz="2000" dirty="0"/>
              <a:t>For the research they used survey methods all around 29 different countries. Moreover, the possibilities of maternal death was higher in mother with severe anaemia, although that leads to a more biological plausibility because severe anaemia reduces the oxygen as well as the iron and alters enzyme so maybe that is the reason of the correlation of the deaths</a:t>
            </a:r>
            <a:r>
              <a:rPr lang="en-US" sz="2000" dirty="0">
                <a:solidFill>
                  <a:srgbClr val="0070C0"/>
                </a:solidFill>
              </a:rPr>
              <a:t> (</a:t>
            </a:r>
            <a:r>
              <a:rPr lang="en-GB" sz="2000" dirty="0">
                <a:solidFill>
                  <a:srgbClr val="0070C0"/>
                </a:solidFill>
              </a:rPr>
              <a:t>Daru J. </a:t>
            </a:r>
            <a:r>
              <a:rPr lang="en-GB" sz="2000" i="1" dirty="0">
                <a:solidFill>
                  <a:srgbClr val="0070C0"/>
                </a:solidFill>
              </a:rPr>
              <a:t>et al, </a:t>
            </a:r>
            <a:r>
              <a:rPr lang="en-GB" sz="2000" dirty="0">
                <a:solidFill>
                  <a:srgbClr val="0070C0"/>
                </a:solidFill>
              </a:rPr>
              <a:t>2018)</a:t>
            </a:r>
            <a:r>
              <a:rPr lang="en-GB" sz="2000" dirty="0"/>
              <a:t>. In the analysis that have been made in the previous slides I came with the same results that an increased number of pregnant women with anaemia has increased number of maternal mortality.</a:t>
            </a:r>
          </a:p>
          <a:p>
            <a:r>
              <a:rPr lang="en-GB" sz="2000" dirty="0"/>
              <a:t>As it concerns the health expenditure, in a recent paper they found that there is indeed a negative effect between the health expenditure and the maternal mortality </a:t>
            </a:r>
            <a:r>
              <a:rPr lang="en-GB" sz="2000" dirty="0">
                <a:solidFill>
                  <a:srgbClr val="0070C0"/>
                </a:solidFill>
              </a:rPr>
              <a:t>(</a:t>
            </a:r>
            <a:r>
              <a:rPr lang="en-GB" sz="2000" dirty="0" err="1">
                <a:solidFill>
                  <a:srgbClr val="0070C0"/>
                </a:solidFill>
              </a:rPr>
              <a:t>Goli</a:t>
            </a:r>
            <a:r>
              <a:rPr lang="en-GB" sz="2000" dirty="0">
                <a:solidFill>
                  <a:srgbClr val="0070C0"/>
                </a:solidFill>
              </a:rPr>
              <a:t> S., 2021)</a:t>
            </a:r>
            <a:r>
              <a:rPr lang="en-GB" sz="2000" dirty="0"/>
              <a:t>. Furthermore, another observation was that in a country in a region in Africa although the health expenditures are high the maternal mortalities are still being high too. As for my analysis I found the same results that in regions with more health expenditure the maternal mortality was lower.</a:t>
            </a:r>
            <a:endParaRPr lang="en-US" sz="2000" dirty="0">
              <a:solidFill>
                <a:srgbClr val="0070C0"/>
              </a:solidFill>
            </a:endParaRPr>
          </a:p>
          <a:p>
            <a:endParaRPr lang="en-GB" sz="2000" dirty="0"/>
          </a:p>
        </p:txBody>
      </p:sp>
    </p:spTree>
    <p:extLst>
      <p:ext uri="{BB962C8B-B14F-4D97-AF65-F5344CB8AC3E}">
        <p14:creationId xmlns:p14="http://schemas.microsoft.com/office/powerpoint/2010/main" val="3389845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C683C-9050-8E55-C6EC-AA53A01F643B}"/>
              </a:ext>
            </a:extLst>
          </p:cNvPr>
          <p:cNvSpPr>
            <a:spLocks noGrp="1"/>
          </p:cNvSpPr>
          <p:nvPr>
            <p:ph idx="1"/>
          </p:nvPr>
        </p:nvSpPr>
        <p:spPr>
          <a:xfrm>
            <a:off x="838200" y="1825625"/>
            <a:ext cx="10515600" cy="3410404"/>
          </a:xfrm>
        </p:spPr>
        <p:txBody>
          <a:bodyPr/>
          <a:lstStyle/>
          <a:p>
            <a:r>
              <a:rPr lang="en-US" sz="2000" dirty="0"/>
              <a:t>On another paper </a:t>
            </a:r>
            <a:r>
              <a:rPr lang="en-US" sz="2000" dirty="0">
                <a:solidFill>
                  <a:srgbClr val="0070C0"/>
                </a:solidFill>
              </a:rPr>
              <a:t>(Nour M. N., 2008) </a:t>
            </a:r>
            <a:r>
              <a:rPr lang="en-US" sz="2000" dirty="0"/>
              <a:t>the research showed that births attended by skilled personnel had a direct impact on the decrease of the maternal mortality. In addition, some more factors of those results would be the delay of women to seek care in time, decide to seek care and delay or postpone to take a treatment. The same results have been found in the analysis I have made.</a:t>
            </a:r>
          </a:p>
          <a:p>
            <a:r>
              <a:rPr lang="en-US" sz="2000" dirty="0"/>
              <a:t>One more finding was that a statistic showed that girls younger than the age of 15 are more likely to die from maternal causes as it is double likely at the ages 15-19 </a:t>
            </a:r>
            <a:r>
              <a:rPr lang="en-GB" sz="2000" dirty="0">
                <a:solidFill>
                  <a:srgbClr val="0070C0"/>
                </a:solidFill>
              </a:rPr>
              <a:t>(</a:t>
            </a:r>
            <a:r>
              <a:rPr lang="en-GB" sz="2000" dirty="0" err="1">
                <a:solidFill>
                  <a:srgbClr val="0070C0"/>
                </a:solidFill>
              </a:rPr>
              <a:t>Nove</a:t>
            </a:r>
            <a:r>
              <a:rPr lang="en-GB" sz="2000" dirty="0">
                <a:solidFill>
                  <a:srgbClr val="0070C0"/>
                </a:solidFill>
              </a:rPr>
              <a:t> A</a:t>
            </a:r>
            <a:r>
              <a:rPr lang="en-GB" sz="2000" i="1" dirty="0">
                <a:solidFill>
                  <a:srgbClr val="0070C0"/>
                </a:solidFill>
              </a:rPr>
              <a:t>. et al, </a:t>
            </a:r>
            <a:r>
              <a:rPr lang="en-GB" sz="2000" dirty="0">
                <a:solidFill>
                  <a:srgbClr val="0070C0"/>
                </a:solidFill>
              </a:rPr>
              <a:t>2014)</a:t>
            </a:r>
            <a:r>
              <a:rPr lang="en-US" sz="2000" dirty="0"/>
              <a:t>. The risk for maternal mortality in younger ages is also based on education and socioeconomic factors. On my findings I found equally that in the ages of 15-19 the maternal mortality was very high although that didn’t seem to be the case as it comes for the ages younger than 15.</a:t>
            </a:r>
          </a:p>
          <a:p>
            <a:endParaRPr lang="en-US" dirty="0"/>
          </a:p>
        </p:txBody>
      </p:sp>
    </p:spTree>
    <p:extLst>
      <p:ext uri="{BB962C8B-B14F-4D97-AF65-F5344CB8AC3E}">
        <p14:creationId xmlns:p14="http://schemas.microsoft.com/office/powerpoint/2010/main" val="2830896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F427-D519-4BFC-2B11-7893EC0A5FFC}"/>
              </a:ext>
            </a:extLst>
          </p:cNvPr>
          <p:cNvSpPr>
            <a:spLocks noGrp="1"/>
          </p:cNvSpPr>
          <p:nvPr>
            <p:ph type="title"/>
          </p:nvPr>
        </p:nvSpPr>
        <p:spPr/>
        <p:txBody>
          <a:bodyPr>
            <a:normAutofit/>
          </a:bodyPr>
          <a:lstStyle/>
          <a:p>
            <a:r>
              <a:rPr lang="en-US" sz="2800" u="sng" dirty="0"/>
              <a:t>Conclusion:</a:t>
            </a:r>
          </a:p>
        </p:txBody>
      </p:sp>
      <p:sp>
        <p:nvSpPr>
          <p:cNvPr id="3" name="Content Placeholder 2">
            <a:extLst>
              <a:ext uri="{FF2B5EF4-FFF2-40B4-BE49-F238E27FC236}">
                <a16:creationId xmlns:a16="http://schemas.microsoft.com/office/drawing/2014/main" id="{F61EE24D-780D-F45C-300F-10F626314C74}"/>
              </a:ext>
            </a:extLst>
          </p:cNvPr>
          <p:cNvSpPr>
            <a:spLocks noGrp="1"/>
          </p:cNvSpPr>
          <p:nvPr>
            <p:ph idx="1"/>
          </p:nvPr>
        </p:nvSpPr>
        <p:spPr/>
        <p:txBody>
          <a:bodyPr>
            <a:normAutofit/>
          </a:bodyPr>
          <a:lstStyle/>
          <a:p>
            <a:pPr marL="0" indent="0">
              <a:buNone/>
            </a:pPr>
            <a:r>
              <a:rPr lang="en-US" sz="2000" dirty="0"/>
              <a:t>1) To start with the first part of the question was what Region had the more deaths and that is Africa with a significant difference compared to the others as it can be seen on the first line graph.</a:t>
            </a:r>
          </a:p>
          <a:p>
            <a:pPr marL="0" indent="0">
              <a:buNone/>
            </a:pPr>
            <a:r>
              <a:rPr lang="en-US" sz="2000" dirty="0"/>
              <a:t>Going now to the second part of the question, there are multiple factors that can increase or decrease the maternal deaths. </a:t>
            </a:r>
          </a:p>
          <a:p>
            <a:pPr marL="0" indent="0">
              <a:buNone/>
            </a:pPr>
            <a:r>
              <a:rPr lang="en-US" sz="2000" dirty="0"/>
              <a:t>2) On the the map we can see three groups, the low, middle and high government expenditure. On the Low health expenditure, the maternal mortalities are extremely high. Going to the Middle and High health expenditure it is obvious that the deaths are decreasing. This is because countries that spend their money in the health care like doctors and treatments the maternal deaths are in less risk.</a:t>
            </a:r>
          </a:p>
          <a:p>
            <a:pPr marL="0" indent="0">
              <a:buNone/>
            </a:pPr>
            <a:r>
              <a:rPr lang="en-US" sz="2000" dirty="0"/>
              <a:t>3) On the third graph we can see the average of Caesareans with the maternal mortality ration. As the number of caesareans is high the maternal deaths are low. Some women may suffer for a decease that it is very serious so with caesareans they avoid the danger of death. Caesareans then have a positive impact as they can decrease the deaths.</a:t>
            </a:r>
          </a:p>
          <a:p>
            <a:pPr marL="0" indent="0">
              <a:buNone/>
            </a:pPr>
            <a:endParaRPr lang="en-US" sz="2000" dirty="0"/>
          </a:p>
        </p:txBody>
      </p:sp>
    </p:spTree>
    <p:extLst>
      <p:ext uri="{BB962C8B-B14F-4D97-AF65-F5344CB8AC3E}">
        <p14:creationId xmlns:p14="http://schemas.microsoft.com/office/powerpoint/2010/main" val="4120134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16F6AD-EB4C-25FF-7A04-E3CCEB53E80C}"/>
              </a:ext>
            </a:extLst>
          </p:cNvPr>
          <p:cNvSpPr>
            <a:spLocks noGrp="1"/>
          </p:cNvSpPr>
          <p:nvPr>
            <p:ph idx="1"/>
          </p:nvPr>
        </p:nvSpPr>
        <p:spPr>
          <a:xfrm>
            <a:off x="838200" y="477078"/>
            <a:ext cx="10515600" cy="5699885"/>
          </a:xfrm>
        </p:spPr>
        <p:txBody>
          <a:bodyPr>
            <a:normAutofit/>
          </a:bodyPr>
          <a:lstStyle/>
          <a:p>
            <a:pPr marL="457200" indent="-457200">
              <a:buAutoNum type="arabicParenR" startAt="4"/>
            </a:pPr>
            <a:r>
              <a:rPr lang="en-US" sz="2000" dirty="0"/>
              <a:t>On the fourth graph we can see the adolescent births in two groups of ages. In the fist one 10-14 the deaths are very low compared to the group of 15-19 which there are significantly high. This is clear that the there is a really bad affection in the maternal mortality ration.</a:t>
            </a:r>
          </a:p>
          <a:p>
            <a:pPr marL="457200" indent="-457200">
              <a:buAutoNum type="arabicParenR" startAt="4"/>
            </a:pPr>
            <a:endParaRPr lang="en-US" sz="2000" dirty="0"/>
          </a:p>
          <a:p>
            <a:pPr marL="457200" indent="-457200">
              <a:buAutoNum type="arabicParenR" startAt="4"/>
            </a:pPr>
            <a:r>
              <a:rPr lang="en-US" sz="2000" dirty="0"/>
              <a:t>On the fifth graph it is shown the births attended by skilled health personnel which seems that as long as they help women to give the birth the maternal mortality is lower.</a:t>
            </a:r>
          </a:p>
          <a:p>
            <a:pPr marL="457200" indent="-457200">
              <a:buAutoNum type="arabicParenR" startAt="4"/>
            </a:pPr>
            <a:endParaRPr lang="en-US" sz="2000" dirty="0"/>
          </a:p>
          <a:p>
            <a:pPr marL="457200" indent="-457200">
              <a:buAutoNum type="arabicParenR" startAt="4"/>
            </a:pPr>
            <a:r>
              <a:rPr lang="en-US" sz="2000" dirty="0"/>
              <a:t>On the sixth graph we can see the analysis of the Anaemia in the maternal mortality which has a great impact as well because especially in the total section the higher the Anaemia is seen in the pregnant women, the higher the danger of death.</a:t>
            </a:r>
          </a:p>
          <a:p>
            <a:pPr marL="0" indent="0">
              <a:buNone/>
            </a:pPr>
            <a:endParaRPr lang="en-US" sz="2000" dirty="0"/>
          </a:p>
          <a:p>
            <a:pPr marL="0" indent="0">
              <a:buNone/>
            </a:pPr>
            <a:r>
              <a:rPr lang="en-US" sz="2000" dirty="0"/>
              <a:t>As a conclusion, the factors the have a bad impact on maternal mortalities is mainly the adolescent and the Anaemia. As for the rest they can have a negative impact if the relation is not right.</a:t>
            </a:r>
          </a:p>
          <a:p>
            <a:pPr marL="0" indent="0">
              <a:buNone/>
            </a:pPr>
            <a:r>
              <a:rPr lang="en-US" sz="2000" dirty="0"/>
              <a:t>One more thing that has to be mentioned is that as from the data they were not enough to give a clear view as if they have indeed a bad influence on the maternal mortalities. Moreover, in some of the data WHO misclassified some countries in the wrong region which provided not so clear results.</a:t>
            </a:r>
          </a:p>
        </p:txBody>
      </p:sp>
    </p:spTree>
    <p:extLst>
      <p:ext uri="{BB962C8B-B14F-4D97-AF65-F5344CB8AC3E}">
        <p14:creationId xmlns:p14="http://schemas.microsoft.com/office/powerpoint/2010/main" val="3550249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C924C-B656-F632-C341-C407C03517DA}"/>
              </a:ext>
            </a:extLst>
          </p:cNvPr>
          <p:cNvSpPr>
            <a:spLocks noGrp="1"/>
          </p:cNvSpPr>
          <p:nvPr>
            <p:ph type="title"/>
          </p:nvPr>
        </p:nvSpPr>
        <p:spPr/>
        <p:txBody>
          <a:bodyPr>
            <a:normAutofit/>
          </a:bodyPr>
          <a:lstStyle/>
          <a:p>
            <a:r>
              <a:rPr lang="en-US" sz="2400" b="1" u="sng" dirty="0"/>
              <a:t>References</a:t>
            </a:r>
          </a:p>
        </p:txBody>
      </p:sp>
      <p:sp>
        <p:nvSpPr>
          <p:cNvPr id="3" name="Content Placeholder 2">
            <a:extLst>
              <a:ext uri="{FF2B5EF4-FFF2-40B4-BE49-F238E27FC236}">
                <a16:creationId xmlns:a16="http://schemas.microsoft.com/office/drawing/2014/main" id="{864CF35F-CD54-9EF6-8289-307B6D29A0EA}"/>
              </a:ext>
            </a:extLst>
          </p:cNvPr>
          <p:cNvSpPr>
            <a:spLocks noGrp="1"/>
          </p:cNvSpPr>
          <p:nvPr>
            <p:ph idx="1"/>
          </p:nvPr>
        </p:nvSpPr>
        <p:spPr>
          <a:xfrm>
            <a:off x="838200" y="1481068"/>
            <a:ext cx="10515600" cy="5131768"/>
          </a:xfrm>
        </p:spPr>
        <p:txBody>
          <a:bodyPr>
            <a:normAutofit/>
          </a:bodyPr>
          <a:lstStyle/>
          <a:p>
            <a:pPr marL="457200" indent="-457200">
              <a:buFont typeface="Arial" panose="020B0604020202020204" pitchFamily="34" charset="0"/>
              <a:buAutoNum type="arabicParenR"/>
            </a:pPr>
            <a:r>
              <a:rPr lang="en-GB" sz="2000" dirty="0"/>
              <a:t>Daru J. </a:t>
            </a:r>
            <a:r>
              <a:rPr lang="en-GB" sz="2000" i="1" dirty="0"/>
              <a:t>et al</a:t>
            </a:r>
            <a:r>
              <a:rPr lang="en-GB" sz="2000" dirty="0"/>
              <a:t> (2018). Risk of maternal mortality in women with severe anaemia during pregnancy and post partum: a multilevel analysis. [Online]. Available at: </a:t>
            </a:r>
            <a:r>
              <a:rPr lang="en-GB" sz="2000" dirty="0">
                <a:hlinkClick r:id="rId2"/>
              </a:rPr>
              <a:t>https://reader.elsevier.com/reader/sd/pii/S2214109X18300780?token=A19FA44CED973B6E28C24DE7C3CB3398B0840C308ED8778091C990A6A021A8AAD8D76FF317A5E179AD96B3AFE373D70C&amp;originRegion=eu-west-1&amp;originCreation=20220527091128</a:t>
            </a:r>
            <a:r>
              <a:rPr lang="en-GB" sz="2000" dirty="0"/>
              <a:t> [Accessed: 26/05/2022]</a:t>
            </a:r>
          </a:p>
          <a:p>
            <a:pPr marL="457200" indent="-457200">
              <a:buFont typeface="Arial" panose="020B0604020202020204" pitchFamily="34" charset="0"/>
              <a:buAutoNum type="arabicParenR"/>
            </a:pPr>
            <a:r>
              <a:rPr lang="en-GB" sz="2000" dirty="0" err="1"/>
              <a:t>Goli</a:t>
            </a:r>
            <a:r>
              <a:rPr lang="en-GB" sz="2000" dirty="0"/>
              <a:t> S. (2021). Relationship between mortality and health care expenditure: Sustainable assessment of health care system. [Online]. Available at: </a:t>
            </a:r>
            <a:r>
              <a:rPr lang="en-GB" sz="2000" dirty="0">
                <a:hlinkClick r:id="rId3"/>
              </a:rPr>
              <a:t>https://www.ncbi.nlm.nih.gov/pmc/articles/PMC7904168/</a:t>
            </a:r>
            <a:r>
              <a:rPr lang="en-GB" sz="2000" dirty="0"/>
              <a:t> [Accessed: 26/05/2022]</a:t>
            </a:r>
          </a:p>
          <a:p>
            <a:pPr marL="457200" indent="-457200">
              <a:buFont typeface="Arial" panose="020B0604020202020204" pitchFamily="34" charset="0"/>
              <a:buAutoNum type="arabicParenR"/>
            </a:pPr>
            <a:r>
              <a:rPr lang="en-GB" sz="2000" dirty="0"/>
              <a:t>Nour M. N. (2008). An Introduction to Maternal Mortality. [Online]. Available at: </a:t>
            </a:r>
            <a:r>
              <a:rPr lang="en-GB" sz="2000" dirty="0">
                <a:hlinkClick r:id="rId4"/>
              </a:rPr>
              <a:t>https://www.ncbi.nlm.nih.gov/pmc/articles/PMC2505173/</a:t>
            </a:r>
            <a:r>
              <a:rPr lang="en-GB" sz="2000" dirty="0"/>
              <a:t> [Accessed: 26/05/2022</a:t>
            </a:r>
          </a:p>
          <a:p>
            <a:pPr marL="457200" indent="-457200">
              <a:buFont typeface="Arial" panose="020B0604020202020204" pitchFamily="34" charset="0"/>
              <a:buAutoNum type="arabicParenR"/>
            </a:pPr>
            <a:r>
              <a:rPr lang="en-GB" sz="2000" dirty="0" err="1"/>
              <a:t>Nove</a:t>
            </a:r>
            <a:r>
              <a:rPr lang="en-GB" sz="2000" dirty="0"/>
              <a:t> A</a:t>
            </a:r>
            <a:r>
              <a:rPr lang="en-GB" sz="2000" i="1" dirty="0"/>
              <a:t>. et al </a:t>
            </a:r>
            <a:r>
              <a:rPr lang="en-GB" sz="2000" dirty="0"/>
              <a:t>(2014). Maternal mortality in adolescents compared with women of other ages: evidence from 144 countries. . [Online]. Available at: </a:t>
            </a:r>
            <a:r>
              <a:rPr lang="en-GB" sz="2000" dirty="0">
                <a:hlinkClick r:id="rId5"/>
              </a:rPr>
              <a:t>https://www.sciencedirect.com/science/article/pii/S2214109X13701797</a:t>
            </a:r>
            <a:r>
              <a:rPr lang="en-GB" sz="2000" dirty="0"/>
              <a:t> [Accessed: 26/05/2022]</a:t>
            </a:r>
          </a:p>
          <a:p>
            <a:pPr marL="457200" indent="-457200">
              <a:buFont typeface="Arial" panose="020B0604020202020204" pitchFamily="34" charset="0"/>
              <a:buAutoNum type="arabicParenR"/>
            </a:pPr>
            <a:r>
              <a:rPr lang="en-GB" sz="2000" dirty="0"/>
              <a:t>(2022) WHO. [Online]. Available at: </a:t>
            </a:r>
            <a:r>
              <a:rPr lang="en-GB" sz="2000" dirty="0">
                <a:hlinkClick r:id="rId6"/>
              </a:rPr>
              <a:t>https://www.who.int/data/gho/data/themes/maternal-and-reproductive-health</a:t>
            </a:r>
            <a:r>
              <a:rPr lang="en-GB" sz="2000" dirty="0"/>
              <a:t> </a:t>
            </a:r>
          </a:p>
          <a:p>
            <a:pPr marL="457200" indent="-457200">
              <a:buFont typeface="Arial" panose="020B0604020202020204" pitchFamily="34" charset="0"/>
              <a:buAutoNum type="arabicParenR"/>
            </a:pPr>
            <a:endParaRPr lang="en-GB" sz="2000" dirty="0"/>
          </a:p>
          <a:p>
            <a:pPr marL="457200" indent="-457200">
              <a:buFont typeface="Arial" panose="020B0604020202020204" pitchFamily="34" charset="0"/>
              <a:buAutoNum type="arabicParenR"/>
            </a:pPr>
            <a:endParaRPr lang="en-GB" sz="2000" dirty="0"/>
          </a:p>
          <a:p>
            <a:pPr marL="0" indent="0">
              <a:buNone/>
            </a:pPr>
            <a:endParaRPr lang="en-US" sz="2000" dirty="0"/>
          </a:p>
        </p:txBody>
      </p:sp>
    </p:spTree>
    <p:extLst>
      <p:ext uri="{BB962C8B-B14F-4D97-AF65-F5344CB8AC3E}">
        <p14:creationId xmlns:p14="http://schemas.microsoft.com/office/powerpoint/2010/main" val="2795361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C26E-05D1-91AF-AADA-F7E1164F9E1F}"/>
              </a:ext>
            </a:extLst>
          </p:cNvPr>
          <p:cNvSpPr>
            <a:spLocks noGrp="1"/>
          </p:cNvSpPr>
          <p:nvPr>
            <p:ph type="title"/>
          </p:nvPr>
        </p:nvSpPr>
        <p:spPr>
          <a:xfrm>
            <a:off x="838200" y="140536"/>
            <a:ext cx="10515600" cy="984457"/>
          </a:xfrm>
        </p:spPr>
        <p:txBody>
          <a:bodyPr>
            <a:normAutofit/>
          </a:bodyPr>
          <a:lstStyle/>
          <a:p>
            <a:r>
              <a:rPr lang="en-US" sz="3600" b="1" u="sng" dirty="0"/>
              <a:t>Task 1:</a:t>
            </a:r>
          </a:p>
        </p:txBody>
      </p:sp>
      <p:sp>
        <p:nvSpPr>
          <p:cNvPr id="3" name="Content Placeholder 2">
            <a:extLst>
              <a:ext uri="{FF2B5EF4-FFF2-40B4-BE49-F238E27FC236}">
                <a16:creationId xmlns:a16="http://schemas.microsoft.com/office/drawing/2014/main" id="{D574C094-8774-4F78-31A1-A7E080F59579}"/>
              </a:ext>
            </a:extLst>
          </p:cNvPr>
          <p:cNvSpPr>
            <a:spLocks noGrp="1"/>
          </p:cNvSpPr>
          <p:nvPr>
            <p:ph idx="1"/>
          </p:nvPr>
        </p:nvSpPr>
        <p:spPr>
          <a:xfrm>
            <a:off x="661736" y="1124994"/>
            <a:ext cx="10515600" cy="4176350"/>
          </a:xfrm>
        </p:spPr>
        <p:txBody>
          <a:bodyPr>
            <a:normAutofit fontScale="25000" lnSpcReduction="20000"/>
          </a:bodyPr>
          <a:lstStyle/>
          <a:p>
            <a:pPr marL="0" lvl="0" indent="0">
              <a:lnSpc>
                <a:spcPct val="120000"/>
              </a:lnSpc>
              <a:buNone/>
            </a:pPr>
            <a:r>
              <a:rPr lang="en-GB" sz="6400" dirty="0"/>
              <a:t>The first talk was an introduction to AI, ML and cognitive computing by </a:t>
            </a:r>
            <a:r>
              <a:rPr lang="en-GB" sz="6400" dirty="0" err="1"/>
              <a:t>Richart</a:t>
            </a:r>
            <a:r>
              <a:rPr lang="en-GB" sz="6400" dirty="0"/>
              <a:t> </a:t>
            </a:r>
            <a:r>
              <a:rPr lang="en-GB" sz="6400" dirty="0" err="1"/>
              <a:t>Hopkings</a:t>
            </a:r>
            <a:r>
              <a:rPr lang="en-GB" sz="6400" dirty="0"/>
              <a:t> </a:t>
            </a:r>
            <a:r>
              <a:rPr lang="en-GB" sz="6400" dirty="0" err="1"/>
              <a:t>Freng</a:t>
            </a:r>
            <a:r>
              <a:rPr lang="en-GB" sz="6400" dirty="0"/>
              <a:t> from IBM. The talk was about the history of AI/ML, how it evolved throw-out the years and some amazing inventions such as Deep Blue, Stanley, Watson and Alphago which by the time they invented were ahead of their time. The thing I found more interesting to the talk was the computer called Watson. It is amazing how they are setting a task. This task is around two weeks, and they have to complete it. Moremanage to build a machine who was able to understand a question and then deciding which algorithms to run to get the right answer. This machine was able to compete a quiz game called Jeopardy. Furthermore, one more thing that impress me was the Neurosynaptic chip which can analyse multiple video signals and try to identify people, bikes, or automobiles.</a:t>
            </a:r>
          </a:p>
          <a:p>
            <a:pPr marL="0" lvl="0" indent="0">
              <a:lnSpc>
                <a:spcPct val="120000"/>
              </a:lnSpc>
              <a:buNone/>
            </a:pPr>
            <a:endParaRPr lang="en-GB" sz="6400" dirty="0"/>
          </a:p>
          <a:p>
            <a:pPr marL="0" lvl="0" indent="0">
              <a:lnSpc>
                <a:spcPct val="120000"/>
              </a:lnSpc>
              <a:buNone/>
            </a:pPr>
            <a:r>
              <a:rPr lang="en-GB" sz="6400" dirty="0"/>
              <a:t>The second talk was about the Data Science Life Cycle by Ayodeji </a:t>
            </a:r>
            <a:r>
              <a:rPr lang="en-GB" sz="6400" dirty="0" err="1"/>
              <a:t>Akiwowo</a:t>
            </a:r>
            <a:r>
              <a:rPr lang="en-GB" sz="6400" dirty="0"/>
              <a:t>, a PhD student at Loughborough University. The topic was mainly to describe the role of a Data Scientist, the cycle that use to do his job and more specific the CRISP-DM. It was very interesting that this cycle has 6 steps, and a lot of organisations over, he said that in the cycle you can go back and forward from stage to stage. This gives you the opportunity to fix something you have done in the past. Also, he mentions that in all parts of the cycle, documentation is very important as model monitoring which you need to constantly monitor the model performance.</a:t>
            </a:r>
          </a:p>
          <a:p>
            <a:endParaRPr lang="en-US" dirty="0"/>
          </a:p>
        </p:txBody>
      </p:sp>
    </p:spTree>
    <p:extLst>
      <p:ext uri="{BB962C8B-B14F-4D97-AF65-F5344CB8AC3E}">
        <p14:creationId xmlns:p14="http://schemas.microsoft.com/office/powerpoint/2010/main" val="3576457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4D012-9479-9BAB-2B7A-9312F7D45AF2}"/>
              </a:ext>
            </a:extLst>
          </p:cNvPr>
          <p:cNvSpPr>
            <a:spLocks noGrp="1"/>
          </p:cNvSpPr>
          <p:nvPr>
            <p:ph idx="1"/>
          </p:nvPr>
        </p:nvSpPr>
        <p:spPr>
          <a:xfrm>
            <a:off x="224588" y="401052"/>
            <a:ext cx="11614485" cy="5951621"/>
          </a:xfrm>
        </p:spPr>
        <p:txBody>
          <a:bodyPr>
            <a:normAutofit lnSpcReduction="10000"/>
          </a:bodyPr>
          <a:lstStyle/>
          <a:p>
            <a:pPr marL="0" lvl="0" indent="0">
              <a:lnSpc>
                <a:spcPct val="120000"/>
              </a:lnSpc>
              <a:buNone/>
            </a:pPr>
            <a:r>
              <a:rPr lang="en-GB" sz="1600" dirty="0"/>
              <a:t>The third talk I am going to describe is about AI in Food Manufacturing by Dr Mohammad Saada. The talk was about </a:t>
            </a:r>
            <a:r>
              <a:rPr lang="en-GB" sz="1600" dirty="0" err="1"/>
              <a:t>Millitec</a:t>
            </a:r>
            <a:r>
              <a:rPr lang="en-GB" sz="1600" dirty="0"/>
              <a:t> and what they do. He explained that </a:t>
            </a:r>
            <a:r>
              <a:rPr lang="en-GB" sz="1600" dirty="0" err="1"/>
              <a:t>MIllitec</a:t>
            </a:r>
            <a:r>
              <a:rPr lang="en-GB" sz="1600" dirty="0"/>
              <a:t> is building machines that require a certain level of hygienic standards. In this talk I was impressed about their trial to build a new machine and the collaboration with our university. More specific, </a:t>
            </a:r>
            <a:r>
              <a:rPr lang="en-GB" sz="1600" dirty="0" err="1"/>
              <a:t>Millitec</a:t>
            </a:r>
            <a:r>
              <a:rPr lang="en-GB" sz="1600" dirty="0"/>
              <a:t> had a lack at the expertise of the computers so they </a:t>
            </a:r>
            <a:r>
              <a:rPr lang="en-GB" sz="1600" dirty="0" err="1"/>
              <a:t>seeked</a:t>
            </a:r>
            <a:r>
              <a:rPr lang="en-GB" sz="1600" dirty="0"/>
              <a:t> help from the department of computer science of Loughborough University. In the end it was interesting that they turn to the use of Machine Learning in order to make the machine detect the different objects that travelling underneath the cameras. In the end they made the HDR hygienic delta robot which adopted the past 2 years, and it is impressive.</a:t>
            </a:r>
          </a:p>
          <a:p>
            <a:pPr marL="0" lvl="0" indent="0">
              <a:lnSpc>
                <a:spcPct val="120000"/>
              </a:lnSpc>
              <a:buNone/>
            </a:pPr>
            <a:endParaRPr lang="en-GB" sz="1600" dirty="0"/>
          </a:p>
          <a:p>
            <a:pPr marL="0" lvl="0" indent="0">
              <a:lnSpc>
                <a:spcPct val="120000"/>
              </a:lnSpc>
              <a:buNone/>
            </a:pPr>
            <a:r>
              <a:rPr lang="en-GB" sz="1600" dirty="0"/>
              <a:t>The fourth talk was talking about Big Data and Cyber Security by Jensen </a:t>
            </a:r>
            <a:r>
              <a:rPr lang="en-GB" sz="1600" dirty="0" err="1"/>
              <a:t>Deutrom</a:t>
            </a:r>
            <a:r>
              <a:rPr lang="en-GB" sz="1600" dirty="0"/>
              <a:t> and John </a:t>
            </a:r>
            <a:r>
              <a:rPr lang="en-GB" sz="1600" dirty="0" err="1"/>
              <a:t>Alcock</a:t>
            </a:r>
            <a:r>
              <a:rPr lang="en-GB" sz="1600" dirty="0"/>
              <a:t>. In general, the talk was about the big data, they worries and the solutions as well as the Risks of the data and the opportunities. One thing that draw my attention was that in Fujitsu they carry out cyber and treat detection. They do that by using intelligence driven security information and provide a predictive </a:t>
            </a:r>
            <a:r>
              <a:rPr lang="en-GB" sz="1600" dirty="0" err="1"/>
              <a:t>contect</a:t>
            </a:r>
            <a:r>
              <a:rPr lang="en-GB" sz="1600" dirty="0"/>
              <a:t> which helps the organisations understand the treats they are facing. Furthermore, one more interesting thing they told us was that human risk is overlooked. Humans are usually the weakest link in the chain, so we need to have a solution to address the risk as for example the past 2 years we are all using zoom and this reduced ours ability to security behaviour.</a:t>
            </a:r>
          </a:p>
          <a:p>
            <a:pPr lvl="0">
              <a:lnSpc>
                <a:spcPct val="120000"/>
              </a:lnSpc>
            </a:pPr>
            <a:endParaRPr lang="en-GB" sz="1600" dirty="0"/>
          </a:p>
          <a:p>
            <a:pPr marL="0" lvl="0" indent="0">
              <a:lnSpc>
                <a:spcPct val="120000"/>
              </a:lnSpc>
              <a:buNone/>
            </a:pPr>
            <a:r>
              <a:rPr lang="en-GB" sz="1600" dirty="0"/>
              <a:t>The title of the fifth talk was “Human – Centred Innovation” by Many Wallace. This talk was about what businesses are for, what is innovation and what products can create. The interesting part of the talk was about Metaverse and the elements they are going to power it. More specific, she said that metaverse isn’t owned by any company or a group. Impressive was the fact that a lot of people invented their money in Crypto currencies and NFT’s although now there is a crash and that is not good. Virtual Economies are getting famous more and more as we can buy Cryptocurrencies even from PayPal. One last thing that was interesting is that a monetisation is here. People can now create, sell or resell virtual goods as well.</a:t>
            </a:r>
          </a:p>
        </p:txBody>
      </p:sp>
    </p:spTree>
    <p:extLst>
      <p:ext uri="{BB962C8B-B14F-4D97-AF65-F5344CB8AC3E}">
        <p14:creationId xmlns:p14="http://schemas.microsoft.com/office/powerpoint/2010/main" val="3934920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EB0D-3CDF-3D05-0D31-427D89F0EF6D}"/>
              </a:ext>
            </a:extLst>
          </p:cNvPr>
          <p:cNvSpPr>
            <a:spLocks noGrp="1"/>
          </p:cNvSpPr>
          <p:nvPr>
            <p:ph type="title"/>
          </p:nvPr>
        </p:nvSpPr>
        <p:spPr>
          <a:xfrm>
            <a:off x="838200" y="223837"/>
            <a:ext cx="10515600" cy="1182688"/>
          </a:xfrm>
        </p:spPr>
        <p:txBody>
          <a:bodyPr>
            <a:normAutofit fontScale="90000"/>
          </a:bodyPr>
          <a:lstStyle/>
          <a:p>
            <a:br>
              <a:rPr lang="en-GB" b="1" dirty="0"/>
            </a:br>
            <a:br>
              <a:rPr lang="en-GB" b="1" dirty="0"/>
            </a:br>
            <a:r>
              <a:rPr lang="en-GB" sz="4000" b="1" u="sng" dirty="0"/>
              <a:t>Task 2:</a:t>
            </a:r>
            <a:br>
              <a:rPr lang="en-GB" b="1" dirty="0"/>
            </a:br>
            <a:br>
              <a:rPr lang="en-GB" b="1" dirty="0"/>
            </a:br>
            <a:r>
              <a:rPr lang="en-GB" sz="3100" b="1" u="sng" dirty="0">
                <a:latin typeface="+mn-lt"/>
                <a:ea typeface="+mn-ea"/>
                <a:cs typeface="+mn-cs"/>
              </a:rPr>
              <a:t>Question:</a:t>
            </a:r>
            <a:br>
              <a:rPr lang="en-GB" b="1" dirty="0"/>
            </a:br>
            <a:r>
              <a:rPr lang="en-GB" sz="2900" dirty="0">
                <a:latin typeface="+mn-lt"/>
                <a:ea typeface="+mn-ea"/>
                <a:cs typeface="+mn-cs"/>
              </a:rPr>
              <a:t>Which Region has the most maternal deaths and what is the most possible factor that can cause maternal mortalities?</a:t>
            </a:r>
            <a:br>
              <a:rPr lang="en-GB" dirty="0"/>
            </a:br>
            <a:endParaRPr lang="en-US" dirty="0"/>
          </a:p>
        </p:txBody>
      </p:sp>
      <p:sp>
        <p:nvSpPr>
          <p:cNvPr id="3" name="Content Placeholder 2">
            <a:extLst>
              <a:ext uri="{FF2B5EF4-FFF2-40B4-BE49-F238E27FC236}">
                <a16:creationId xmlns:a16="http://schemas.microsoft.com/office/drawing/2014/main" id="{A4FC777D-ECA4-67D9-228B-7F0ACD02FBC4}"/>
              </a:ext>
            </a:extLst>
          </p:cNvPr>
          <p:cNvSpPr>
            <a:spLocks noGrp="1"/>
          </p:cNvSpPr>
          <p:nvPr>
            <p:ph idx="1"/>
          </p:nvPr>
        </p:nvSpPr>
        <p:spPr>
          <a:xfrm>
            <a:off x="838200" y="2282825"/>
            <a:ext cx="10515600" cy="4351338"/>
          </a:xfrm>
        </p:spPr>
        <p:txBody>
          <a:bodyPr>
            <a:normAutofit fontScale="85000" lnSpcReduction="20000"/>
          </a:bodyPr>
          <a:lstStyle/>
          <a:p>
            <a:pPr marL="0" indent="0">
              <a:buNone/>
            </a:pPr>
            <a:endParaRPr lang="en-US" sz="3000" b="1" u="sng" dirty="0"/>
          </a:p>
          <a:p>
            <a:pPr marL="0" indent="0">
              <a:buNone/>
            </a:pPr>
            <a:r>
              <a:rPr lang="en-US" sz="3000" b="1" u="sng" dirty="0"/>
              <a:t>Objectives:</a:t>
            </a:r>
            <a:endParaRPr lang="en-US" dirty="0"/>
          </a:p>
          <a:p>
            <a:pPr lvl="0"/>
            <a:r>
              <a:rPr lang="en-GB" dirty="0"/>
              <a:t>Find the Region who has the most deaths</a:t>
            </a:r>
          </a:p>
          <a:p>
            <a:pPr lvl="0"/>
            <a:r>
              <a:rPr lang="en-GB" dirty="0"/>
              <a:t>Analyse the correlation between Health Expenditure and Maternal Mortality</a:t>
            </a:r>
          </a:p>
          <a:p>
            <a:pPr lvl="0"/>
            <a:r>
              <a:rPr lang="en-GB" dirty="0"/>
              <a:t>Analyse if Caesareans affect Maternal maternity</a:t>
            </a:r>
          </a:p>
          <a:p>
            <a:pPr lvl="0"/>
            <a:r>
              <a:rPr lang="en-GB" dirty="0"/>
              <a:t>Analyse the effect in Adolescent birth rate and Maternal Mortality </a:t>
            </a:r>
          </a:p>
          <a:p>
            <a:pPr lvl="0"/>
            <a:r>
              <a:rPr lang="en-GB" dirty="0"/>
              <a:t>Analyse if Births that attended by skilled personnel are a factor of Maternal Mortality</a:t>
            </a:r>
          </a:p>
          <a:p>
            <a:pPr lvl="0"/>
            <a:r>
              <a:rPr lang="en-GB" dirty="0"/>
              <a:t>Analyse if Anaemia had an impact in Maternal Maternity</a:t>
            </a:r>
          </a:p>
          <a:p>
            <a:pPr lvl="0"/>
            <a:r>
              <a:rPr lang="en-GB" dirty="0"/>
              <a:t>Find the Region with the most deaths and conclude overall which factors above are related to Maternal deaths</a:t>
            </a:r>
          </a:p>
          <a:p>
            <a:pPr marL="0" indent="0">
              <a:buNone/>
            </a:pPr>
            <a:endParaRPr lang="en-US" dirty="0"/>
          </a:p>
        </p:txBody>
      </p:sp>
    </p:spTree>
    <p:extLst>
      <p:ext uri="{BB962C8B-B14F-4D97-AF65-F5344CB8AC3E}">
        <p14:creationId xmlns:p14="http://schemas.microsoft.com/office/powerpoint/2010/main" val="1322336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1513D-E462-A4F6-FE5C-EACF014E9B4B}"/>
              </a:ext>
            </a:extLst>
          </p:cNvPr>
          <p:cNvSpPr>
            <a:spLocks noGrp="1"/>
          </p:cNvSpPr>
          <p:nvPr>
            <p:ph type="title"/>
          </p:nvPr>
        </p:nvSpPr>
        <p:spPr/>
        <p:txBody>
          <a:bodyPr/>
          <a:lstStyle/>
          <a:p>
            <a:r>
              <a:rPr lang="en-US" u="sng" dirty="0"/>
              <a:t>Data Compilation</a:t>
            </a:r>
          </a:p>
        </p:txBody>
      </p:sp>
      <p:sp>
        <p:nvSpPr>
          <p:cNvPr id="3" name="Content Placeholder 2">
            <a:extLst>
              <a:ext uri="{FF2B5EF4-FFF2-40B4-BE49-F238E27FC236}">
                <a16:creationId xmlns:a16="http://schemas.microsoft.com/office/drawing/2014/main" id="{2E090FEC-6CA1-C84A-90D5-BA3D48FF3F26}"/>
              </a:ext>
            </a:extLst>
          </p:cNvPr>
          <p:cNvSpPr>
            <a:spLocks noGrp="1"/>
          </p:cNvSpPr>
          <p:nvPr>
            <p:ph idx="1"/>
          </p:nvPr>
        </p:nvSpPr>
        <p:spPr/>
        <p:txBody>
          <a:bodyPr/>
          <a:lstStyle/>
          <a:p>
            <a:r>
              <a:rPr lang="en-US" dirty="0"/>
              <a:t>First, I used Maternal Mortality ratio and  Region to find the continent with the most deaths. For the rest objectives I used again Region and the Value of Health Expenditure as a percentage of the Gross Domestic Product to analyze the relation that has with the maternal mortality. Moreover, I choose to use the number of Births attended by skilled health personnel and the Antenatal care coverage to see if the have any impact on maternal mortality. I also use Caesareans, Pregnant women with Anaemia and Adolescent birth rate (per 1000 women) to check again for any relation or impact on maternal deaths.</a:t>
            </a:r>
          </a:p>
        </p:txBody>
      </p:sp>
    </p:spTree>
    <p:extLst>
      <p:ext uri="{BB962C8B-B14F-4D97-AF65-F5344CB8AC3E}">
        <p14:creationId xmlns:p14="http://schemas.microsoft.com/office/powerpoint/2010/main" val="2392239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hart, pie chart&#10;&#10;Description automatically generated">
            <a:extLst>
              <a:ext uri="{FF2B5EF4-FFF2-40B4-BE49-F238E27FC236}">
                <a16:creationId xmlns:a16="http://schemas.microsoft.com/office/drawing/2014/main" id="{70ACD973-2B66-E98A-E328-A3A9524180E9}"/>
              </a:ext>
            </a:extLst>
          </p:cNvPr>
          <p:cNvPicPr>
            <a:picLocks noChangeAspect="1"/>
          </p:cNvPicPr>
          <p:nvPr/>
        </p:nvPicPr>
        <p:blipFill>
          <a:blip r:embed="rId3"/>
          <a:stretch>
            <a:fillRect/>
          </a:stretch>
        </p:blipFill>
        <p:spPr>
          <a:xfrm>
            <a:off x="1413164" y="97971"/>
            <a:ext cx="8603673" cy="6760029"/>
          </a:xfrm>
          <a:prstGeom prst="rect">
            <a:avLst/>
          </a:prstGeom>
        </p:spPr>
      </p:pic>
    </p:spTree>
    <p:extLst>
      <p:ext uri="{BB962C8B-B14F-4D97-AF65-F5344CB8AC3E}">
        <p14:creationId xmlns:p14="http://schemas.microsoft.com/office/powerpoint/2010/main" val="2860356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ar chart&#10;&#10;Description automatically generated">
            <a:extLst>
              <a:ext uri="{FF2B5EF4-FFF2-40B4-BE49-F238E27FC236}">
                <a16:creationId xmlns:a16="http://schemas.microsoft.com/office/drawing/2014/main" id="{6FA363AC-8E24-DA3F-710E-894861B440FC}"/>
              </a:ext>
            </a:extLst>
          </p:cNvPr>
          <p:cNvPicPr>
            <a:picLocks noChangeAspect="1"/>
          </p:cNvPicPr>
          <p:nvPr/>
        </p:nvPicPr>
        <p:blipFill>
          <a:blip r:embed="rId2"/>
          <a:stretch>
            <a:fillRect/>
          </a:stretch>
        </p:blipFill>
        <p:spPr>
          <a:xfrm>
            <a:off x="1752600" y="0"/>
            <a:ext cx="8686800" cy="6858000"/>
          </a:xfrm>
          <a:prstGeom prst="rect">
            <a:avLst/>
          </a:prstGeom>
        </p:spPr>
      </p:pic>
    </p:spTree>
    <p:extLst>
      <p:ext uri="{BB962C8B-B14F-4D97-AF65-F5344CB8AC3E}">
        <p14:creationId xmlns:p14="http://schemas.microsoft.com/office/powerpoint/2010/main" val="3769403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9A8AE0A2-9932-5587-43CA-C93B011D67AE}"/>
              </a:ext>
            </a:extLst>
          </p:cNvPr>
          <p:cNvPicPr>
            <a:picLocks noChangeAspect="1"/>
          </p:cNvPicPr>
          <p:nvPr/>
        </p:nvPicPr>
        <p:blipFill>
          <a:blip r:embed="rId2"/>
          <a:stretch>
            <a:fillRect/>
          </a:stretch>
        </p:blipFill>
        <p:spPr>
          <a:xfrm>
            <a:off x="1195616" y="0"/>
            <a:ext cx="9800767" cy="6858000"/>
          </a:xfrm>
          <a:prstGeom prst="rect">
            <a:avLst/>
          </a:prstGeom>
        </p:spPr>
      </p:pic>
    </p:spTree>
    <p:extLst>
      <p:ext uri="{BB962C8B-B14F-4D97-AF65-F5344CB8AC3E}">
        <p14:creationId xmlns:p14="http://schemas.microsoft.com/office/powerpoint/2010/main" val="2184405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p&#10;&#10;Description automatically generated">
            <a:extLst>
              <a:ext uri="{FF2B5EF4-FFF2-40B4-BE49-F238E27FC236}">
                <a16:creationId xmlns:a16="http://schemas.microsoft.com/office/drawing/2014/main" id="{B92AF24B-5A82-1CF6-4B0E-0CDC86A7629A}"/>
              </a:ext>
            </a:extLst>
          </p:cNvPr>
          <p:cNvPicPr>
            <a:picLocks noChangeAspect="1"/>
          </p:cNvPicPr>
          <p:nvPr/>
        </p:nvPicPr>
        <p:blipFill>
          <a:blip r:embed="rId2"/>
          <a:stretch>
            <a:fillRect/>
          </a:stretch>
        </p:blipFill>
        <p:spPr>
          <a:xfrm>
            <a:off x="1156203" y="0"/>
            <a:ext cx="9879594" cy="6858000"/>
          </a:xfrm>
          <a:prstGeom prst="rect">
            <a:avLst/>
          </a:prstGeom>
        </p:spPr>
      </p:pic>
    </p:spTree>
    <p:extLst>
      <p:ext uri="{BB962C8B-B14F-4D97-AF65-F5344CB8AC3E}">
        <p14:creationId xmlns:p14="http://schemas.microsoft.com/office/powerpoint/2010/main" val="300850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AC84BFE7-24C7-CB9D-462E-8C8BD4B1D316}"/>
              </a:ext>
            </a:extLst>
          </p:cNvPr>
          <p:cNvPicPr>
            <a:picLocks noChangeAspect="1"/>
          </p:cNvPicPr>
          <p:nvPr/>
        </p:nvPicPr>
        <p:blipFill>
          <a:blip r:embed="rId2"/>
          <a:stretch>
            <a:fillRect/>
          </a:stretch>
        </p:blipFill>
        <p:spPr>
          <a:xfrm>
            <a:off x="1220324" y="0"/>
            <a:ext cx="9751351" cy="6858000"/>
          </a:xfrm>
          <a:prstGeom prst="rect">
            <a:avLst/>
          </a:prstGeom>
        </p:spPr>
      </p:pic>
    </p:spTree>
    <p:extLst>
      <p:ext uri="{BB962C8B-B14F-4D97-AF65-F5344CB8AC3E}">
        <p14:creationId xmlns:p14="http://schemas.microsoft.com/office/powerpoint/2010/main" val="1761615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chart&#10;&#10;Description automatically generated">
            <a:extLst>
              <a:ext uri="{FF2B5EF4-FFF2-40B4-BE49-F238E27FC236}">
                <a16:creationId xmlns:a16="http://schemas.microsoft.com/office/drawing/2014/main" id="{ED0304B6-8E4C-C3F2-6B02-582FC31E5A4C}"/>
              </a:ext>
            </a:extLst>
          </p:cNvPr>
          <p:cNvPicPr>
            <a:picLocks noChangeAspect="1"/>
          </p:cNvPicPr>
          <p:nvPr/>
        </p:nvPicPr>
        <p:blipFill>
          <a:blip r:embed="rId2"/>
          <a:stretch>
            <a:fillRect/>
          </a:stretch>
        </p:blipFill>
        <p:spPr>
          <a:xfrm>
            <a:off x="1180957" y="0"/>
            <a:ext cx="9830085" cy="6858000"/>
          </a:xfrm>
          <a:prstGeom prst="rect">
            <a:avLst/>
          </a:prstGeom>
        </p:spPr>
      </p:pic>
    </p:spTree>
    <p:extLst>
      <p:ext uri="{BB962C8B-B14F-4D97-AF65-F5344CB8AC3E}">
        <p14:creationId xmlns:p14="http://schemas.microsoft.com/office/powerpoint/2010/main" val="1264472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TotalTime>
  <Words>2023</Words>
  <Application>Microsoft Macintosh PowerPoint</Application>
  <PresentationFormat>Widescreen</PresentationFormat>
  <Paragraphs>49</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AI &amp; Big Data Coursework – 21COP511</vt:lpstr>
      <vt:lpstr>  Task 2:  Question: Which Region has the most maternal deaths and what is the most possible factor that can cause maternal mortalities? </vt:lpstr>
      <vt:lpstr>Data Compilation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Relevant Findings:</vt:lpstr>
      <vt:lpstr>PowerPoint Presentation</vt:lpstr>
      <vt:lpstr>Conclusion:</vt:lpstr>
      <vt:lpstr>PowerPoint Presentation</vt:lpstr>
      <vt:lpstr>References</vt:lpstr>
      <vt:lpstr>Task 1:</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(pg) Marios Menikou</dc:creator>
  <cp:lastModifiedBy>(pg) Marios Menikou</cp:lastModifiedBy>
  <cp:revision>37</cp:revision>
  <dcterms:created xsi:type="dcterms:W3CDTF">2022-05-26T23:44:59Z</dcterms:created>
  <dcterms:modified xsi:type="dcterms:W3CDTF">2022-05-27T10:40:58Z</dcterms:modified>
</cp:coreProperties>
</file>