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574" r:id="rId5"/>
    <p:sldId id="561" r:id="rId6"/>
    <p:sldId id="565" r:id="rId7"/>
    <p:sldId id="547" r:id="rId8"/>
    <p:sldId id="560" r:id="rId9"/>
    <p:sldId id="578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75" r:id="rId22"/>
    <p:sldId id="576" r:id="rId23"/>
    <p:sldId id="577" r:id="rId24"/>
    <p:sldId id="432" r:id="rId25"/>
  </p:sldIdLst>
  <p:sldSz cx="9906000" cy="6858000" type="A4"/>
  <p:notesSz cx="6858000" cy="9144000"/>
  <p:defaultTextStyle>
    <a:defPPr>
      <a:defRPr lang="sv-SE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7D0"/>
    <a:srgbClr val="41B2D0"/>
    <a:srgbClr val="FF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44" autoAdjust="0"/>
    <p:restoredTop sz="96221" autoAdjust="0"/>
  </p:normalViewPr>
  <p:slideViewPr>
    <p:cSldViewPr snapToGrid="0" snapToObjects="1">
      <p:cViewPr varScale="1">
        <p:scale>
          <a:sx n="81" d="100"/>
          <a:sy n="81" d="100"/>
        </p:scale>
        <p:origin x="943" y="41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1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E5177-1166-0C44-8DF0-6E45A98D65AF}" type="datetime1">
              <a:rPr lang="en-US" smtClean="0"/>
              <a:t>4/27/2016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5B714-C076-194E-85C4-769D09CA6B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66346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714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5714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F67F79F-1FCE-0C41-AFEF-854D09E4FEED}" type="datetime1">
              <a:rPr lang="en-US" smtClean="0"/>
              <a:t>4/27/2016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714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5714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5A8152-C79B-974B-927C-51AEDABADEB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303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örstasidan">
    <p:bg>
      <p:bgPr>
        <a:solidFill>
          <a:schemeClr val="bg1">
            <a:alpha val="631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9188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/>
        </p:nvSpPr>
        <p:spPr>
          <a:xfrm>
            <a:off x="0" y="3808413"/>
            <a:ext cx="9906000" cy="1576387"/>
          </a:xfrm>
          <a:prstGeom prst="rect">
            <a:avLst/>
          </a:prstGeom>
          <a:solidFill>
            <a:srgbClr val="FFFFFF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148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661833" y="4548657"/>
            <a:ext cx="5909613" cy="637174"/>
          </a:xfrm>
          <a:solidFill>
            <a:schemeClr val="bg1">
              <a:alpha val="0"/>
            </a:schemeClr>
          </a:solidFill>
        </p:spPr>
        <p:txBody>
          <a:bodyPr/>
          <a:lstStyle>
            <a:lvl1pPr marL="0" indent="0" algn="l" eaLnBrk="1" latinLnBrk="0" hangingPunct="1">
              <a:buNone/>
              <a:defRPr kumimoji="0" lang="sv-SE"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 LT Std 45 Light"/>
                <a:cs typeface="Frutiger LT Std 45 Light"/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0"/>
          </p:nvPr>
        </p:nvSpPr>
        <p:spPr>
          <a:xfrm>
            <a:off x="3662363" y="4138081"/>
            <a:ext cx="5908675" cy="338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pic>
        <p:nvPicPr>
          <p:cNvPr id="12" name="Bildobjekt 11" descr="data_ductus_logo_with_ahea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2" y="4198660"/>
            <a:ext cx="2947814" cy="8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9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örstasidan">
    <p:bg>
      <p:bgPr>
        <a:solidFill>
          <a:schemeClr val="bg1">
            <a:alpha val="631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/>
        </p:blipFill>
        <p:spPr bwMode="auto">
          <a:xfrm>
            <a:off x="0" y="1"/>
            <a:ext cx="99188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-2" y="838039"/>
            <a:ext cx="9918805" cy="5284093"/>
          </a:xfrm>
          <a:prstGeom prst="rect">
            <a:avLst/>
          </a:prstGeom>
          <a:solidFill>
            <a:srgbClr val="FFFFFF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148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9" name="Rectangle 10"/>
          <p:cNvSpPr/>
          <p:nvPr userDrawn="1"/>
        </p:nvSpPr>
        <p:spPr>
          <a:xfrm>
            <a:off x="-4130" y="1"/>
            <a:ext cx="9922933" cy="711199"/>
          </a:xfrm>
          <a:prstGeom prst="rect">
            <a:avLst/>
          </a:prstGeom>
          <a:solidFill>
            <a:srgbClr val="FFFFFF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148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0"/>
          </p:nvPr>
        </p:nvSpPr>
        <p:spPr>
          <a:xfrm>
            <a:off x="670721" y="1270000"/>
            <a:ext cx="8528050" cy="4622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4" name="Platshållare för text 12"/>
          <p:cNvSpPr>
            <a:spLocks noGrp="1"/>
          </p:cNvSpPr>
          <p:nvPr>
            <p:ph type="body" sz="quarter" idx="11"/>
          </p:nvPr>
        </p:nvSpPr>
        <p:spPr>
          <a:xfrm>
            <a:off x="670721" y="220131"/>
            <a:ext cx="8528050" cy="389467"/>
          </a:xfrm>
        </p:spPr>
        <p:txBody>
          <a:bodyPr/>
          <a:lstStyle>
            <a:lvl1pPr marL="0" indent="0">
              <a:buNone/>
              <a:defRPr b="0" i="1">
                <a:latin typeface="Frutiger LT Std 45 Light"/>
                <a:cs typeface="Frutiger LT Std 45 Light"/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pic>
        <p:nvPicPr>
          <p:cNvPr id="15" name="Bildobjekt 14" descr="logo_version7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254" y="177799"/>
            <a:ext cx="1424517" cy="40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8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örstasidan">
    <p:bg>
      <p:bgPr>
        <a:solidFill>
          <a:schemeClr val="bg1">
            <a:alpha val="631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bild 2" descr="blue_bubbles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-2" y="2573868"/>
            <a:ext cx="9918805" cy="1964266"/>
          </a:xfrm>
          <a:prstGeom prst="rect">
            <a:avLst/>
          </a:prstGeom>
          <a:solidFill>
            <a:srgbClr val="FFFFFF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57148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0"/>
          </p:nvPr>
        </p:nvSpPr>
        <p:spPr>
          <a:xfrm>
            <a:off x="691625" y="2844800"/>
            <a:ext cx="8528050" cy="1422400"/>
          </a:xfrm>
        </p:spPr>
        <p:txBody>
          <a:bodyPr anchor="ctr" anchorCtr="0"/>
          <a:lstStyle>
            <a:lvl1pPr marL="0" indent="0" algn="ctr">
              <a:buNone/>
              <a:defRPr b="0" i="0" strike="noStrike" kern="1200" cap="small" spc="70" normalizeH="0" baseline="0">
                <a:latin typeface="Frutiger LT Std 66 Bold Italic"/>
                <a:cs typeface="Frutiger LT Std 66 Bold Italic"/>
              </a:defRPr>
            </a:lvl1pPr>
            <a:lvl2pPr algn="ctr">
              <a:defRPr b="0" i="0" strike="noStrike" kern="1200" cap="small" spc="70" normalizeH="0" baseline="0">
                <a:latin typeface="Frutiger LT Std 66 Bold Italic"/>
                <a:cs typeface="Frutiger LT Std 66 Bold Italic"/>
              </a:defRPr>
            </a:lvl2pPr>
            <a:lvl3pPr algn="ctr">
              <a:defRPr b="0" i="0" strike="noStrike" kern="1200" cap="small" spc="70" normalizeH="0" baseline="0">
                <a:latin typeface="Frutiger LT Std 66 Bold Italic"/>
                <a:cs typeface="Frutiger LT Std 66 Bold Italic"/>
              </a:defRPr>
            </a:lvl3pPr>
            <a:lvl4pPr algn="ctr">
              <a:defRPr b="0" i="0" strike="noStrike" kern="1200" cap="small" spc="70" normalizeH="0" baseline="0">
                <a:latin typeface="Frutiger LT Std 66 Bold Italic"/>
                <a:cs typeface="Frutiger LT Std 66 Bold Italic"/>
              </a:defRPr>
            </a:lvl4pPr>
            <a:lvl5pPr algn="ctr">
              <a:defRPr b="0" i="0" strike="noStrike" kern="1200" cap="small" spc="70" normalizeH="0" baseline="0">
                <a:latin typeface="Frutiger LT Std 66 Bold Italic"/>
                <a:cs typeface="Frutiger LT Std 66 Bold Italic"/>
              </a:defRPr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15" name="Bildobjekt 14" descr="logo_version7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254" y="177799"/>
            <a:ext cx="1424517" cy="40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70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c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9188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/>
          </p:cNvSpPr>
          <p:nvPr/>
        </p:nvSpPr>
        <p:spPr bwMode="auto">
          <a:xfrm>
            <a:off x="4881564" y="2973916"/>
            <a:ext cx="21234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Byrow"/>
                <a:cs typeface="Byrow"/>
                <a:sym typeface="Univers LT Std 75 Black" charset="0"/>
              </a:rPr>
              <a:t>Tack!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74"/>
          <a:stretch>
            <a:fillRect/>
          </a:stretch>
        </p:blipFill>
        <p:spPr bwMode="auto">
          <a:xfrm>
            <a:off x="3729038" y="2838450"/>
            <a:ext cx="976312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32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7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tshållare för text 1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7" r:id="rId3"/>
    <p:sldLayoutId id="2147483890" r:id="rId4"/>
  </p:sldLayoutIdLst>
  <p:hf hdr="0" dt="0"/>
  <p:txStyles>
    <p:titleStyle>
      <a:lvl1pPr algn="ctr" defTabSz="455613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595959"/>
          </a:solidFill>
          <a:latin typeface="Frutiger LT Std 45 Light"/>
          <a:ea typeface="ＭＳ Ｐゴシック" charset="0"/>
          <a:cs typeface="Frutiger LT Std 45 Light"/>
        </a:defRPr>
      </a:lvl1pPr>
      <a:lvl2pPr algn="ctr" defTabSz="455613" rtl="0" eaLnBrk="1" fontAlgn="base" hangingPunct="1">
        <a:spcBef>
          <a:spcPct val="0"/>
        </a:spcBef>
        <a:spcAft>
          <a:spcPct val="0"/>
        </a:spcAft>
        <a:defRPr sz="4000">
          <a:solidFill>
            <a:srgbClr val="595959"/>
          </a:solidFill>
          <a:latin typeface="Frutiger LT Std 45 Light" charset="0"/>
          <a:ea typeface="ＭＳ Ｐゴシック" charset="0"/>
        </a:defRPr>
      </a:lvl2pPr>
      <a:lvl3pPr algn="ctr" defTabSz="455613" rtl="0" eaLnBrk="1" fontAlgn="base" hangingPunct="1">
        <a:spcBef>
          <a:spcPct val="0"/>
        </a:spcBef>
        <a:spcAft>
          <a:spcPct val="0"/>
        </a:spcAft>
        <a:defRPr sz="4000">
          <a:solidFill>
            <a:srgbClr val="595959"/>
          </a:solidFill>
          <a:latin typeface="Frutiger LT Std 45 Light" charset="0"/>
          <a:ea typeface="ＭＳ Ｐゴシック" charset="0"/>
        </a:defRPr>
      </a:lvl3pPr>
      <a:lvl4pPr algn="ctr" defTabSz="455613" rtl="0" eaLnBrk="1" fontAlgn="base" hangingPunct="1">
        <a:spcBef>
          <a:spcPct val="0"/>
        </a:spcBef>
        <a:spcAft>
          <a:spcPct val="0"/>
        </a:spcAft>
        <a:defRPr sz="4000">
          <a:solidFill>
            <a:srgbClr val="595959"/>
          </a:solidFill>
          <a:latin typeface="Frutiger LT Std 45 Light" charset="0"/>
          <a:ea typeface="ＭＳ Ｐゴシック" charset="0"/>
        </a:defRPr>
      </a:lvl4pPr>
      <a:lvl5pPr algn="ctr" defTabSz="455613" rtl="0" eaLnBrk="1" fontAlgn="base" hangingPunct="1">
        <a:spcBef>
          <a:spcPct val="0"/>
        </a:spcBef>
        <a:spcAft>
          <a:spcPct val="0"/>
        </a:spcAft>
        <a:defRPr sz="4000">
          <a:solidFill>
            <a:srgbClr val="595959"/>
          </a:solidFill>
          <a:latin typeface="Frutiger LT Std 45 Light" charset="0"/>
          <a:ea typeface="ＭＳ Ｐゴシック" charset="0"/>
        </a:defRPr>
      </a:lvl5pPr>
      <a:lvl6pPr marL="457200" algn="ctr" defTabSz="455613" rtl="0" eaLnBrk="1" fontAlgn="base" hangingPunct="1">
        <a:spcBef>
          <a:spcPct val="0"/>
        </a:spcBef>
        <a:spcAft>
          <a:spcPct val="0"/>
        </a:spcAft>
        <a:defRPr sz="4000">
          <a:solidFill>
            <a:srgbClr val="595959"/>
          </a:solidFill>
          <a:latin typeface="Avenir Light" charset="0"/>
          <a:ea typeface="ＭＳ Ｐゴシック" charset="0"/>
        </a:defRPr>
      </a:lvl6pPr>
      <a:lvl7pPr marL="914400" algn="ctr" defTabSz="455613" rtl="0" eaLnBrk="1" fontAlgn="base" hangingPunct="1">
        <a:spcBef>
          <a:spcPct val="0"/>
        </a:spcBef>
        <a:spcAft>
          <a:spcPct val="0"/>
        </a:spcAft>
        <a:defRPr sz="4000">
          <a:solidFill>
            <a:srgbClr val="595959"/>
          </a:solidFill>
          <a:latin typeface="Avenir Light" charset="0"/>
          <a:ea typeface="ＭＳ Ｐゴシック" charset="0"/>
        </a:defRPr>
      </a:lvl7pPr>
      <a:lvl8pPr marL="1371600" algn="ctr" defTabSz="455613" rtl="0" eaLnBrk="1" fontAlgn="base" hangingPunct="1">
        <a:spcBef>
          <a:spcPct val="0"/>
        </a:spcBef>
        <a:spcAft>
          <a:spcPct val="0"/>
        </a:spcAft>
        <a:defRPr sz="4000">
          <a:solidFill>
            <a:srgbClr val="595959"/>
          </a:solidFill>
          <a:latin typeface="Avenir Light" charset="0"/>
          <a:ea typeface="ＭＳ Ｐゴシック" charset="0"/>
        </a:defRPr>
      </a:lvl8pPr>
      <a:lvl9pPr marL="1828800" algn="ctr" defTabSz="455613" rtl="0" eaLnBrk="1" fontAlgn="base" hangingPunct="1">
        <a:spcBef>
          <a:spcPct val="0"/>
        </a:spcBef>
        <a:spcAft>
          <a:spcPct val="0"/>
        </a:spcAft>
        <a:defRPr sz="4000">
          <a:solidFill>
            <a:srgbClr val="595959"/>
          </a:solidFill>
          <a:latin typeface="Avenir Light" charset="0"/>
          <a:ea typeface="ＭＳ Ｐゴシック" charset="0"/>
        </a:defRPr>
      </a:lvl9pPr>
    </p:titleStyle>
    <p:bodyStyle>
      <a:lvl1pPr marL="173038" indent="-173038" algn="l" defTabSz="4556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Frutiger LT Std 45 Light"/>
          <a:ea typeface="ＭＳ Ｐゴシック" charset="0"/>
          <a:cs typeface="Frutiger LT Std 45 Light"/>
        </a:defRPr>
      </a:lvl1pPr>
      <a:lvl2pPr marL="628650" indent="-268288" algn="l" defTabSz="4556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Frutiger LT Std 45 Light"/>
          <a:ea typeface="ＭＳ Ｐゴシック" charset="0"/>
          <a:cs typeface="Frutiger LT Std 45 Light"/>
        </a:defRPr>
      </a:lvl2pPr>
      <a:lvl3pPr marL="895350" indent="-173038" algn="l" defTabSz="4556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Frutiger LT Std 45 Light"/>
          <a:ea typeface="ＭＳ Ｐゴシック" charset="0"/>
          <a:cs typeface="Frutiger LT Std 45 Light"/>
        </a:defRPr>
      </a:lvl3pPr>
      <a:lvl4pPr marL="1257300" indent="-268288" algn="l" defTabSz="4556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Frutiger LT Std 45 Light"/>
          <a:ea typeface="ＭＳ Ｐゴシック" charset="0"/>
          <a:cs typeface="Frutiger LT Std 45 Light"/>
        </a:defRPr>
      </a:lvl4pPr>
      <a:lvl5pPr marL="1617663" indent="-266700" algn="l" defTabSz="4556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Frutiger LT Std 45 Light"/>
          <a:ea typeface="ＭＳ Ｐゴシック" charset="0"/>
          <a:cs typeface="Frutiger LT Std 45 Light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WCF and </a:t>
            </a:r>
            <a:r>
              <a:rPr lang="sv-SE" dirty="0" err="1"/>
              <a:t>Swagger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/>
              <a:t>API Workshop</a:t>
            </a:r>
          </a:p>
        </p:txBody>
      </p:sp>
    </p:spTree>
    <p:extLst>
      <p:ext uri="{BB962C8B-B14F-4D97-AF65-F5344CB8AC3E}">
        <p14:creationId xmlns:p14="http://schemas.microsoft.com/office/powerpoint/2010/main" val="66802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7221" y="1270000"/>
            <a:ext cx="4715123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Defines Supported Authentication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Basic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Oauth2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 err="1"/>
              <a:t>AuthorizationUrl</a:t>
            </a:r>
            <a:r>
              <a:rPr lang="en-GB" sz="1400" dirty="0"/>
              <a:t> to redirect to get </a:t>
            </a:r>
            <a:br>
              <a:rPr lang="en-GB" sz="1400" dirty="0"/>
            </a:br>
            <a:r>
              <a:rPr lang="en-GB" sz="1400" dirty="0"/>
              <a:t>Access (&amp; Refresh Token)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Which OAuth2 Flow to Use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Define Scopes that is asserted on each API Path and HTTP Verb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Render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Renders a Authentication Section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In Oauth2 which Scopes to Acquire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Swagger Specification – Security Definitions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29184"/>
            <a:ext cx="5257800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2608876"/>
            <a:ext cx="194310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46" y="3837599"/>
            <a:ext cx="4980870" cy="22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6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0721" y="1270000"/>
            <a:ext cx="5237098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List of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Each Path is Post fixed to Base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Path Item Object</a:t>
            </a:r>
            <a:r>
              <a:rPr lang="en-GB" dirty="0"/>
              <a:t> Contains the Actual Definition on Each Path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Swagger Specification – Paths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646" y="909802"/>
            <a:ext cx="3838575" cy="3400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393" y="1341562"/>
            <a:ext cx="467918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0721" y="1270000"/>
            <a:ext cx="5237098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$ref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dirty="0"/>
              <a:t>External Reference of a </a:t>
            </a:r>
            <a:r>
              <a:rPr lang="en-GB" b="1" dirty="0" err="1"/>
              <a:t>PathItem</a:t>
            </a:r>
            <a:r>
              <a:rPr lang="en-GB" b="1" dirty="0"/>
              <a:t> Object</a:t>
            </a:r>
            <a:r>
              <a:rPr lang="en-GB" dirty="0"/>
              <a:t> (on JSON Schema syntax)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 Verb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dirty="0"/>
              <a:t>Get / Put / Post / Delete / Head / Patch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b="1" dirty="0"/>
              <a:t>Operation Object</a:t>
            </a:r>
            <a:r>
              <a:rPr lang="en-GB" dirty="0"/>
              <a:t>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Parameters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b="1" dirty="0"/>
              <a:t>Parameter</a:t>
            </a:r>
            <a:r>
              <a:rPr lang="en-GB" dirty="0"/>
              <a:t> / </a:t>
            </a:r>
            <a:r>
              <a:rPr lang="en-GB" b="1" dirty="0"/>
              <a:t>Reference Object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dirty="0"/>
              <a:t>Common Parameters for All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Swagger Specification – Path Item Object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858397"/>
            <a:ext cx="3990975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03" y="2343712"/>
            <a:ext cx="467918" cy="309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03" y="3790330"/>
            <a:ext cx="467918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0721" y="967851"/>
            <a:ext cx="4901404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Tags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List of Tags to Group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Summary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Short Summary (120 Chars)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Description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GitHub Markdown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External Docs { Name, URL }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External Documentation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Operation Id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Unique Operation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Consumes, Produces, Schemes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Override Global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Deprecated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Mark Operation as Deprecated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Swagger Specification – Operation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905495"/>
            <a:ext cx="4333875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06" y="967851"/>
            <a:ext cx="467918" cy="309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06" y="1677503"/>
            <a:ext cx="467918" cy="309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06" y="2256356"/>
            <a:ext cx="467918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0721" y="1270000"/>
            <a:ext cx="4569189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Parameters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b="1" dirty="0"/>
              <a:t>Parameter Object</a:t>
            </a:r>
            <a:r>
              <a:rPr lang="en-GB" sz="1400" dirty="0"/>
              <a:t> or </a:t>
            </a:r>
            <a:r>
              <a:rPr lang="en-GB" sz="1400" b="1" dirty="0"/>
              <a:t>Reference Object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Defines the in and out Parameters for the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b="1" dirty="0"/>
              <a:t>Response Object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List of Responses from this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Security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b="1" dirty="0"/>
              <a:t>Security Requirement Object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List of Requirements logical OR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Swagger Specification – Operation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356" y="1277667"/>
            <a:ext cx="467918" cy="309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356" y="2388829"/>
            <a:ext cx="467918" cy="309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1028700"/>
            <a:ext cx="3905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8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0721" y="1270000"/>
            <a:ext cx="5547199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Name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Name of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Description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Short Description in MD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Required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Denotes Required or Optional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Location Of Parameter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Query, Header, Path, formData or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Schema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b="1" dirty="0"/>
              <a:t>Schema</a:t>
            </a:r>
            <a:r>
              <a:rPr lang="en-GB" sz="1400" dirty="0"/>
              <a:t> </a:t>
            </a:r>
            <a:r>
              <a:rPr lang="en-GB" sz="1400" b="1" dirty="0"/>
              <a:t>Object</a:t>
            </a:r>
            <a:r>
              <a:rPr lang="en-GB" sz="1400" dirty="0"/>
              <a:t> or </a:t>
            </a:r>
            <a:r>
              <a:rPr lang="en-GB" sz="1400" b="1" dirty="0"/>
              <a:t>Reference Object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Only valid if ‘</a:t>
            </a:r>
            <a:r>
              <a:rPr lang="en-GB" sz="1400" i="1" dirty="0"/>
              <a:t>In’</a:t>
            </a:r>
            <a:r>
              <a:rPr lang="en-GB" sz="1400" dirty="0"/>
              <a:t> field is specifying ‘body’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Otherwise Simple Specification with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GB" sz="1400" dirty="0"/>
              <a:t>Type, format, Collection, Date, etc.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Swagger Specification – Parameter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865077"/>
            <a:ext cx="5667375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135" y="1270000"/>
            <a:ext cx="467918" cy="309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135" y="1965361"/>
            <a:ext cx="467918" cy="309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135" y="2505814"/>
            <a:ext cx="467918" cy="309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919" y="3976520"/>
            <a:ext cx="1238250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422" y="4557381"/>
            <a:ext cx="1905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6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3951" y="1270000"/>
            <a:ext cx="5165888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list of Response Codes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Default or HTTP Status Code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b="1" dirty="0"/>
              <a:t>Response Object</a:t>
            </a:r>
            <a:r>
              <a:rPr lang="en-GB" sz="1400" dirty="0"/>
              <a:t> or </a:t>
            </a:r>
            <a:r>
              <a:rPr lang="en-GB" sz="1400" b="1" dirty="0"/>
              <a:t>Schema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 Object: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Description – MD Syntax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Schema – </a:t>
            </a:r>
            <a:r>
              <a:rPr lang="en-GB" sz="1400" b="1" dirty="0"/>
              <a:t>Schema Object </a:t>
            </a:r>
            <a:r>
              <a:rPr lang="en-GB" sz="1400" dirty="0"/>
              <a:t>or </a:t>
            </a:r>
            <a:r>
              <a:rPr lang="en-GB" sz="1400" b="1" dirty="0"/>
              <a:t>Reference Object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b="1" dirty="0"/>
              <a:t>Headers Object </a:t>
            </a:r>
            <a:r>
              <a:rPr lang="en-GB" sz="1400" dirty="0"/>
              <a:t>– List of Headers to Send in the Response (List of </a:t>
            </a:r>
            <a:r>
              <a:rPr lang="en-GB" sz="1400" b="1" dirty="0"/>
              <a:t>Header Object</a:t>
            </a:r>
            <a:r>
              <a:rPr lang="en-GB" sz="1400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Swagger Specification – Responses Object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13" y="922562"/>
            <a:ext cx="4414887" cy="1717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46" y="2573517"/>
            <a:ext cx="3822954" cy="35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2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0721" y="1270000"/>
            <a:ext cx="5086023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Name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Name of the Security Definition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Additional Parameters if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Oauth2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Parameters for Which Scopes Applies to this Path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Swagger Specification – Security Requirements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815" y="2672487"/>
            <a:ext cx="194310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815" y="1270000"/>
            <a:ext cx="1695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4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0721" y="1270000"/>
            <a:ext cx="1929356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WCF Contracts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837" y="998965"/>
            <a:ext cx="2943225" cy="352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552" y="3084940"/>
            <a:ext cx="3248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72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0721" y="1270000"/>
            <a:ext cx="1929356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Annotated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WCF Contract - Swagger &amp; WebInvoke Annotated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66" y="1028962"/>
            <a:ext cx="3102822" cy="1082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36" y="2387600"/>
            <a:ext cx="4137952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0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/>
          <p:cNvSpPr>
            <a:spLocks noGrp="1"/>
          </p:cNvSpPr>
          <p:nvPr>
            <p:ph type="body" sz="quarter" idx="10"/>
          </p:nvPr>
        </p:nvSpPr>
        <p:spPr>
          <a:xfrm>
            <a:off x="1503449" y="1221004"/>
            <a:ext cx="6641125" cy="4142755"/>
          </a:xfrm>
        </p:spPr>
        <p:txBody>
          <a:bodyPr anchor="t" anchorCtr="0"/>
          <a:lstStyle/>
          <a:p>
            <a:endParaRPr lang="sv-SE" sz="1600" dirty="0"/>
          </a:p>
          <a:p>
            <a:endParaRPr lang="sv-SE" sz="1600" dirty="0"/>
          </a:p>
          <a:p>
            <a:r>
              <a:rPr lang="sv-SE" sz="1600" dirty="0"/>
              <a:t>Data Ductus är ett </a:t>
            </a:r>
            <a:r>
              <a:rPr lang="sv-SE" sz="1600" b="1" dirty="0"/>
              <a:t>produktoberoende</a:t>
            </a:r>
            <a:r>
              <a:rPr lang="sv-SE" sz="1600" dirty="0"/>
              <a:t> </a:t>
            </a:r>
            <a:r>
              <a:rPr lang="sv-SE" sz="1600" b="1" dirty="0"/>
              <a:t>konsultbolag</a:t>
            </a:r>
            <a:r>
              <a:rPr lang="sv-SE" sz="1600" dirty="0"/>
              <a:t> som levererar högkvalitativa och tekniskt avancerade IT-tjänster </a:t>
            </a:r>
            <a:r>
              <a:rPr lang="sv-SE" sz="1600" b="1" dirty="0"/>
              <a:t>globalt</a:t>
            </a:r>
            <a:r>
              <a:rPr lang="sv-SE" sz="1600" dirty="0"/>
              <a:t>.</a:t>
            </a:r>
          </a:p>
          <a:p>
            <a:endParaRPr lang="sv-SE" sz="1600" dirty="0"/>
          </a:p>
          <a:p>
            <a:r>
              <a:rPr lang="sv-SE" sz="1600" dirty="0"/>
              <a:t>Sedan starten 1989 har bolaget stadigt expanderat och är idag ett väletablerat företag med drygt </a:t>
            </a:r>
            <a:r>
              <a:rPr lang="sv-SE" sz="1600" b="1" dirty="0"/>
              <a:t>170 anställda</a:t>
            </a:r>
            <a:r>
              <a:rPr lang="sv-SE" sz="1600" dirty="0"/>
              <a:t> och kontor i </a:t>
            </a:r>
            <a:r>
              <a:rPr lang="sv-SE" sz="1600" b="1" dirty="0"/>
              <a:t>Sverige och USA</a:t>
            </a:r>
            <a:r>
              <a:rPr lang="sv-SE" sz="1600" dirty="0"/>
              <a:t>. </a:t>
            </a:r>
          </a:p>
          <a:p>
            <a:endParaRPr lang="sv-SE" sz="1600" dirty="0"/>
          </a:p>
          <a:p>
            <a:r>
              <a:rPr lang="sv-SE" sz="1600" dirty="0"/>
              <a:t>Genom att kombinera </a:t>
            </a:r>
            <a:r>
              <a:rPr lang="sv-SE" sz="1600" b="1" dirty="0"/>
              <a:t>djup teknisk expertis</a:t>
            </a:r>
            <a:r>
              <a:rPr lang="sv-SE" sz="1600" dirty="0"/>
              <a:t> och verksamhetskunskap erbjuder vi våra kunder skräddarsydda lösningar med mätbara affärsfördelar i ett stort antal branscher.</a:t>
            </a:r>
          </a:p>
          <a:p>
            <a:endParaRPr lang="sv-SE" sz="1600" dirty="0"/>
          </a:p>
          <a:p>
            <a:r>
              <a:rPr lang="sv-SE" sz="1600" dirty="0"/>
              <a:t> </a:t>
            </a:r>
          </a:p>
          <a:p>
            <a:endParaRPr lang="sv-SE" sz="1600" dirty="0"/>
          </a:p>
          <a:p>
            <a:endParaRPr lang="sv-SE" sz="1600" dirty="0"/>
          </a:p>
          <a:p>
            <a:endParaRPr lang="sv-SE" sz="1600" dirty="0"/>
          </a:p>
          <a:p>
            <a:endParaRPr lang="sv-SE" sz="160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dirty="0"/>
              <a:t>Hiss-pitchen</a:t>
            </a:r>
          </a:p>
        </p:txBody>
      </p:sp>
      <p:pic>
        <p:nvPicPr>
          <p:cNvPr id="3" name="Bildobjekt 2" descr="cit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02" y="1384062"/>
            <a:ext cx="404936" cy="345496"/>
          </a:xfrm>
          <a:prstGeom prst="rect">
            <a:avLst/>
          </a:prstGeom>
        </p:spPr>
      </p:pic>
      <p:pic>
        <p:nvPicPr>
          <p:cNvPr id="5" name="Bildobjekt 4" descr="citation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13" y="4611178"/>
            <a:ext cx="404936" cy="3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37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0721" y="1270000"/>
            <a:ext cx="2842946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Decorate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Decorate Service</a:t>
            </a:r>
          </a:p>
        </p:txBody>
      </p:sp>
    </p:spTree>
    <p:extLst>
      <p:ext uri="{BB962C8B-B14F-4D97-AF65-F5344CB8AC3E}">
        <p14:creationId xmlns:p14="http://schemas.microsoft.com/office/powerpoint/2010/main" val="4000562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Tjänsteområden</a:t>
            </a:r>
          </a:p>
        </p:txBody>
      </p:sp>
      <p:pic>
        <p:nvPicPr>
          <p:cNvPr id="5" name="Bildobjekt 4" descr="öga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728" y="4160352"/>
            <a:ext cx="438106" cy="288327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2762272" y="4179541"/>
            <a:ext cx="44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>
                    <a:lumMod val="50000"/>
                  </a:schemeClr>
                </a:solidFill>
                <a:latin typeface="Frutiger LT Std 45 Light"/>
                <a:cs typeface="Frutiger LT Std 45 Light"/>
              </a:rPr>
              <a:t>IoT &amp; Industry 4.0</a:t>
            </a:r>
          </a:p>
        </p:txBody>
      </p:sp>
      <p:pic>
        <p:nvPicPr>
          <p:cNvPr id="9" name="Bildobjekt 8" descr="kugghjul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228" y="1538962"/>
            <a:ext cx="519106" cy="477908"/>
          </a:xfrm>
          <a:prstGeom prst="rect">
            <a:avLst/>
          </a:prstGeom>
        </p:spPr>
      </p:pic>
      <p:sp>
        <p:nvSpPr>
          <p:cNvPr id="10" name="textruta 9"/>
          <p:cNvSpPr txBox="1"/>
          <p:nvPr/>
        </p:nvSpPr>
        <p:spPr>
          <a:xfrm>
            <a:off x="2762272" y="1572965"/>
            <a:ext cx="44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>
                    <a:lumMod val="50000"/>
                  </a:schemeClr>
                </a:solidFill>
                <a:latin typeface="Frutiger LT Std 45 Light"/>
                <a:cs typeface="Frutiger LT Std 45 Light"/>
              </a:rPr>
              <a:t>System Development &amp; Integration</a:t>
            </a:r>
          </a:p>
        </p:txBody>
      </p:sp>
      <p:pic>
        <p:nvPicPr>
          <p:cNvPr id="11" name="Bildobjekt 10" descr="signalstyrka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416" y="2229996"/>
            <a:ext cx="440730" cy="384226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2762272" y="2224609"/>
            <a:ext cx="44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>
                    <a:lumMod val="50000"/>
                  </a:schemeClr>
                </a:solidFill>
                <a:latin typeface="Frutiger LT Std 45 Light"/>
                <a:cs typeface="Frutiger LT Std 45 Light"/>
              </a:rPr>
              <a:t>Network Management Solutions</a:t>
            </a:r>
          </a:p>
        </p:txBody>
      </p:sp>
      <p:pic>
        <p:nvPicPr>
          <p:cNvPr id="13" name="Bildobjekt 12" descr="moln.pdf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0289" y="2936568"/>
            <a:ext cx="434984" cy="321060"/>
          </a:xfrm>
          <a:prstGeom prst="rect">
            <a:avLst/>
          </a:prstGeom>
        </p:spPr>
      </p:pic>
      <p:sp>
        <p:nvSpPr>
          <p:cNvPr id="14" name="textruta 13"/>
          <p:cNvSpPr txBox="1"/>
          <p:nvPr/>
        </p:nvSpPr>
        <p:spPr>
          <a:xfrm>
            <a:off x="2762272" y="2876253"/>
            <a:ext cx="44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>
                    <a:lumMod val="50000"/>
                  </a:schemeClr>
                </a:solidFill>
                <a:latin typeface="Frutiger LT Std 45 Light"/>
                <a:cs typeface="Frutiger LT Std 45 Light"/>
              </a:rPr>
              <a:t>IT Service Management</a:t>
            </a:r>
          </a:p>
        </p:txBody>
      </p:sp>
      <p:pic>
        <p:nvPicPr>
          <p:cNvPr id="15" name="Bildobjekt 14" descr="mobil.pdf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7590" y="4750739"/>
            <a:ext cx="300383" cy="500639"/>
          </a:xfrm>
          <a:prstGeom prst="rect">
            <a:avLst/>
          </a:prstGeom>
        </p:spPr>
      </p:pic>
      <p:sp>
        <p:nvSpPr>
          <p:cNvPr id="16" name="textruta 15"/>
          <p:cNvSpPr txBox="1"/>
          <p:nvPr/>
        </p:nvSpPr>
        <p:spPr>
          <a:xfrm>
            <a:off x="2762272" y="4831183"/>
            <a:ext cx="44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>
                    <a:lumMod val="50000"/>
                  </a:schemeClr>
                </a:solidFill>
                <a:latin typeface="Frutiger LT Std 45 Light"/>
                <a:cs typeface="Frutiger LT Std 45 Light"/>
              </a:rPr>
              <a:t>Mobile &amp; Web Applications</a:t>
            </a:r>
          </a:p>
        </p:txBody>
      </p:sp>
      <p:sp>
        <p:nvSpPr>
          <p:cNvPr id="18" name="textruta 17"/>
          <p:cNvSpPr txBox="1"/>
          <p:nvPr/>
        </p:nvSpPr>
        <p:spPr>
          <a:xfrm>
            <a:off x="2762272" y="3527897"/>
            <a:ext cx="44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>
                    <a:lumMod val="50000"/>
                  </a:schemeClr>
                </a:solidFill>
                <a:latin typeface="Frutiger LT Std 45 Light"/>
                <a:cs typeface="Frutiger LT Std 45 Light"/>
              </a:rPr>
              <a:t>Service Desk</a:t>
            </a:r>
          </a:p>
        </p:txBody>
      </p:sp>
      <p:pic>
        <p:nvPicPr>
          <p:cNvPr id="4" name="Bildobjekt 3" descr="phon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89" y="3527898"/>
            <a:ext cx="49244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0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Milstolpar</a:t>
            </a:r>
          </a:p>
        </p:txBody>
      </p:sp>
      <p:grpSp>
        <p:nvGrpSpPr>
          <p:cNvPr id="5" name="Grupp 4"/>
          <p:cNvGrpSpPr/>
          <p:nvPr/>
        </p:nvGrpSpPr>
        <p:grpSpPr>
          <a:xfrm>
            <a:off x="563371" y="1293418"/>
            <a:ext cx="8936052" cy="4362265"/>
            <a:chOff x="433212" y="925963"/>
            <a:chExt cx="8248663" cy="4362265"/>
          </a:xfrm>
        </p:grpSpPr>
        <p:sp>
          <p:nvSpPr>
            <p:cNvPr id="6" name="textruta 5"/>
            <p:cNvSpPr txBox="1"/>
            <p:nvPr/>
          </p:nvSpPr>
          <p:spPr>
            <a:xfrm>
              <a:off x="433212" y="925963"/>
              <a:ext cx="8062142" cy="43622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>
              <a:noFill/>
            </a:ln>
            <a:effectLst/>
          </p:spPr>
          <p:txBody>
            <a:bodyPr wrap="none" tIns="46800" bIns="100800" rtlCol="0" anchor="ctr" anchorCtr="1">
              <a:noAutofit/>
            </a:bodyPr>
            <a:lstStyle/>
            <a:p>
              <a:endParaRPr lang="sv-SE" sz="1200" dirty="0">
                <a:solidFill>
                  <a:schemeClr val="bg1"/>
                </a:solidFill>
                <a:latin typeface="Frutiger LT Std 55 Roman"/>
                <a:cs typeface="Frutiger LT Std 55 Roman"/>
              </a:endParaRPr>
            </a:p>
          </p:txBody>
        </p:sp>
        <p:sp>
          <p:nvSpPr>
            <p:cNvPr id="7" name="Rektangel 6"/>
            <p:cNvSpPr/>
            <p:nvPr/>
          </p:nvSpPr>
          <p:spPr>
            <a:xfrm rot="16200000" flipV="1">
              <a:off x="621244" y="4912082"/>
              <a:ext cx="400002" cy="45725"/>
            </a:xfrm>
            <a:prstGeom prst="rect">
              <a:avLst/>
            </a:prstGeom>
            <a:gradFill flip="none" rotWithShape="1">
              <a:gsLst>
                <a:gs pos="1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" name="Rektangel 7"/>
            <p:cNvSpPr/>
            <p:nvPr/>
          </p:nvSpPr>
          <p:spPr>
            <a:xfrm rot="16200000" flipV="1">
              <a:off x="641653" y="4481547"/>
              <a:ext cx="1261081" cy="45719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ktangel 8"/>
            <p:cNvSpPr/>
            <p:nvPr/>
          </p:nvSpPr>
          <p:spPr>
            <a:xfrm rot="16200000" flipV="1">
              <a:off x="387992" y="3776942"/>
              <a:ext cx="2670288" cy="45721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/>
            <p:cNvSpPr/>
            <p:nvPr/>
          </p:nvSpPr>
          <p:spPr>
            <a:xfrm rot="16200000" flipV="1">
              <a:off x="296379" y="3234383"/>
              <a:ext cx="3755409" cy="45720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ktangel 10"/>
            <p:cNvSpPr/>
            <p:nvPr/>
          </p:nvSpPr>
          <p:spPr>
            <a:xfrm rot="16200000" flipV="1">
              <a:off x="2334047" y="4821104"/>
              <a:ext cx="568938" cy="58747"/>
            </a:xfrm>
            <a:prstGeom prst="rect">
              <a:avLst/>
            </a:prstGeom>
            <a:gradFill flip="none" rotWithShape="1">
              <a:gsLst>
                <a:gs pos="1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ktangel 11"/>
            <p:cNvSpPr/>
            <p:nvPr/>
          </p:nvSpPr>
          <p:spPr>
            <a:xfrm rot="16200000" flipV="1">
              <a:off x="2464289" y="4500404"/>
              <a:ext cx="1223367" cy="45720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ktangel 12"/>
            <p:cNvSpPr/>
            <p:nvPr/>
          </p:nvSpPr>
          <p:spPr>
            <a:xfrm rot="16200000">
              <a:off x="2684402" y="4269571"/>
              <a:ext cx="1685032" cy="45719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ktangel 13"/>
            <p:cNvSpPr/>
            <p:nvPr/>
          </p:nvSpPr>
          <p:spPr>
            <a:xfrm rot="16200000" flipV="1">
              <a:off x="2165846" y="3300074"/>
              <a:ext cx="3624025" cy="45719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ktangel 14"/>
            <p:cNvSpPr/>
            <p:nvPr/>
          </p:nvSpPr>
          <p:spPr>
            <a:xfrm rot="16200000" flipV="1">
              <a:off x="4228804" y="4912085"/>
              <a:ext cx="400002" cy="45721"/>
            </a:xfrm>
            <a:prstGeom prst="rect">
              <a:avLst/>
            </a:prstGeom>
            <a:gradFill flip="none" rotWithShape="1">
              <a:gsLst>
                <a:gs pos="1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ktangel 15"/>
            <p:cNvSpPr/>
            <p:nvPr/>
          </p:nvSpPr>
          <p:spPr>
            <a:xfrm rot="16200000" flipV="1">
              <a:off x="3968695" y="4201033"/>
              <a:ext cx="1822108" cy="45719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ktangel 16"/>
            <p:cNvSpPr/>
            <p:nvPr/>
          </p:nvSpPr>
          <p:spPr>
            <a:xfrm rot="16200000" flipV="1">
              <a:off x="3995548" y="3776942"/>
              <a:ext cx="2670289" cy="45719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ktangel 17"/>
            <p:cNvSpPr/>
            <p:nvPr/>
          </p:nvSpPr>
          <p:spPr>
            <a:xfrm rot="16200000" flipV="1">
              <a:off x="4117431" y="3447883"/>
              <a:ext cx="3328409" cy="45719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Rektangel 18"/>
            <p:cNvSpPr/>
            <p:nvPr/>
          </p:nvSpPr>
          <p:spPr>
            <a:xfrm rot="16200000" flipV="1">
              <a:off x="5948113" y="4827619"/>
              <a:ext cx="568936" cy="45719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Rektangel 19"/>
            <p:cNvSpPr/>
            <p:nvPr/>
          </p:nvSpPr>
          <p:spPr>
            <a:xfrm rot="16200000" flipV="1">
              <a:off x="5720037" y="4148600"/>
              <a:ext cx="1926974" cy="45719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Rektangel 20"/>
            <p:cNvSpPr/>
            <p:nvPr/>
          </p:nvSpPr>
          <p:spPr>
            <a:xfrm rot="16200000" flipV="1">
              <a:off x="5829690" y="3807307"/>
              <a:ext cx="2609560" cy="45719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ektangel 21"/>
            <p:cNvSpPr/>
            <p:nvPr/>
          </p:nvSpPr>
          <p:spPr>
            <a:xfrm rot="16200000">
              <a:off x="5707718" y="3234382"/>
              <a:ext cx="3755409" cy="45722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textruta 22"/>
            <p:cNvSpPr txBox="1"/>
            <p:nvPr/>
          </p:nvSpPr>
          <p:spPr>
            <a:xfrm>
              <a:off x="707513" y="4161122"/>
              <a:ext cx="166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1989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Start av Data Ductus AB med avtal med Svenska Byggnadsstyrelsen, Luftfartsverket och Riksgäldskontoret.</a:t>
              </a:r>
            </a:p>
          </p:txBody>
        </p:sp>
        <p:sp>
          <p:nvSpPr>
            <p:cNvPr id="24" name="textruta 23"/>
            <p:cNvSpPr txBox="1"/>
            <p:nvPr/>
          </p:nvSpPr>
          <p:spPr>
            <a:xfrm>
              <a:off x="1150306" y="2851174"/>
              <a:ext cx="14388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1991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Ductus Underhåll AB startas med tredjepartssservice på Norsk Datas utrustning.</a:t>
              </a:r>
            </a:p>
          </p:txBody>
        </p:sp>
        <p:sp>
          <p:nvSpPr>
            <p:cNvPr id="25" name="textruta 24"/>
            <p:cNvSpPr txBox="1"/>
            <p:nvPr/>
          </p:nvSpPr>
          <p:spPr>
            <a:xfrm>
              <a:off x="1150306" y="3449915"/>
              <a:ext cx="1438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1991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Ny affärsidé, hjälpa kunder från Unix till PC-miljö.</a:t>
              </a:r>
            </a:p>
          </p:txBody>
        </p:sp>
        <p:sp>
          <p:nvSpPr>
            <p:cNvPr id="26" name="textruta 25"/>
            <p:cNvSpPr txBox="1"/>
            <p:nvPr/>
          </p:nvSpPr>
          <p:spPr>
            <a:xfrm>
              <a:off x="1600094" y="2186833"/>
              <a:ext cx="1237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1993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Vi blir över 10 anställda.</a:t>
              </a:r>
            </a:p>
          </p:txBody>
        </p:sp>
        <p:sp>
          <p:nvSpPr>
            <p:cNvPr id="27" name="textruta 26"/>
            <p:cNvSpPr txBox="1"/>
            <p:nvPr/>
          </p:nvSpPr>
          <p:spPr>
            <a:xfrm>
              <a:off x="2059079" y="1195396"/>
              <a:ext cx="15599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1995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Start i Skellefteå med industri och telekom som nya segment. Avtal med Boliden och Skellefteå Kommun.</a:t>
              </a:r>
            </a:p>
          </p:txBody>
        </p:sp>
        <p:sp>
          <p:nvSpPr>
            <p:cNvPr id="28" name="textruta 27"/>
            <p:cNvSpPr txBox="1"/>
            <p:nvPr/>
          </p:nvSpPr>
          <p:spPr>
            <a:xfrm>
              <a:off x="2499856" y="4161122"/>
              <a:ext cx="1671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1996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Avtal med Ericsson om konsulttjänster.</a:t>
              </a:r>
            </a:p>
          </p:txBody>
        </p:sp>
        <p:sp>
          <p:nvSpPr>
            <p:cNvPr id="29" name="textruta 28"/>
            <p:cNvSpPr txBox="1"/>
            <p:nvPr/>
          </p:nvSpPr>
          <p:spPr>
            <a:xfrm>
              <a:off x="2949759" y="3704414"/>
              <a:ext cx="1221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1997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Vi blir över 20 anställda.</a:t>
              </a:r>
            </a:p>
          </p:txBody>
        </p:sp>
        <p:sp>
          <p:nvSpPr>
            <p:cNvPr id="30" name="textruta 29"/>
            <p:cNvSpPr txBox="1"/>
            <p:nvPr/>
          </p:nvSpPr>
          <p:spPr>
            <a:xfrm>
              <a:off x="3407840" y="2851174"/>
              <a:ext cx="9801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2000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Övertagande av personal och avtal om datordrift med Svenska kyrkan.</a:t>
              </a:r>
            </a:p>
          </p:txBody>
        </p:sp>
        <p:sp>
          <p:nvSpPr>
            <p:cNvPr id="31" name="textruta 30"/>
            <p:cNvSpPr txBox="1"/>
            <p:nvPr/>
          </p:nvSpPr>
          <p:spPr>
            <a:xfrm>
              <a:off x="3851887" y="1195396"/>
              <a:ext cx="1343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2001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Start av Data Ductus Utveckling AB i Uppsala.</a:t>
              </a:r>
            </a:p>
          </p:txBody>
        </p:sp>
        <p:sp>
          <p:nvSpPr>
            <p:cNvPr id="32" name="textruta 31"/>
            <p:cNvSpPr txBox="1"/>
            <p:nvPr/>
          </p:nvSpPr>
          <p:spPr>
            <a:xfrm>
              <a:off x="3851887" y="1667578"/>
              <a:ext cx="1343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2001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Data Ductus Nord flyttar tyngdpunkten mot tekniska applikationer och telekom.</a:t>
              </a:r>
            </a:p>
          </p:txBody>
        </p:sp>
        <p:sp>
          <p:nvSpPr>
            <p:cNvPr id="33" name="textruta 32"/>
            <p:cNvSpPr txBox="1"/>
            <p:nvPr/>
          </p:nvSpPr>
          <p:spPr>
            <a:xfrm>
              <a:off x="4313536" y="4161122"/>
              <a:ext cx="12206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2002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Första avtalet med HP där vi integrerar övervakningslösningar åt telekomoperatörer.</a:t>
              </a:r>
            </a:p>
          </p:txBody>
        </p:sp>
        <p:sp>
          <p:nvSpPr>
            <p:cNvPr id="34" name="textruta 33"/>
            <p:cNvSpPr txBox="1"/>
            <p:nvPr/>
          </p:nvSpPr>
          <p:spPr>
            <a:xfrm>
              <a:off x="4754155" y="2851174"/>
              <a:ext cx="1220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2003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Avtal för genomförande av 1:a kyrkovalet.</a:t>
              </a:r>
            </a:p>
          </p:txBody>
        </p:sp>
        <p:sp>
          <p:nvSpPr>
            <p:cNvPr id="35" name="textruta 34"/>
            <p:cNvSpPr txBox="1"/>
            <p:nvPr/>
          </p:nvSpPr>
          <p:spPr>
            <a:xfrm>
              <a:off x="5212265" y="2186833"/>
              <a:ext cx="148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2004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Vi blir över 60 anställda.</a:t>
              </a:r>
            </a:p>
          </p:txBody>
        </p:sp>
        <p:sp>
          <p:nvSpPr>
            <p:cNvPr id="36" name="textruta 35"/>
            <p:cNvSpPr txBox="1"/>
            <p:nvPr/>
          </p:nvSpPr>
          <p:spPr>
            <a:xfrm>
              <a:off x="5652046" y="1195396"/>
              <a:ext cx="14238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2007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Första stiftet går in i Svenska kyrkans gemensamma plattform, vilket bl a innebär start av kontoret i Luleå.</a:t>
              </a:r>
            </a:p>
          </p:txBody>
        </p:sp>
        <p:sp>
          <p:nvSpPr>
            <p:cNvPr id="37" name="textruta 36"/>
            <p:cNvSpPr txBox="1"/>
            <p:nvPr/>
          </p:nvSpPr>
          <p:spPr>
            <a:xfrm>
              <a:off x="6112755" y="4161122"/>
              <a:ext cx="1220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2008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Start av Data Ductus Malmö AB.</a:t>
              </a:r>
            </a:p>
          </p:txBody>
        </p:sp>
        <p:sp>
          <p:nvSpPr>
            <p:cNvPr id="38" name="textruta 37"/>
            <p:cNvSpPr txBox="1"/>
            <p:nvPr/>
          </p:nvSpPr>
          <p:spPr>
            <a:xfrm>
              <a:off x="6568879" y="2851174"/>
              <a:ext cx="1220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2010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Etablering av Data  Ductus Stockholm AB.</a:t>
              </a:r>
            </a:p>
          </p:txBody>
        </p:sp>
        <p:sp>
          <p:nvSpPr>
            <p:cNvPr id="39" name="textruta 38"/>
            <p:cNvSpPr txBox="1"/>
            <p:nvPr/>
          </p:nvSpPr>
          <p:spPr>
            <a:xfrm>
              <a:off x="7015055" y="2186833"/>
              <a:ext cx="1220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2012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Etablering av kontor i USA. </a:t>
              </a:r>
            </a:p>
          </p:txBody>
        </p:sp>
        <p:sp>
          <p:nvSpPr>
            <p:cNvPr id="40" name="textruta 39"/>
            <p:cNvSpPr txBox="1"/>
            <p:nvPr/>
          </p:nvSpPr>
          <p:spPr>
            <a:xfrm>
              <a:off x="7461182" y="1195396"/>
              <a:ext cx="1220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2013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Ny stor kund inom energisektorn.</a:t>
              </a:r>
            </a:p>
          </p:txBody>
        </p:sp>
        <p:sp>
          <p:nvSpPr>
            <p:cNvPr id="41" name="textruta 40"/>
            <p:cNvSpPr txBox="1"/>
            <p:nvPr/>
          </p:nvSpPr>
          <p:spPr>
            <a:xfrm>
              <a:off x="7461182" y="1679340"/>
              <a:ext cx="122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>
                  <a:latin typeface="Frutiger LT Std 45 Light"/>
                  <a:cs typeface="Frutiger LT Std 45 Light"/>
                </a:rPr>
                <a:t>2013</a:t>
              </a:r>
            </a:p>
            <a:p>
              <a:r>
                <a:rPr lang="sv-SE" sz="800" dirty="0">
                  <a:latin typeface="Frutiger LT Std 45 Light"/>
                  <a:cs typeface="Frutiger LT Std 45 Light"/>
                </a:rPr>
                <a:t>Start av AquaDuctus.</a:t>
              </a:r>
            </a:p>
          </p:txBody>
        </p:sp>
        <p:sp>
          <p:nvSpPr>
            <p:cNvPr id="42" name="Rektangel 37"/>
            <p:cNvSpPr/>
            <p:nvPr/>
          </p:nvSpPr>
          <p:spPr>
            <a:xfrm rot="16200000">
              <a:off x="7026125" y="4104805"/>
              <a:ext cx="2014565" cy="45719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3" name="textruta 42"/>
          <p:cNvSpPr txBox="1"/>
          <p:nvPr/>
        </p:nvSpPr>
        <p:spPr>
          <a:xfrm>
            <a:off x="8458160" y="3205472"/>
            <a:ext cx="132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b="1" dirty="0">
                <a:latin typeface="Frutiger LT Std 45 Light"/>
                <a:cs typeface="Frutiger LT Std 45 Light"/>
              </a:rPr>
              <a:t>2015</a:t>
            </a:r>
          </a:p>
          <a:p>
            <a:r>
              <a:rPr lang="sv-SE" sz="800" dirty="0">
                <a:latin typeface="Frutiger LT Std 45 Light"/>
                <a:cs typeface="Frutiger LT Std 45 Light"/>
              </a:rPr>
              <a:t>Etablering i Kiruna.</a:t>
            </a:r>
          </a:p>
        </p:txBody>
      </p:sp>
    </p:spTree>
    <p:extLst>
      <p:ext uri="{BB962C8B-B14F-4D97-AF65-F5344CB8AC3E}">
        <p14:creationId xmlns:p14="http://schemas.microsoft.com/office/powerpoint/2010/main" val="108041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/>
          <p:cNvGrpSpPr/>
          <p:nvPr/>
        </p:nvGrpSpPr>
        <p:grpSpPr>
          <a:xfrm>
            <a:off x="3317220" y="1148476"/>
            <a:ext cx="2205825" cy="3970486"/>
            <a:chOff x="3334776" y="1148476"/>
            <a:chExt cx="2205825" cy="3970486"/>
          </a:xfrm>
        </p:grpSpPr>
        <p:pic>
          <p:nvPicPr>
            <p:cNvPr id="5" name="Bildobjekt 4" descr="Sverigekarta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776" y="1148476"/>
              <a:ext cx="2205825" cy="3970486"/>
            </a:xfrm>
            <a:prstGeom prst="rect">
              <a:avLst/>
            </a:prstGeom>
          </p:spPr>
        </p:pic>
        <p:pic>
          <p:nvPicPr>
            <p:cNvPr id="13" name="Bildobjekt 12" descr="data_ductus_tass_white.eps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398" y="2167804"/>
              <a:ext cx="229862" cy="229862"/>
            </a:xfrm>
            <a:prstGeom prst="rect">
              <a:avLst/>
            </a:prstGeom>
          </p:spPr>
        </p:pic>
        <p:pic>
          <p:nvPicPr>
            <p:cNvPr id="20" name="Bildobjekt 19" descr="data_ductus_tass_white.eps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467" y="2435135"/>
              <a:ext cx="229862" cy="229862"/>
            </a:xfrm>
            <a:prstGeom prst="rect">
              <a:avLst/>
            </a:prstGeom>
          </p:spPr>
        </p:pic>
        <p:pic>
          <p:nvPicPr>
            <p:cNvPr id="21" name="Bildobjekt 20" descr="data_ductus_tass_white.eps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5485" y="2747899"/>
              <a:ext cx="229862" cy="229862"/>
            </a:xfrm>
            <a:prstGeom prst="rect">
              <a:avLst/>
            </a:prstGeom>
          </p:spPr>
        </p:pic>
        <p:pic>
          <p:nvPicPr>
            <p:cNvPr id="22" name="Bildobjekt 21" descr="data_ductus_tass_white.eps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056" y="3533181"/>
              <a:ext cx="229862" cy="229862"/>
            </a:xfrm>
            <a:prstGeom prst="rect">
              <a:avLst/>
            </a:prstGeom>
          </p:spPr>
        </p:pic>
        <p:pic>
          <p:nvPicPr>
            <p:cNvPr id="23" name="Bildobjekt 22" descr="data_ductus_tass_white.eps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931" y="4580173"/>
              <a:ext cx="229862" cy="229862"/>
            </a:xfrm>
            <a:prstGeom prst="rect">
              <a:avLst/>
            </a:prstGeom>
          </p:spPr>
        </p:pic>
        <p:pic>
          <p:nvPicPr>
            <p:cNvPr id="24" name="Bildobjekt 23" descr="data_ductus_tass_white.eps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034" y="3730122"/>
              <a:ext cx="229862" cy="229862"/>
            </a:xfrm>
            <a:prstGeom prst="rect">
              <a:avLst/>
            </a:prstGeom>
          </p:spPr>
        </p:pic>
        <p:pic>
          <p:nvPicPr>
            <p:cNvPr id="25" name="Bildobjekt 24" descr="data_ductus_tass_white.eps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824" y="1674814"/>
              <a:ext cx="229862" cy="229862"/>
            </a:xfrm>
            <a:prstGeom prst="rect">
              <a:avLst/>
            </a:prstGeom>
          </p:spPr>
        </p:pic>
      </p:grpSp>
      <p:sp>
        <p:nvSpPr>
          <p:cNvPr id="2" name="Platshållare för text 1"/>
          <p:cNvSpPr>
            <a:spLocks noGrp="1"/>
          </p:cNvSpPr>
          <p:nvPr>
            <p:ph type="body" sz="quarter" idx="10"/>
          </p:nvPr>
        </p:nvSpPr>
        <p:spPr>
          <a:xfrm>
            <a:off x="670721" y="1346140"/>
            <a:ext cx="8528050" cy="4546660"/>
          </a:xfrm>
        </p:spPr>
        <p:txBody>
          <a:bodyPr anchor="t" anchorCtr="0"/>
          <a:lstStyle/>
          <a:p>
            <a:endParaRPr lang="sv-SE" dirty="0"/>
          </a:p>
          <a:p>
            <a:r>
              <a:rPr lang="sv-SE" sz="1600" b="1" dirty="0"/>
              <a:t>Grundades:</a:t>
            </a:r>
            <a:r>
              <a:rPr lang="sv-SE" sz="1600" dirty="0"/>
              <a:t> 1989 i Stockholm</a:t>
            </a:r>
          </a:p>
          <a:p>
            <a:r>
              <a:rPr lang="sv-SE" sz="1600" b="1" dirty="0"/>
              <a:t>Koncernchef:</a:t>
            </a:r>
            <a:r>
              <a:rPr lang="sv-SE" sz="1600" dirty="0"/>
              <a:t> Urban Lundmark</a:t>
            </a:r>
          </a:p>
          <a:p>
            <a:r>
              <a:rPr lang="sv-SE" sz="1600" b="1" dirty="0"/>
              <a:t>Ägande:</a:t>
            </a:r>
            <a:r>
              <a:rPr lang="sv-SE" sz="1600" dirty="0"/>
              <a:t> Privat</a:t>
            </a:r>
          </a:p>
          <a:p>
            <a:r>
              <a:rPr lang="sv-SE" sz="1600" b="1" dirty="0"/>
              <a:t>Antal anställda: </a:t>
            </a:r>
            <a:r>
              <a:rPr lang="sv-SE" sz="1600" dirty="0"/>
              <a:t>ca 170</a:t>
            </a:r>
          </a:p>
          <a:p>
            <a:endParaRPr lang="sv-SE" sz="1800" dirty="0"/>
          </a:p>
          <a:p>
            <a:endParaRPr lang="sv-SE" sz="1800" dirty="0"/>
          </a:p>
          <a:p>
            <a:endParaRPr lang="sv-SE" sz="1800" dirty="0"/>
          </a:p>
          <a:p>
            <a:endParaRPr lang="sv-SE" sz="1800" dirty="0"/>
          </a:p>
          <a:p>
            <a:endParaRPr lang="sv-SE" sz="1800" dirty="0"/>
          </a:p>
          <a:p>
            <a:endParaRPr lang="sv-SE" sz="1800" dirty="0"/>
          </a:p>
          <a:p>
            <a:endParaRPr lang="sv-SE" sz="180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dirty="0"/>
              <a:t>Snabba fakta</a:t>
            </a:r>
          </a:p>
        </p:txBody>
      </p:sp>
      <p:sp>
        <p:nvSpPr>
          <p:cNvPr id="26" name="Platshållare för text 1"/>
          <p:cNvSpPr txBox="1">
            <a:spLocks/>
          </p:cNvSpPr>
          <p:nvPr/>
        </p:nvSpPr>
        <p:spPr bwMode="auto">
          <a:xfrm>
            <a:off x="5202634" y="2549404"/>
            <a:ext cx="4209218" cy="141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Frutiger LT Std 45 Light"/>
                <a:ea typeface="ＭＳ Ｐゴシック" charset="0"/>
                <a:cs typeface="Frutiger LT Std 45 Light"/>
              </a:defRPr>
            </a:lvl1pPr>
            <a:lvl2pPr marL="628650" indent="-268288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Frutiger LT Std 45 Light"/>
                <a:ea typeface="ＭＳ Ｐゴシック" charset="0"/>
                <a:cs typeface="Frutiger LT Std 45 Light"/>
              </a:defRPr>
            </a:lvl2pPr>
            <a:lvl3pPr marL="895350" indent="-173038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Frutiger LT Std 45 Light"/>
                <a:ea typeface="ＭＳ Ｐゴシック" charset="0"/>
                <a:cs typeface="Frutiger LT Std 45 Light"/>
              </a:defRPr>
            </a:lvl3pPr>
            <a:lvl4pPr marL="1257300" indent="-268288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Frutiger LT Std 45 Light"/>
                <a:ea typeface="ＭＳ Ｐゴシック" charset="0"/>
                <a:cs typeface="Frutiger LT Std 45 Light"/>
              </a:defRPr>
            </a:lvl4pPr>
            <a:lvl5pPr marL="1617663" indent="-26670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Frutiger LT Std 45 Light"/>
                <a:ea typeface="ＭＳ Ｐゴシック" charset="0"/>
                <a:cs typeface="Frutiger LT Std 45 Light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  <a:p>
            <a:r>
              <a:rPr lang="sv-SE" sz="1600" dirty="0"/>
              <a:t>+ </a:t>
            </a:r>
            <a:r>
              <a:rPr lang="sv-SE" sz="1600" dirty="0" err="1"/>
              <a:t>Longmont</a:t>
            </a:r>
            <a:r>
              <a:rPr lang="sv-SE" sz="1600" dirty="0"/>
              <a:t> (CO), USA</a:t>
            </a:r>
          </a:p>
          <a:p>
            <a:r>
              <a:rPr lang="sv-SE" sz="1600" dirty="0"/>
              <a:t>+ Dallas (TX), USA</a:t>
            </a:r>
          </a:p>
        </p:txBody>
      </p:sp>
      <p:sp>
        <p:nvSpPr>
          <p:cNvPr id="27" name="Rektangel med rundade hörn 26"/>
          <p:cNvSpPr/>
          <p:nvPr/>
        </p:nvSpPr>
        <p:spPr>
          <a:xfrm>
            <a:off x="5294806" y="4171178"/>
            <a:ext cx="3721189" cy="76747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accent1"/>
                </a:solidFill>
                <a:latin typeface="Frutiger LT Std 56 Italic"/>
                <a:cs typeface="Frutiger LT Std 56 Italic"/>
              </a:rPr>
              <a:t>Kunder lokalt och globalt!</a:t>
            </a:r>
          </a:p>
        </p:txBody>
      </p:sp>
    </p:spTree>
    <p:extLst>
      <p:ext uri="{BB962C8B-B14F-4D97-AF65-F5344CB8AC3E}">
        <p14:creationId xmlns:p14="http://schemas.microsoft.com/office/powerpoint/2010/main" val="293995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Todo</a:t>
            </a:r>
            <a:r>
              <a:rPr lang="en-GB" dirty="0"/>
              <a:t>: status doc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300188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0721" y="832677"/>
            <a:ext cx="8528050" cy="51864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Specification can be Written in YAML or 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Defined in a set of Objects – Root Level Objects: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b="1" dirty="0"/>
              <a:t>Info</a:t>
            </a:r>
            <a:endParaRPr lang="en-GB" sz="1600" dirty="0"/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Informational Such as Contact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b="1" dirty="0"/>
              <a:t>Security</a:t>
            </a:r>
            <a:r>
              <a:rPr lang="en-GB" sz="1600" dirty="0"/>
              <a:t> </a:t>
            </a:r>
            <a:r>
              <a:rPr lang="en-GB" sz="1600" b="1" dirty="0"/>
              <a:t>Definitions</a:t>
            </a:r>
            <a:endParaRPr lang="en-GB" sz="1600" dirty="0"/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Security Schemes to use in Specification (used in Operation Object as Security Requirements Object)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b="1" dirty="0"/>
              <a:t>Definitions</a:t>
            </a:r>
            <a:endParaRPr lang="en-GB" sz="1600" dirty="0"/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Reusable Data Type Definitions</a:t>
            </a:r>
            <a:endParaRPr lang="en-GB" sz="1200" b="1" dirty="0"/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b="1" dirty="0"/>
              <a:t>Parameter</a:t>
            </a:r>
            <a:r>
              <a:rPr lang="en-GB" sz="1600" dirty="0"/>
              <a:t> </a:t>
            </a:r>
            <a:r>
              <a:rPr lang="en-GB" sz="1600" b="1" dirty="0"/>
              <a:t>Definitions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Reusable Parameter Definitions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b="1" dirty="0"/>
              <a:t>Responses</a:t>
            </a:r>
            <a:r>
              <a:rPr lang="en-GB" sz="1600" dirty="0"/>
              <a:t> </a:t>
            </a:r>
            <a:r>
              <a:rPr lang="en-GB" sz="1600" b="1" dirty="0"/>
              <a:t>Definitions</a:t>
            </a:r>
            <a:endParaRPr lang="en-GB" sz="1600" dirty="0"/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Reusable Response Definitions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b="1" dirty="0"/>
              <a:t>Paths</a:t>
            </a:r>
            <a:r>
              <a:rPr lang="en-GB" dirty="0"/>
              <a:t> 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Available Paths and Operations (Operations are Objects as Well)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b="1" dirty="0"/>
              <a:t>Tag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Custom Metadata – Unique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b="1" dirty="0"/>
              <a:t>External Documentation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Additional External Documentation – Link 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Swagger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14477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0721" y="1270000"/>
            <a:ext cx="7010239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Swagger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Current version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Host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Specifies the DNS or IP serving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Schemes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Supported Transfer Protocols e.g. </a:t>
            </a:r>
            <a:r>
              <a:rPr lang="en-GB" sz="1600" dirty="0" err="1"/>
              <a:t>ws</a:t>
            </a:r>
            <a:r>
              <a:rPr lang="en-GB" sz="1600" dirty="0"/>
              <a:t>, </a:t>
            </a:r>
            <a:r>
              <a:rPr lang="en-GB" sz="1600" dirty="0" err="1"/>
              <a:t>wss</a:t>
            </a:r>
            <a:r>
              <a:rPr lang="en-GB" sz="1600" dirty="0"/>
              <a:t>, https,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Base Path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Prefix all Paths With this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Produces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MIME types Consumed by API, can be Overridden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Consumes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MIME types Produced by API, can be Overridden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Swagger Specification – Root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394" y="2553694"/>
            <a:ext cx="1838325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62" y="1614400"/>
            <a:ext cx="467918" cy="309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28" y="2243878"/>
            <a:ext cx="467918" cy="309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580" y="2943593"/>
            <a:ext cx="467918" cy="3098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80" y="3581400"/>
            <a:ext cx="467918" cy="309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10" y="4263288"/>
            <a:ext cx="467918" cy="3098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62" y="4923136"/>
            <a:ext cx="467918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0721" y="1270000"/>
            <a:ext cx="5555150" cy="4622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Title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The title of the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Description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Long Description and Overview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Version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Version of the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Terms of Service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The Terms of Using this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Contact  { Name, Email &amp; URL }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Contact Information of the </a:t>
            </a:r>
            <a:r>
              <a:rPr lang="en-GB" sz="1400" b="1" dirty="0"/>
              <a:t>Owner</a:t>
            </a:r>
            <a:r>
              <a:rPr lang="en-GB" sz="1400" dirty="0"/>
              <a:t> of this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License { Name, URL }</a:t>
            </a:r>
          </a:p>
          <a:p>
            <a:pPr marL="97155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Under which License a Client is Accessing this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Swagger Specification – Info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881683"/>
            <a:ext cx="4076700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278" y="1310042"/>
            <a:ext cx="467918" cy="309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92" y="1947924"/>
            <a:ext cx="467918" cy="309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37" y="2587090"/>
            <a:ext cx="467918" cy="309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00" y="3778049"/>
            <a:ext cx="467918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1598"/>
      </p:ext>
    </p:extLst>
  </p:cSld>
  <p:clrMapOvr>
    <a:masterClrMapping/>
  </p:clrMapOvr>
</p:sld>
</file>

<file path=ppt/theme/theme1.xml><?xml version="1.0" encoding="utf-8"?>
<a:theme xmlns:a="http://schemas.openxmlformats.org/drawingml/2006/main" name="DD Presentationsmall">
  <a:themeElements>
    <a:clrScheme name="Anpassat 2">
      <a:dk1>
        <a:srgbClr val="191919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91919"/>
      </a:hlink>
      <a:folHlink>
        <a:srgbClr val="1919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sage xmlns="d6352ade-3027-4ad1-81ad-f2b4c62f9824"/>
    <DocumentType xmlns="d6352ade-3027-4ad1-81ad-f2b4c62f982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BF197392063649A019991D6F54CAC5" ma:contentTypeVersion="3" ma:contentTypeDescription="Create a new document." ma:contentTypeScope="" ma:versionID="a16bd95ff23034e3d99dcbf80820e7db">
  <xsd:schema xmlns:xsd="http://www.w3.org/2001/XMLSchema" xmlns:xs="http://www.w3.org/2001/XMLSchema" xmlns:p="http://schemas.microsoft.com/office/2006/metadata/properties" xmlns:ns2="d6352ade-3027-4ad1-81ad-f2b4c62f9824" targetNamespace="http://schemas.microsoft.com/office/2006/metadata/properties" ma:root="true" ma:fieldsID="b2149d37fab4b6027ceb020276b7044a" ns2:_="">
    <xsd:import namespace="d6352ade-3027-4ad1-81ad-f2b4c62f9824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Usag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52ade-3027-4ad1-81ad-f2b4c62f9824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scription="The documents type" ma:internalName="DocumentTyp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V"/>
                        <xsd:enumeration value="Template"/>
                        <xsd:enumeration value="Presentation"/>
                        <xsd:enumeration value="Personal Development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Usage" ma:index="9" ma:displayName="Usage" ma:description="Describe where the template is applicable, i.e. Internal or External, specifie Customer name if it is only valid for a specific customer" ma:internalName="Usag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5408B6-57F2-472B-A536-91647A1984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37CDF-0898-43B4-BA18-0098F1A50A72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d6352ade-3027-4ad1-81ad-f2b4c62f982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6D5941B-64C3-435C-A386-85CC60306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52ade-3027-4ad1-81ad-f2b4c62f98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77491</TotalTime>
  <Words>816</Words>
  <Application>Microsoft Office PowerPoint</Application>
  <PresentationFormat>A4 Paper (210x297 mm)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ＭＳ Ｐゴシック</vt:lpstr>
      <vt:lpstr>Arial</vt:lpstr>
      <vt:lpstr>Avenir Light</vt:lpstr>
      <vt:lpstr>Byrow</vt:lpstr>
      <vt:lpstr>Calibri</vt:lpstr>
      <vt:lpstr>Frutiger LT Std 45 Light</vt:lpstr>
      <vt:lpstr>Frutiger LT Std 55 Roman</vt:lpstr>
      <vt:lpstr>Frutiger LT Std 56 Italic</vt:lpstr>
      <vt:lpstr>Frutiger LT Std 66 Bold Italic</vt:lpstr>
      <vt:lpstr>Univers LT Std 75 Black</vt:lpstr>
      <vt:lpstr>DD Presentationsmall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Data Ductus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Workshop</dc:title>
  <dc:creator>Mario Toffia;mario.toffia@dataductus.se</dc:creator>
  <cp:keywords>API;Workshop;WCF;Swagger;WebApi</cp:keywords>
  <cp:lastModifiedBy>Mario Toffia</cp:lastModifiedBy>
  <cp:revision>609</cp:revision>
  <cp:lastPrinted>2015-02-23T15:22:53Z</cp:lastPrinted>
  <dcterms:created xsi:type="dcterms:W3CDTF">2013-01-05T15:19:26Z</dcterms:created>
  <dcterms:modified xsi:type="dcterms:W3CDTF">2016-04-27T18:47:36Z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0x01010075BF197392063649A019991D6F54CAC5</vt:lpwstr>
  </property>
</Properties>
</file>