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 dirty="0"/>
              <a:t>BUENA PRÁCTICA DE VISUALIZACIÓN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7C86-3B44-49E3-B967-63805602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97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2C07DD-1484-403B-98E4-8F96BDF6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770"/>
            <a:ext cx="9601200" cy="4523630"/>
          </a:xfrm>
        </p:spPr>
        <p:txBody>
          <a:bodyPr/>
          <a:lstStyle/>
          <a:p>
            <a:r>
              <a:rPr lang="es-ES" b="1" dirty="0"/>
              <a:t>Aspectos estéticos</a:t>
            </a:r>
            <a:r>
              <a:rPr lang="es-ES" dirty="0"/>
              <a:t>, son clave para dictaminar si la visualización es buena o no, podemos basarnos en tres puntos:</a:t>
            </a:r>
          </a:p>
          <a:p>
            <a:pPr lvl="1"/>
            <a:r>
              <a:rPr lang="es-ES" i="0" dirty="0"/>
              <a:t>La utilidad.</a:t>
            </a:r>
          </a:p>
          <a:p>
            <a:pPr lvl="1"/>
            <a:r>
              <a:rPr lang="es-ES" i="0" dirty="0"/>
              <a:t>La robustez.</a:t>
            </a:r>
          </a:p>
          <a:p>
            <a:pPr lvl="1"/>
            <a:r>
              <a:rPr lang="es-ES" i="0" dirty="0"/>
              <a:t>La atractividad.</a:t>
            </a:r>
          </a:p>
          <a:p>
            <a:pPr lvl="1"/>
            <a:endParaRPr lang="es-ES" i="0" dirty="0"/>
          </a:p>
        </p:txBody>
      </p:sp>
    </p:spTree>
    <p:extLst>
      <p:ext uri="{BB962C8B-B14F-4D97-AF65-F5344CB8AC3E}">
        <p14:creationId xmlns:p14="http://schemas.microsoft.com/office/powerpoint/2010/main" val="42827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D64A-1657-4E76-AA89-F12D6A1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97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C05C6-A217-442B-968A-A2646171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770"/>
            <a:ext cx="9601200" cy="452363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utilidad</a:t>
            </a:r>
            <a:r>
              <a:rPr lang="es-ES" dirty="0"/>
              <a:t> busca que la visualización sea </a:t>
            </a:r>
            <a:r>
              <a:rPr lang="es-ES" b="1" dirty="0"/>
              <a:t>efectiva y eficiente</a:t>
            </a:r>
            <a:r>
              <a:rPr lang="es-ES" dirty="0"/>
              <a:t>, es decir, que la visualización sea útil (aporte información, se puedan ejecutar tareas de análisis…) y que el coste de esto sea el menor posible.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3B336D-0B94-44DD-B232-68B28FC8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03" y="2437023"/>
            <a:ext cx="4504994" cy="4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D64A-1657-4E76-AA89-F12D6A1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97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C05C6-A217-442B-968A-A2646171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770"/>
            <a:ext cx="9601200" cy="452363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robustez</a:t>
            </a:r>
            <a:r>
              <a:rPr lang="es-ES" dirty="0"/>
              <a:t> busca que la visualización sea resistente a los datos, es decir, que si aparecen nuevos datos se siga comportando igual.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10A421-F23C-45DE-B0E8-585E4EFB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43895"/>
            <a:ext cx="8382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D64A-1657-4E76-AA89-F12D6A1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97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C05C6-A217-442B-968A-A2646171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770"/>
            <a:ext cx="9601200" cy="452363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atractividad</a:t>
            </a:r>
            <a:r>
              <a:rPr lang="es-ES" dirty="0"/>
              <a:t> busca la belleza en la visualización.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10A421-F23C-45DE-B0E8-585E4EFB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90725"/>
            <a:ext cx="8382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0303-8666-4DDC-9B0A-DDF746F8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5922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3641F-1645-4B06-930A-0D94E212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1722"/>
            <a:ext cx="9601200" cy="4515678"/>
          </a:xfrm>
        </p:spPr>
        <p:txBody>
          <a:bodyPr/>
          <a:lstStyle/>
          <a:p>
            <a:r>
              <a:rPr lang="es-ES" dirty="0"/>
              <a:t>Respecto a los </a:t>
            </a:r>
            <a:r>
              <a:rPr lang="es-ES" b="1" dirty="0"/>
              <a:t>colores </a:t>
            </a:r>
            <a:r>
              <a:rPr lang="es-ES" dirty="0"/>
              <a:t>usados, hay que tener en cuenta que hay personas cuya capacidad visual es menor, ya sea porque ven peor, no distinguen bien los colores…</a:t>
            </a:r>
          </a:p>
          <a:p>
            <a:pPr lvl="1"/>
            <a:r>
              <a:rPr lang="es-ES" i="0" dirty="0"/>
              <a:t>El </a:t>
            </a:r>
            <a:r>
              <a:rPr lang="es-ES" b="1" i="0" dirty="0"/>
              <a:t>daltonismo</a:t>
            </a:r>
            <a:r>
              <a:rPr lang="es-ES" i="0" dirty="0"/>
              <a:t> se centra básicamente en cuatro colores: </a:t>
            </a:r>
            <a:r>
              <a:rPr lang="es-ES" b="1" i="0" dirty="0"/>
              <a:t>rojo, verde, azul y amarillo</a:t>
            </a:r>
            <a:r>
              <a:rPr lang="es-ES" i="0" dirty="0"/>
              <a:t>.</a:t>
            </a:r>
          </a:p>
          <a:p>
            <a:pPr lvl="1"/>
            <a:r>
              <a:rPr lang="es-ES" b="1" i="0" dirty="0"/>
              <a:t>Recomendación</a:t>
            </a:r>
            <a:r>
              <a:rPr lang="es-ES" i="0" dirty="0"/>
              <a:t>: usar otros colores para representar los puntos, como el </a:t>
            </a:r>
            <a:r>
              <a:rPr lang="es-ES" b="1" i="0" dirty="0"/>
              <a:t>naranja y morado</a:t>
            </a:r>
            <a:r>
              <a:rPr lang="es-ES" i="0" dirty="0"/>
              <a:t>.</a:t>
            </a:r>
          </a:p>
          <a:p>
            <a:r>
              <a:rPr lang="es-ES" b="1" dirty="0"/>
              <a:t>Respecto a los textos</a:t>
            </a:r>
            <a:r>
              <a:rPr lang="es-ES" dirty="0"/>
              <a:t>, hay una </a:t>
            </a:r>
            <a:r>
              <a:rPr lang="es-ES" b="1" dirty="0"/>
              <a:t>ausencia</a:t>
            </a:r>
            <a:r>
              <a:rPr lang="es-ES" dirty="0"/>
              <a:t> de los mismos, solo se pueden usar en el filtrado.</a:t>
            </a:r>
          </a:p>
          <a:p>
            <a:pPr lvl="1"/>
            <a:r>
              <a:rPr lang="es-ES" b="1" i="0" dirty="0"/>
              <a:t>Recomendación</a:t>
            </a:r>
            <a:r>
              <a:rPr lang="es-ES" i="0" dirty="0"/>
              <a:t>: poder ver el nombre de las ciudades más importantes, y a medida que hacemos zoom que aparezcan las demás.</a:t>
            </a:r>
          </a:p>
        </p:txBody>
      </p:sp>
    </p:spTree>
    <p:extLst>
      <p:ext uri="{BB962C8B-B14F-4D97-AF65-F5344CB8AC3E}">
        <p14:creationId xmlns:p14="http://schemas.microsoft.com/office/powerpoint/2010/main" val="339598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7C33-12D4-49E4-AC34-36807E5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16EDF-91ED-4424-9DD9-E762C167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7624"/>
            <a:ext cx="9601200" cy="4499776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interacción</a:t>
            </a:r>
            <a:r>
              <a:rPr lang="es-ES" dirty="0"/>
              <a:t> con la visualización como ya hemos mencionado es </a:t>
            </a:r>
            <a:r>
              <a:rPr lang="es-ES" b="1" dirty="0"/>
              <a:t>media/baja</a:t>
            </a:r>
            <a:r>
              <a:rPr lang="es-ES" dirty="0"/>
              <a:t>. </a:t>
            </a:r>
            <a:r>
              <a:rPr lang="es-ES" dirty="0" err="1"/>
              <a:t>Shneiderman</a:t>
            </a:r>
            <a:r>
              <a:rPr lang="es-ES" dirty="0"/>
              <a:t> definió </a:t>
            </a:r>
            <a:r>
              <a:rPr lang="es-ES" b="1" dirty="0"/>
              <a:t>siete tipos de operaciones</a:t>
            </a:r>
            <a:r>
              <a:rPr lang="es-ES" dirty="0"/>
              <a:t> sobre los datos, es decir, la forma en la que podemos interactuar con los mismos:</a:t>
            </a:r>
          </a:p>
          <a:p>
            <a:pPr lvl="1"/>
            <a:r>
              <a:rPr lang="es-ES" i="0" dirty="0" err="1"/>
              <a:t>Overview</a:t>
            </a:r>
            <a:r>
              <a:rPr lang="es-ES" i="0" dirty="0"/>
              <a:t>.</a:t>
            </a:r>
          </a:p>
          <a:p>
            <a:pPr lvl="1"/>
            <a:r>
              <a:rPr lang="es-ES" i="0" dirty="0"/>
              <a:t>Zoom.</a:t>
            </a:r>
          </a:p>
          <a:p>
            <a:pPr lvl="1"/>
            <a:r>
              <a:rPr lang="es-ES" i="0" dirty="0" err="1"/>
              <a:t>Filter</a:t>
            </a:r>
            <a:r>
              <a:rPr lang="es-ES" i="0" dirty="0"/>
              <a:t>.</a:t>
            </a:r>
          </a:p>
          <a:p>
            <a:pPr lvl="1"/>
            <a:r>
              <a:rPr lang="es-ES" i="0" dirty="0" err="1"/>
              <a:t>Details-on-demand</a:t>
            </a:r>
            <a:r>
              <a:rPr lang="es-ES" i="0" dirty="0"/>
              <a:t>.</a:t>
            </a:r>
          </a:p>
          <a:p>
            <a:pPr lvl="1"/>
            <a:r>
              <a:rPr lang="es-ES" i="0" dirty="0"/>
              <a:t>Relate.</a:t>
            </a:r>
          </a:p>
          <a:p>
            <a:pPr lvl="1"/>
            <a:r>
              <a:rPr lang="es-ES" i="0" dirty="0" err="1"/>
              <a:t>History</a:t>
            </a:r>
            <a:r>
              <a:rPr lang="es-ES" i="0" dirty="0"/>
              <a:t>.</a:t>
            </a:r>
          </a:p>
          <a:p>
            <a:pPr lvl="1"/>
            <a:r>
              <a:rPr lang="es-ES" i="0" dirty="0" err="1"/>
              <a:t>Extract</a:t>
            </a:r>
            <a:r>
              <a:rPr lang="es-ES" i="0" dirty="0"/>
              <a:t>.</a:t>
            </a:r>
          </a:p>
          <a:p>
            <a:pPr marL="530352" lvl="1" indent="0">
              <a:buNone/>
            </a:pPr>
            <a:r>
              <a:rPr lang="es-ES" i="0" dirty="0"/>
              <a:t>Solamente podemos interactuar con la visualización a partir del </a:t>
            </a:r>
            <a:r>
              <a:rPr lang="es-ES" i="0" dirty="0" err="1"/>
              <a:t>overview</a:t>
            </a:r>
            <a:r>
              <a:rPr lang="es-ES" i="0" dirty="0"/>
              <a:t>, zoom y </a:t>
            </a:r>
            <a:r>
              <a:rPr lang="es-ES" i="0" dirty="0" err="1"/>
              <a:t>filter</a:t>
            </a:r>
            <a:r>
              <a:rPr lang="es-ES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18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EA34-6BF1-4F5C-BD9B-64FCB36C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BDCE3-0CF7-4739-A11C-5D2F685E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4436165"/>
          </a:xfrm>
        </p:spPr>
        <p:txBody>
          <a:bodyPr/>
          <a:lstStyle/>
          <a:p>
            <a:r>
              <a:rPr lang="es-ES" dirty="0" err="1"/>
              <a:t>Overview</a:t>
            </a:r>
            <a:r>
              <a:rPr lang="es-ES" dirty="0"/>
              <a:t>, vista general.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426B84-9D2B-48AB-802F-8DFE35BC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03" y="2023555"/>
            <a:ext cx="4504994" cy="4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EA34-6BF1-4F5C-BD9B-64FCB36C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BDCE3-0CF7-4739-A11C-5D2F685E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4436165"/>
          </a:xfrm>
        </p:spPr>
        <p:txBody>
          <a:bodyPr/>
          <a:lstStyle/>
          <a:p>
            <a:r>
              <a:rPr lang="es-ES" dirty="0"/>
              <a:t>Zoom, vista de un subconjunto.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AC8C60-7C0B-4A46-BD8D-C5C8DE45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51" y="2105571"/>
            <a:ext cx="4403698" cy="39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EA34-6BF1-4F5C-BD9B-64FCB36C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BDCE3-0CF7-4739-A11C-5D2F685E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4436165"/>
          </a:xfrm>
        </p:spPr>
        <p:txBody>
          <a:bodyPr/>
          <a:lstStyle/>
          <a:p>
            <a:r>
              <a:rPr lang="es-ES" dirty="0" err="1"/>
              <a:t>Filter</a:t>
            </a:r>
            <a:r>
              <a:rPr lang="es-ES" dirty="0"/>
              <a:t>, filtrado de los datos seleccionando </a:t>
            </a:r>
            <a:r>
              <a:rPr lang="es-ES" i="1" dirty="0"/>
              <a:t>“</a:t>
            </a:r>
            <a:r>
              <a:rPr lang="es-ES" i="1" dirty="0" err="1"/>
              <a:t>Browse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city</a:t>
            </a:r>
            <a:r>
              <a:rPr lang="es-ES" dirty="0"/>
              <a:t>”, solo se puede filtrar por 32 ciudades, es decir, está acotado el filtro.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9D0960-3B26-4954-8929-04E500AE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0" y="2354166"/>
            <a:ext cx="9005330" cy="29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368-43BF-472A-8D16-87A39AC7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997"/>
          </a:xfrm>
        </p:spPr>
        <p:txBody>
          <a:bodyPr/>
          <a:lstStyle/>
          <a:p>
            <a:r>
              <a:rPr lang="es-ES" dirty="0"/>
              <a:t>¿Qué pregunta/s se responde?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4DF7A-B975-4517-B18E-3CFA9A62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4364603"/>
          </a:xfrm>
        </p:spPr>
        <p:txBody>
          <a:bodyPr/>
          <a:lstStyle/>
          <a:p>
            <a:r>
              <a:rPr lang="es-ES" dirty="0"/>
              <a:t>La principal, saber cómo varía la movilidad entre un usuario de </a:t>
            </a:r>
            <a:r>
              <a:rPr lang="es-ES" dirty="0" err="1"/>
              <a:t>twitter</a:t>
            </a:r>
            <a:r>
              <a:rPr lang="es-ES" dirty="0"/>
              <a:t> local y un usuario que es turista.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6CC6B79-2A20-40C0-8CC0-69D600C8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51" y="2319794"/>
            <a:ext cx="4403698" cy="39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 err="1"/>
              <a:t>Locals</a:t>
            </a:r>
            <a:r>
              <a:rPr lang="es-ES" dirty="0"/>
              <a:t> &amp; </a:t>
            </a:r>
            <a:r>
              <a:rPr lang="es-ES" dirty="0" err="1"/>
              <a:t>Tourist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Erica Fischer</a:t>
            </a:r>
            <a:br>
              <a:rPr lang="es-ES" dirty="0"/>
            </a:br>
            <a:r>
              <a:rPr lang="es-ES" sz="1600" i="1" dirty="0"/>
              <a:t>https://labs.mapbox.com/labs/twitter-gnip/locals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0E8D802-C81F-493B-9518-9BF690B06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714" y="1861006"/>
            <a:ext cx="8226571" cy="4311194"/>
          </a:xfrm>
        </p:spPr>
      </p:pic>
    </p:spTree>
    <p:extLst>
      <p:ext uri="{BB962C8B-B14F-4D97-AF65-F5344CB8AC3E}">
        <p14:creationId xmlns:p14="http://schemas.microsoft.com/office/powerpoint/2010/main" val="24236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368-43BF-472A-8D16-87A39AC7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997"/>
          </a:xfrm>
        </p:spPr>
        <p:txBody>
          <a:bodyPr/>
          <a:lstStyle/>
          <a:p>
            <a:r>
              <a:rPr lang="es-ES" dirty="0"/>
              <a:t>¿Qué pregunta/s se responde?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4DF7A-B975-4517-B18E-3CFA9A62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4364603"/>
          </a:xfrm>
        </p:spPr>
        <p:txBody>
          <a:bodyPr/>
          <a:lstStyle/>
          <a:p>
            <a:r>
              <a:rPr lang="es-ES" dirty="0"/>
              <a:t>Otra pregunta, qué países hacen un uso mayor de </a:t>
            </a:r>
            <a:r>
              <a:rPr lang="es-ES" dirty="0" err="1"/>
              <a:t>twitter</a:t>
            </a:r>
            <a:r>
              <a:rPr lang="es-ES" dirty="0"/>
              <a:t>, nos puede servir si queremos hacer una campaña publicitaria.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1E425-8F1F-4F70-B4C9-01A4A507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29733"/>
            <a:ext cx="8382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5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368-43BF-472A-8D16-87A39AC7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997"/>
          </a:xfrm>
        </p:spPr>
        <p:txBody>
          <a:bodyPr/>
          <a:lstStyle/>
          <a:p>
            <a:r>
              <a:rPr lang="es-ES" dirty="0"/>
              <a:t>¿Qué pregunta/s se responde?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4DF7A-B975-4517-B18E-3CFA9A62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4364603"/>
          </a:xfrm>
        </p:spPr>
        <p:txBody>
          <a:bodyPr/>
          <a:lstStyle/>
          <a:p>
            <a:r>
              <a:rPr lang="es-ES" dirty="0"/>
              <a:t>Otra pregunta, ¿existe una desigualdad entre occidente y oriente?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1E425-8F1F-4F70-B4C9-01A4A507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29733"/>
            <a:ext cx="8382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68FFE-E9D0-4B2F-B5E4-17857405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/>
          <a:lstStyle/>
          <a:p>
            <a:r>
              <a:rPr lang="es-ES" dirty="0"/>
              <a:t>Aspecto a mejorar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0EA29-CACB-408D-A24E-CFC863DF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/>
          <a:lstStyle/>
          <a:p>
            <a:r>
              <a:rPr lang="es-ES" dirty="0"/>
              <a:t>Para mi tendría que haber dos aspectos clave a mejorar:</a:t>
            </a:r>
          </a:p>
          <a:p>
            <a:pPr lvl="1"/>
            <a:r>
              <a:rPr lang="es-ES" i="0" dirty="0"/>
              <a:t>Añadir etiquetas de las ciudades.</a:t>
            </a:r>
          </a:p>
          <a:p>
            <a:pPr lvl="1"/>
            <a:r>
              <a:rPr lang="es-ES" i="0" dirty="0"/>
              <a:t>Filtrado de los datos mayor o permitir detalles bajo demanda.</a:t>
            </a:r>
          </a:p>
        </p:txBody>
      </p:sp>
    </p:spTree>
    <p:extLst>
      <p:ext uri="{BB962C8B-B14F-4D97-AF65-F5344CB8AC3E}">
        <p14:creationId xmlns:p14="http://schemas.microsoft.com/office/powerpoint/2010/main" val="125480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4A41-32BB-425B-A017-CF35D275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generales de la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12B1D-A12E-4B0E-805C-368F2279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797"/>
            <a:ext cx="9601200" cy="5041126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título</a:t>
            </a:r>
            <a:r>
              <a:rPr lang="es-ES" dirty="0"/>
              <a:t> de la visualización es </a:t>
            </a:r>
            <a:r>
              <a:rPr lang="es-ES" i="1" dirty="0"/>
              <a:t>“</a:t>
            </a:r>
            <a:r>
              <a:rPr lang="es-ES" b="1" i="1" dirty="0" err="1"/>
              <a:t>Locals</a:t>
            </a:r>
            <a:r>
              <a:rPr lang="es-ES" b="1" i="1" dirty="0"/>
              <a:t> &amp; </a:t>
            </a:r>
            <a:r>
              <a:rPr lang="es-ES" b="1" i="1" dirty="0" err="1"/>
              <a:t>Tourists</a:t>
            </a:r>
            <a:r>
              <a:rPr lang="es-ES" i="1" dirty="0"/>
              <a:t>”.</a:t>
            </a:r>
          </a:p>
          <a:p>
            <a:r>
              <a:rPr lang="es-ES" dirty="0"/>
              <a:t>Esta </a:t>
            </a:r>
            <a:r>
              <a:rPr lang="es-ES" b="1" dirty="0"/>
              <a:t>visualización representa </a:t>
            </a:r>
            <a:r>
              <a:rPr lang="es-ES" dirty="0"/>
              <a:t>los </a:t>
            </a:r>
            <a:r>
              <a:rPr lang="es-ES" b="1" dirty="0"/>
              <a:t>tweets publicados </a:t>
            </a:r>
            <a:r>
              <a:rPr lang="es-ES" dirty="0"/>
              <a:t>por gente local y por turistas:</a:t>
            </a:r>
          </a:p>
          <a:p>
            <a:pPr lvl="1"/>
            <a:r>
              <a:rPr lang="es-ES" b="1" i="0" dirty="0"/>
              <a:t>Los locales</a:t>
            </a:r>
            <a:r>
              <a:rPr lang="es-ES" i="0" dirty="0"/>
              <a:t>: viene representada  por </a:t>
            </a:r>
            <a:r>
              <a:rPr lang="es-ES" b="1" i="0" dirty="0"/>
              <a:t>puntos azules</a:t>
            </a:r>
            <a:r>
              <a:rPr lang="es-ES" i="0" dirty="0"/>
              <a:t>, y se considera </a:t>
            </a:r>
            <a:r>
              <a:rPr lang="es-ES" b="1" i="0" dirty="0"/>
              <a:t>local</a:t>
            </a:r>
            <a:r>
              <a:rPr lang="es-ES" i="0" dirty="0"/>
              <a:t> si ha </a:t>
            </a:r>
            <a:r>
              <a:rPr lang="es-ES" i="0" dirty="0" err="1"/>
              <a:t>tweeteado</a:t>
            </a:r>
            <a:r>
              <a:rPr lang="es-ES" i="0" dirty="0"/>
              <a:t> en una </a:t>
            </a:r>
            <a:r>
              <a:rPr lang="es-ES" b="1" i="0" dirty="0"/>
              <a:t>misma ciudad </a:t>
            </a:r>
            <a:r>
              <a:rPr lang="es-ES" i="0" dirty="0"/>
              <a:t>durante </a:t>
            </a:r>
            <a:r>
              <a:rPr lang="es-ES" b="1" i="0" dirty="0"/>
              <a:t>un mes o más</a:t>
            </a:r>
            <a:r>
              <a:rPr lang="es-ES" i="0" dirty="0"/>
              <a:t>.</a:t>
            </a:r>
          </a:p>
          <a:p>
            <a:pPr lvl="1"/>
            <a:r>
              <a:rPr lang="es-ES" b="1" i="0" dirty="0"/>
              <a:t>Los turistas</a:t>
            </a:r>
            <a:r>
              <a:rPr lang="es-ES" i="0" dirty="0"/>
              <a:t>: su representación es con </a:t>
            </a:r>
            <a:r>
              <a:rPr lang="es-ES" b="1" i="0" dirty="0"/>
              <a:t>puntos rojos</a:t>
            </a:r>
            <a:r>
              <a:rPr lang="es-ES" i="0" dirty="0"/>
              <a:t>, y se considera </a:t>
            </a:r>
            <a:r>
              <a:rPr lang="es-ES" b="1" i="0" dirty="0"/>
              <a:t>turista</a:t>
            </a:r>
            <a:r>
              <a:rPr lang="es-ES" i="0" dirty="0"/>
              <a:t> si ha publicado tweets en una ciudad por </a:t>
            </a:r>
            <a:r>
              <a:rPr lang="es-ES" b="1" i="0" dirty="0"/>
              <a:t>menos de un mes</a:t>
            </a:r>
            <a:r>
              <a:rPr lang="es-ES" i="0" dirty="0"/>
              <a:t>.</a:t>
            </a:r>
          </a:p>
          <a:p>
            <a:r>
              <a:rPr lang="es-ES" dirty="0"/>
              <a:t>Los </a:t>
            </a:r>
            <a:r>
              <a:rPr lang="es-ES" b="1" dirty="0"/>
              <a:t>créditos</a:t>
            </a:r>
            <a:r>
              <a:rPr lang="es-ES" dirty="0"/>
              <a:t> pertenecen a varios:</a:t>
            </a:r>
          </a:p>
          <a:p>
            <a:pPr lvl="1"/>
            <a:r>
              <a:rPr lang="es-ES" i="0" dirty="0"/>
              <a:t>Erica Fischer.</a:t>
            </a:r>
          </a:p>
          <a:p>
            <a:pPr lvl="1"/>
            <a:r>
              <a:rPr lang="es-ES" i="0" dirty="0" err="1"/>
              <a:t>Gnip</a:t>
            </a:r>
            <a:r>
              <a:rPr lang="es-ES" i="0" dirty="0"/>
              <a:t> </a:t>
            </a:r>
            <a:r>
              <a:rPr lang="es-ES" i="0" dirty="0" err="1"/>
              <a:t>twitter</a:t>
            </a:r>
            <a:r>
              <a:rPr lang="es-ES" i="0" dirty="0"/>
              <a:t>.</a:t>
            </a:r>
          </a:p>
          <a:p>
            <a:pPr lvl="1"/>
            <a:r>
              <a:rPr lang="es-ES" i="0" dirty="0" err="1"/>
              <a:t>MapBox</a:t>
            </a:r>
            <a:r>
              <a:rPr lang="es-ES" i="0" dirty="0"/>
              <a:t>.</a:t>
            </a:r>
          </a:p>
          <a:p>
            <a:r>
              <a:rPr lang="es-ES" i="0" dirty="0"/>
              <a:t>La </a:t>
            </a:r>
            <a:r>
              <a:rPr lang="es-ES" b="1" i="0" dirty="0"/>
              <a:t>fecha de publicación </a:t>
            </a:r>
            <a:r>
              <a:rPr lang="es-ES" i="0" dirty="0"/>
              <a:t>se </a:t>
            </a:r>
            <a:r>
              <a:rPr lang="es-ES" b="1" i="0" dirty="0"/>
              <a:t>desconoce</a:t>
            </a:r>
            <a:r>
              <a:rPr lang="es-ES" i="0" dirty="0"/>
              <a:t>, pero hay un tweet de 2013 de Erica haciendo uso de </a:t>
            </a:r>
            <a:r>
              <a:rPr lang="es-ES" i="0" dirty="0" err="1"/>
              <a:t>MapBox</a:t>
            </a:r>
            <a:r>
              <a:rPr lang="es-ES" i="0" dirty="0"/>
              <a:t> y </a:t>
            </a:r>
            <a:r>
              <a:rPr lang="es-ES" i="0" dirty="0" err="1"/>
              <a:t>Gnip</a:t>
            </a:r>
            <a:r>
              <a:rPr lang="es-ES" i="0" dirty="0"/>
              <a:t> Twitter (</a:t>
            </a:r>
            <a:r>
              <a:rPr lang="es-ES" i="1" dirty="0"/>
              <a:t>https://twitter.com/enf/status/359364674082451456?lang=bg</a:t>
            </a:r>
            <a:r>
              <a:rPr lang="es-ES" i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4784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928D7-A838-4CD4-8BAD-8AA2161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 de Madrid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37A7C1-B43D-4BC7-B0B3-B6A56809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678" y="1525126"/>
            <a:ext cx="5446644" cy="4851820"/>
          </a:xfrm>
        </p:spPr>
      </p:pic>
    </p:spTree>
    <p:extLst>
      <p:ext uri="{BB962C8B-B14F-4D97-AF65-F5344CB8AC3E}">
        <p14:creationId xmlns:p14="http://schemas.microsoft.com/office/powerpoint/2010/main" val="32840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DAC-D894-4211-A1A7-072A55D8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37F4B-422B-4219-BB13-034DD0D2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407"/>
            <a:ext cx="9601200" cy="4300993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Descripción técnica</a:t>
            </a:r>
            <a:r>
              <a:rPr lang="es-ES" dirty="0"/>
              <a:t>: el conjuntos de datos está formado por </a:t>
            </a:r>
            <a:r>
              <a:rPr lang="es-ES" b="1" dirty="0"/>
              <a:t>datos dimensionales</a:t>
            </a:r>
            <a:r>
              <a:rPr lang="es-ES" dirty="0"/>
              <a:t>, es decir, datos que incluyen el concepto de</a:t>
            </a:r>
            <a:r>
              <a:rPr lang="es-ES" b="1" dirty="0"/>
              <a:t> posición</a:t>
            </a:r>
            <a:r>
              <a:rPr lang="es-ES" dirty="0"/>
              <a:t>:</a:t>
            </a:r>
          </a:p>
          <a:p>
            <a:pPr lvl="1"/>
            <a:r>
              <a:rPr lang="es-ES" i="0" dirty="0"/>
              <a:t>Latitud, variable numérica.</a:t>
            </a:r>
          </a:p>
          <a:p>
            <a:pPr lvl="1"/>
            <a:r>
              <a:rPr lang="es-ES" i="0" dirty="0"/>
              <a:t>Longitud, variable numérica.</a:t>
            </a:r>
          </a:p>
          <a:p>
            <a:pPr lvl="1"/>
            <a:r>
              <a:rPr lang="es-ES" i="0" dirty="0"/>
              <a:t>Etiqueta de ciudad ¿?, categórica/texto.</a:t>
            </a:r>
          </a:p>
          <a:p>
            <a:r>
              <a:rPr lang="es-ES" b="1" dirty="0"/>
              <a:t>Medida del juego de datos</a:t>
            </a:r>
            <a:r>
              <a:rPr lang="es-ES" dirty="0"/>
              <a:t>: la </a:t>
            </a:r>
            <a:r>
              <a:rPr lang="es-ES" b="1" dirty="0"/>
              <a:t>medida</a:t>
            </a:r>
            <a:r>
              <a:rPr lang="es-ES" dirty="0"/>
              <a:t> de los datos es el </a:t>
            </a:r>
            <a:r>
              <a:rPr lang="es-ES" b="1" dirty="0"/>
              <a:t>tweet</a:t>
            </a:r>
            <a:r>
              <a:rPr lang="es-ES" dirty="0"/>
              <a:t>, y el </a:t>
            </a:r>
            <a:r>
              <a:rPr lang="es-ES" b="1" dirty="0"/>
              <a:t>tamaño</a:t>
            </a:r>
            <a:r>
              <a:rPr lang="es-ES" dirty="0"/>
              <a:t> viene determinado por el </a:t>
            </a:r>
            <a:r>
              <a:rPr lang="es-ES" b="1" dirty="0"/>
              <a:t>número de tweets</a:t>
            </a:r>
            <a:r>
              <a:rPr lang="es-ES" dirty="0"/>
              <a:t>.</a:t>
            </a:r>
          </a:p>
          <a:p>
            <a:pPr lvl="1"/>
            <a:r>
              <a:rPr lang="es-ES" i="0" dirty="0"/>
              <a:t>Un punto es un tweet.</a:t>
            </a:r>
          </a:p>
          <a:p>
            <a:pPr lvl="1"/>
            <a:r>
              <a:rPr lang="es-ES" i="0" dirty="0"/>
              <a:t>Dos o más puntos son dos o más tweets.</a:t>
            </a:r>
          </a:p>
          <a:p>
            <a:pPr lvl="1"/>
            <a:r>
              <a:rPr lang="es-ES" i="0" dirty="0"/>
              <a:t>El tamaño de los datos es amplio, se cubre todo el mundo.</a:t>
            </a:r>
          </a:p>
          <a:p>
            <a:r>
              <a:rPr lang="es-ES" b="1" dirty="0"/>
              <a:t>Fuente</a:t>
            </a:r>
            <a:r>
              <a:rPr lang="es-ES" dirty="0"/>
              <a:t>: </a:t>
            </a:r>
            <a:r>
              <a:rPr lang="es-ES" i="1" dirty="0"/>
              <a:t>Twitter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i="1" dirty="0"/>
              <a:t>GNIP</a:t>
            </a:r>
            <a:r>
              <a:rPr lang="es-ES" dirty="0"/>
              <a:t>.</a:t>
            </a:r>
          </a:p>
          <a:p>
            <a:r>
              <a:rPr lang="es-ES" b="1" i="0" dirty="0"/>
              <a:t>Licencia</a:t>
            </a:r>
            <a:r>
              <a:rPr lang="es-ES" i="0" dirty="0"/>
              <a:t>: no se ha encontrado, pero suponemos que está protegida por copyright.</a:t>
            </a:r>
            <a:endParaRPr lang="es-ES" b="1" i="0" dirty="0"/>
          </a:p>
        </p:txBody>
      </p:sp>
    </p:spTree>
    <p:extLst>
      <p:ext uri="{BB962C8B-B14F-4D97-AF65-F5344CB8AC3E}">
        <p14:creationId xmlns:p14="http://schemas.microsoft.com/office/powerpoint/2010/main" val="35099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DAF6F-BF66-4654-8280-2E737B64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4117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354A7-1E8C-4D57-BBE9-499946F6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3849"/>
            <a:ext cx="3588690" cy="42141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Mapa de cólera por John Snow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DC80E0-ED95-4D0E-B344-1FEA787B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57668"/>
            <a:ext cx="4932459" cy="36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7DBBC2C-CD2A-484D-92CA-DA90DCEEFD60}"/>
              </a:ext>
            </a:extLst>
          </p:cNvPr>
          <p:cNvSpPr txBox="1">
            <a:spLocks/>
          </p:cNvSpPr>
          <p:nvPr/>
        </p:nvSpPr>
        <p:spPr>
          <a:xfrm>
            <a:off x="1524000" y="1472317"/>
            <a:ext cx="4305631" cy="42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Antecedentes históricos</a:t>
            </a:r>
            <a:r>
              <a:rPr lang="es-ES" dirty="0"/>
              <a:t>: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C567A0-FD49-436F-AB4E-FC882441847D}"/>
              </a:ext>
            </a:extLst>
          </p:cNvPr>
          <p:cNvSpPr txBox="1"/>
          <p:nvPr/>
        </p:nvSpPr>
        <p:spPr>
          <a:xfrm>
            <a:off x="1427260" y="6193969"/>
            <a:ext cx="50291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https://elpais.com/ciencia/2020-06-19/la-inesperada-muerte-de-la-senora-eley-que-descubrio-como-combatir-las-epidemias.html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E6FADC-4184-4F61-ACA8-491D5A69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423" y="2557668"/>
            <a:ext cx="4948238" cy="3699346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C2EE4B1-972C-452F-BF4C-DF916EFA0BBC}"/>
              </a:ext>
            </a:extLst>
          </p:cNvPr>
          <p:cNvSpPr txBox="1">
            <a:spLocks/>
          </p:cNvSpPr>
          <p:nvPr/>
        </p:nvSpPr>
        <p:spPr>
          <a:xfrm>
            <a:off x="6843423" y="1983849"/>
            <a:ext cx="4002156" cy="42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ES" dirty="0"/>
              <a:t>Mapa de interacción sobre el 15M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C1D547-3CCC-4543-8559-A7CB2B650E54}"/>
              </a:ext>
            </a:extLst>
          </p:cNvPr>
          <p:cNvSpPr txBox="1"/>
          <p:nvPr/>
        </p:nvSpPr>
        <p:spPr>
          <a:xfrm>
            <a:off x="6762462" y="6203148"/>
            <a:ext cx="5029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https://tecnopolitica.net/sites/default/files/pablodesoto.pdf</a:t>
            </a:r>
          </a:p>
        </p:txBody>
      </p:sp>
    </p:spTree>
    <p:extLst>
      <p:ext uri="{BB962C8B-B14F-4D97-AF65-F5344CB8AC3E}">
        <p14:creationId xmlns:p14="http://schemas.microsoft.com/office/powerpoint/2010/main" val="320333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928D7-A838-4CD4-8BAD-8AA2161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 de Madrid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37A7C1-B43D-4BC7-B0B3-B6A56809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678" y="1525126"/>
            <a:ext cx="5446644" cy="4851820"/>
          </a:xfrm>
        </p:spPr>
      </p:pic>
    </p:spTree>
    <p:extLst>
      <p:ext uri="{BB962C8B-B14F-4D97-AF65-F5344CB8AC3E}">
        <p14:creationId xmlns:p14="http://schemas.microsoft.com/office/powerpoint/2010/main" val="367178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91B02-754C-4A02-86B0-B44609B5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2068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5D892-AC42-4A3F-8BE4-114535B3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7726"/>
            <a:ext cx="9601200" cy="4189674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tipo de datos</a:t>
            </a:r>
            <a:r>
              <a:rPr lang="es-ES" dirty="0"/>
              <a:t> visualizados es </a:t>
            </a:r>
            <a:r>
              <a:rPr lang="es-ES" b="1" dirty="0"/>
              <a:t>dimensional</a:t>
            </a:r>
            <a:r>
              <a:rPr lang="es-ES" dirty="0"/>
              <a:t>, es decir, lo que se busca es representar un estado (tweet local o tweet turista) en un espacio a partir de su </a:t>
            </a:r>
            <a:r>
              <a:rPr lang="es-ES" b="1" dirty="0"/>
              <a:t>posición geolocalizada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r>
              <a:rPr lang="es-ES" b="1" dirty="0"/>
              <a:t>Grado de interactividad</a:t>
            </a:r>
            <a:r>
              <a:rPr lang="es-ES" dirty="0"/>
              <a:t> es </a:t>
            </a:r>
            <a:r>
              <a:rPr lang="es-ES" b="1" dirty="0"/>
              <a:t>medio/bajo</a:t>
            </a:r>
            <a:r>
              <a:rPr lang="es-ES" dirty="0"/>
              <a:t>, permite realizar operaciones básicas sobre los datos (haremos una explicación más detallada en el punto de interacción).</a:t>
            </a:r>
          </a:p>
          <a:p>
            <a:pPr lvl="1"/>
            <a:r>
              <a:rPr lang="es-ES" dirty="0" err="1"/>
              <a:t>Overview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Zoom.</a:t>
            </a:r>
          </a:p>
          <a:p>
            <a:pPr lvl="1"/>
            <a:r>
              <a:rPr lang="es-ES" dirty="0" err="1"/>
              <a:t>Filter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9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E33D6-61A5-4FD5-BB7F-31EB9E72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CB039-513C-482D-95F4-2BA9611B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5303520"/>
          </a:xfrm>
        </p:spPr>
        <p:txBody>
          <a:bodyPr>
            <a:normAutofit/>
          </a:bodyPr>
          <a:lstStyle/>
          <a:p>
            <a:r>
              <a:rPr lang="es-ES" b="1" dirty="0"/>
              <a:t>Principio de percepción</a:t>
            </a:r>
            <a:r>
              <a:rPr lang="es-ES" dirty="0"/>
              <a:t>, busca saber qué aspectos a nivel visual y cognitivo se deben respetar. Según Stephen </a:t>
            </a:r>
            <a:r>
              <a:rPr lang="es-ES" dirty="0" err="1"/>
              <a:t>Few</a:t>
            </a:r>
            <a:r>
              <a:rPr lang="es-ES" dirty="0"/>
              <a:t>, una buena visualización:</a:t>
            </a:r>
          </a:p>
          <a:p>
            <a:pPr lvl="1"/>
            <a:r>
              <a:rPr lang="es-ES" i="0" dirty="0"/>
              <a:t>Permite comparar unos valores con otros. Ver si dentro de una ciudad hay más locales o turistas.</a:t>
            </a:r>
          </a:p>
          <a:p>
            <a:pPr lvl="1"/>
            <a:r>
              <a:rPr lang="es-ES" i="0" dirty="0"/>
              <a:t>Representa las cantidades de forma precisa. Tenemos millones de registros de todo el planeta.</a:t>
            </a:r>
          </a:p>
          <a:p>
            <a:pPr lvl="1"/>
            <a:r>
              <a:rPr lang="es-ES" i="0" dirty="0"/>
              <a:t>Nos permite identificar máximos y mínimos. Por ejemplo, en qué países se hace más uso de Twitter.</a:t>
            </a:r>
          </a:p>
          <a:p>
            <a:pPr lvl="1"/>
            <a:r>
              <a:rPr lang="es-ES" i="0"/>
              <a:t>Sí que deja </a:t>
            </a:r>
            <a:r>
              <a:rPr lang="es-ES" i="0" dirty="0"/>
              <a:t>claro el cómo debe usarse la visualización y cuáles son sus objetivos.</a:t>
            </a:r>
          </a:p>
        </p:txBody>
      </p:sp>
    </p:spTree>
    <p:extLst>
      <p:ext uri="{BB962C8B-B14F-4D97-AF65-F5344CB8AC3E}">
        <p14:creationId xmlns:p14="http://schemas.microsoft.com/office/powerpoint/2010/main" val="301939048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443</TotalTime>
  <Words>961</Words>
  <Application>Microsoft Office PowerPoint</Application>
  <PresentationFormat>Panorámica</PresentationFormat>
  <Paragraphs>92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Franklin Gothic Book</vt:lpstr>
      <vt:lpstr>Recorte</vt:lpstr>
      <vt:lpstr>BUENA PRÁCTICA DE VISUALIZACIÓN DE DATOS</vt:lpstr>
      <vt:lpstr>Locals &amp; Tourist by Erica Fischer https://labs.mapbox.com/labs/twitter-gnip/locals</vt:lpstr>
      <vt:lpstr>Datos generales de la visualización</vt:lpstr>
      <vt:lpstr>Visualización de Madrid</vt:lpstr>
      <vt:lpstr>Descripción de los datos</vt:lpstr>
      <vt:lpstr>Visualización</vt:lpstr>
      <vt:lpstr>Visualización de Madrid</vt:lpstr>
      <vt:lpstr>Visualización</vt:lpstr>
      <vt:lpstr>Visualización</vt:lpstr>
      <vt:lpstr>Visualización</vt:lpstr>
      <vt:lpstr>Visualización</vt:lpstr>
      <vt:lpstr>Visualización</vt:lpstr>
      <vt:lpstr>Visualización</vt:lpstr>
      <vt:lpstr>Diseño</vt:lpstr>
      <vt:lpstr>Interacción</vt:lpstr>
      <vt:lpstr>Interacción</vt:lpstr>
      <vt:lpstr>Interacción</vt:lpstr>
      <vt:lpstr>Interacción</vt:lpstr>
      <vt:lpstr>¿Qué pregunta/s se responde?</vt:lpstr>
      <vt:lpstr>¿Qué pregunta/s se responde?</vt:lpstr>
      <vt:lpstr>¿Qué pregunta/s se responde?</vt:lpstr>
      <vt:lpstr>Aspecto a mejorar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62</cp:revision>
  <dcterms:created xsi:type="dcterms:W3CDTF">2021-10-14T13:21:57Z</dcterms:created>
  <dcterms:modified xsi:type="dcterms:W3CDTF">2021-10-16T14:10:26Z</dcterms:modified>
</cp:coreProperties>
</file>