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ipam7/student-grade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435546"/>
            <a:ext cx="8361229" cy="2098226"/>
          </a:xfrm>
        </p:spPr>
        <p:txBody>
          <a:bodyPr/>
          <a:lstStyle/>
          <a:p>
            <a:r>
              <a:rPr lang="es-ES" dirty="0"/>
              <a:t>Visualización de datos storytelling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727556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Máster Universitario de Ciencia de Datos</a:t>
            </a:r>
          </a:p>
          <a:p>
            <a:r>
              <a:rPr lang="es-ES" dirty="0" err="1"/>
              <a:t>Universitat</a:t>
            </a:r>
            <a:r>
              <a:rPr lang="es-ES" dirty="0"/>
              <a:t> Oberta de Catalunya</a:t>
            </a:r>
          </a:p>
          <a:p>
            <a:endParaRPr lang="es-ES" dirty="0"/>
          </a:p>
          <a:p>
            <a:r>
              <a:rPr lang="es-ES" dirty="0"/>
              <a:t>Mario Ubierna San Mamés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303E-5EBE-4DDA-B957-F88A271C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elementos visuales usados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EBC87-7540-4E25-B5FF-427C3834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Gráficos</a:t>
            </a:r>
          </a:p>
          <a:p>
            <a:pPr lvl="1"/>
            <a:r>
              <a:rPr lang="es-ES" dirty="0"/>
              <a:t>Gráfico de comparación de tamaños. (Factor sexo y estado amoroso).</a:t>
            </a:r>
          </a:p>
          <a:p>
            <a:pPr lvl="1"/>
            <a:r>
              <a:rPr lang="es-ES" dirty="0"/>
              <a:t>Gráfico circular de anillo. (Factor nivel educativo de la madre y del padre).</a:t>
            </a:r>
          </a:p>
          <a:p>
            <a:pPr lvl="1"/>
            <a:r>
              <a:rPr lang="es-ES" dirty="0"/>
              <a:t>Gráfico de barra </a:t>
            </a:r>
            <a:r>
              <a:rPr lang="es-ES" dirty="0" err="1"/>
              <a:t>pictorial</a:t>
            </a:r>
            <a:r>
              <a:rPr lang="es-ES" dirty="0"/>
              <a:t>. (Factor calidad de la relación familiar).</a:t>
            </a:r>
          </a:p>
        </p:txBody>
      </p:sp>
    </p:spTree>
    <p:extLst>
      <p:ext uri="{BB962C8B-B14F-4D97-AF65-F5344CB8AC3E}">
        <p14:creationId xmlns:p14="http://schemas.microsoft.com/office/powerpoint/2010/main" val="352416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303E-5EBE-4DDA-B957-F88A271C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elementos visuales usados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EBC87-7540-4E25-B5FF-427C3834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Gráfico de comparación de tamaños (Factor sexo y estado amoroso):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4" name="Marcador de contenido 8">
            <a:extLst>
              <a:ext uri="{FF2B5EF4-FFF2-40B4-BE49-F238E27FC236}">
                <a16:creationId xmlns:a16="http://schemas.microsoft.com/office/drawing/2014/main" id="{EF108957-B38D-43E8-8F3B-B3A8F163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55" y="2976955"/>
            <a:ext cx="5780889" cy="28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7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303E-5EBE-4DDA-B957-F88A271C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elementos visuales usados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EBC87-7540-4E25-B5FF-427C3834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Gráfico circular de anillo (Factor nivel educativo):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5" name="Marcador de contenido 6">
            <a:extLst>
              <a:ext uri="{FF2B5EF4-FFF2-40B4-BE49-F238E27FC236}">
                <a16:creationId xmlns:a16="http://schemas.microsoft.com/office/drawing/2014/main" id="{9B5E29A5-D260-4419-A230-219AE21A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425" y="2893950"/>
            <a:ext cx="4623149" cy="3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2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303E-5EBE-4DDA-B957-F88A271C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elementos visuales usados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EBC87-7540-4E25-B5FF-427C3834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Gráfico de barra </a:t>
            </a:r>
            <a:r>
              <a:rPr lang="es-ES" b="1" dirty="0" err="1"/>
              <a:t>pictorial</a:t>
            </a:r>
            <a:r>
              <a:rPr lang="es-ES" b="1" dirty="0"/>
              <a:t> (Factor calidad de la relación familiar):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6" name="Marcador de contenido 8">
            <a:extLst>
              <a:ext uri="{FF2B5EF4-FFF2-40B4-BE49-F238E27FC236}">
                <a16:creationId xmlns:a16="http://schemas.microsoft.com/office/drawing/2014/main" id="{833B8ED8-E5DF-43CC-82C4-4A4713AE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843" y="2927616"/>
            <a:ext cx="5192713" cy="32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4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55AB6-BF8B-4038-A641-E4F6989D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elementos visuales usados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43A6B-CA41-4D91-BCE0-4395952A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Interacción: </a:t>
            </a:r>
            <a:r>
              <a:rPr lang="es-ES" dirty="0"/>
              <a:t>todos los gráficos usados permiten la interacción, haciendo observable el porcentaje de estudiantes que tienen un alto consumo de alcohol según el factor a analizar.</a:t>
            </a:r>
          </a:p>
          <a:p>
            <a:r>
              <a:rPr lang="es-ES" b="1" dirty="0"/>
              <a:t>Colores: </a:t>
            </a:r>
            <a:r>
              <a:rPr lang="es-ES" dirty="0"/>
              <a:t>colores llamativos y elegantes.</a:t>
            </a:r>
            <a:endParaRPr lang="es-ES" b="1" dirty="0"/>
          </a:p>
          <a:p>
            <a:r>
              <a:rPr lang="es-ES" b="1" dirty="0"/>
              <a:t>Textos: </a:t>
            </a:r>
            <a:r>
              <a:rPr lang="es-ES" dirty="0"/>
              <a:t>los mínimos posibles para mantener la estética sin perder información. Relación entre el texto y su color con el gráfico para facilitar la interpretación.</a:t>
            </a:r>
            <a:endParaRPr lang="es-ES" b="1" dirty="0"/>
          </a:p>
        </p:txBody>
      </p:sp>
      <p:pic>
        <p:nvPicPr>
          <p:cNvPr id="4" name="Marcador de contenido 8">
            <a:extLst>
              <a:ext uri="{FF2B5EF4-FFF2-40B4-BE49-F238E27FC236}">
                <a16:creationId xmlns:a16="http://schemas.microsoft.com/office/drawing/2014/main" id="{E50CE7E7-A2DC-4C3A-B85F-096B65CA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96" y="4599022"/>
            <a:ext cx="4105007" cy="20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4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7A98A-E8E0-406C-8883-21B7F586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1337"/>
          </a:xfrm>
        </p:spPr>
        <p:txBody>
          <a:bodyPr/>
          <a:lstStyle/>
          <a:p>
            <a:r>
              <a:rPr lang="es-ES" dirty="0"/>
              <a:t>Reflexión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B0E0C-0A5C-4387-9620-270402FD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137"/>
            <a:ext cx="9601200" cy="5255813"/>
          </a:xfrm>
        </p:spPr>
        <p:txBody>
          <a:bodyPr/>
          <a:lstStyle/>
          <a:p>
            <a:r>
              <a:rPr lang="es-ES" dirty="0"/>
              <a:t>Dar respuesta a la pregunta “¿Conocemos las causas del consumo de alcohol en nuestros hijos?”</a:t>
            </a:r>
          </a:p>
          <a:p>
            <a:r>
              <a:rPr lang="es-ES" dirty="0"/>
              <a:t>A partir de microhistorias del consumo según diferentes factores (sexo, el nivel educativo, la calidad de la relación familiar y estado amoroso).</a:t>
            </a:r>
          </a:p>
          <a:p>
            <a:r>
              <a:rPr lang="es-ES" dirty="0"/>
              <a:t>Conocimiento obtenido es que el sexo, el nivel educativo de los padres y la relación familiar afectan al consumo de alcohol entre los estudiantes, no sucede los mismo con el estado amoroso.</a:t>
            </a:r>
          </a:p>
          <a:p>
            <a:r>
              <a:rPr lang="es-ES" dirty="0"/>
              <a:t>Para captar la atención del usuario final (padres):</a:t>
            </a:r>
          </a:p>
          <a:p>
            <a:pPr lvl="1"/>
            <a:r>
              <a:rPr lang="es-ES" dirty="0"/>
              <a:t>Título llamativo (</a:t>
            </a:r>
            <a:r>
              <a:rPr lang="es-ES" dirty="0" err="1"/>
              <a:t>clickbait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Gama de colores elegante.</a:t>
            </a:r>
          </a:p>
          <a:p>
            <a:pPr lvl="1"/>
            <a:r>
              <a:rPr lang="es-ES" dirty="0"/>
              <a:t>Gráficos simples (fáciles de entender).</a:t>
            </a:r>
          </a:p>
          <a:p>
            <a:pPr lvl="1"/>
            <a:r>
              <a:rPr lang="es-ES" dirty="0"/>
              <a:t>Textos a diferentes tamaños y colores.</a:t>
            </a:r>
          </a:p>
          <a:p>
            <a:pPr lvl="1"/>
            <a:r>
              <a:rPr lang="es-ES" dirty="0"/>
              <a:t>Búsqueda de la estética sin </a:t>
            </a:r>
            <a:r>
              <a:rPr lang="es-ES"/>
              <a:t>perder información.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78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6987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EB7A1-2927-4C21-9F09-E951A83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¿Conocemos las causas del consumo de alcohol en nuestros hijos?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D3F72-E4AF-4EE6-AE8D-EE2771E6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007210" cy="3581400"/>
          </a:xfrm>
        </p:spPr>
        <p:txBody>
          <a:bodyPr/>
          <a:lstStyle/>
          <a:p>
            <a:r>
              <a:rPr lang="es-ES" dirty="0"/>
              <a:t>En este storytelling se va a dar una respuesta sobre qué factores sociales afectan al consumo de alcohol entre estudiantes adolescentes, entendiendo por factores sociales:</a:t>
            </a:r>
          </a:p>
          <a:p>
            <a:pPr lvl="1"/>
            <a:r>
              <a:rPr lang="es-ES" dirty="0"/>
              <a:t>El género (sexo).</a:t>
            </a:r>
          </a:p>
          <a:p>
            <a:pPr lvl="1"/>
            <a:r>
              <a:rPr lang="es-ES" dirty="0"/>
              <a:t>El nivel educativo de la madre.</a:t>
            </a:r>
          </a:p>
          <a:p>
            <a:pPr lvl="1"/>
            <a:r>
              <a:rPr lang="es-ES" dirty="0"/>
              <a:t>El nivel educativo del padre.</a:t>
            </a:r>
          </a:p>
          <a:p>
            <a:pPr lvl="1"/>
            <a:r>
              <a:rPr lang="es-ES" dirty="0"/>
              <a:t>La calidad de la relación familiar.</a:t>
            </a:r>
          </a:p>
          <a:p>
            <a:pPr lvl="1"/>
            <a:r>
              <a:rPr lang="es-ES" dirty="0"/>
              <a:t>El estado amoroso.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DFCBAD-D7CB-4A2A-87D4-46497CDA5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74" y="2286000"/>
            <a:ext cx="1757878" cy="30920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14F2EE-A8EA-4855-93DF-D6101AB43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419" y="2286000"/>
            <a:ext cx="2343983" cy="309206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218F668-DDB7-4580-9EB3-57D8FB4A17FA}"/>
              </a:ext>
            </a:extLst>
          </p:cNvPr>
          <p:cNvSpPr txBox="1"/>
          <p:nvPr/>
        </p:nvSpPr>
        <p:spPr>
          <a:xfrm>
            <a:off x="7522516" y="5378063"/>
            <a:ext cx="4205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i="1" dirty="0"/>
              <a:t>https://infogram.com/conocemos-las-causas-del-consumo-de-alcohol-en-nuestros-hijos-1hdw2jpej8y5p2l?live</a:t>
            </a:r>
          </a:p>
        </p:txBody>
      </p:sp>
    </p:spTree>
    <p:extLst>
      <p:ext uri="{BB962C8B-B14F-4D97-AF65-F5344CB8AC3E}">
        <p14:creationId xmlns:p14="http://schemas.microsoft.com/office/powerpoint/2010/main" val="345622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5C2E0-70CC-400B-8705-E9C4E018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13630"/>
          </a:xfrm>
        </p:spPr>
        <p:txBody>
          <a:bodyPr/>
          <a:lstStyle/>
          <a:p>
            <a:r>
              <a:rPr lang="es-ES" dirty="0"/>
              <a:t>Fuente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9A419-CB72-4759-960E-88B2C91A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2"/>
            <a:ext cx="9601200" cy="1630016"/>
          </a:xfrm>
        </p:spPr>
        <p:txBody>
          <a:bodyPr/>
          <a:lstStyle/>
          <a:p>
            <a:r>
              <a:rPr lang="es-ES" b="1" dirty="0"/>
              <a:t>Origen: </a:t>
            </a:r>
            <a:r>
              <a:rPr lang="es-ES" dirty="0"/>
              <a:t>repositorio público “</a:t>
            </a:r>
            <a:r>
              <a:rPr lang="es-ES" i="1" dirty="0" err="1"/>
              <a:t>Student</a:t>
            </a:r>
            <a:r>
              <a:rPr lang="es-ES" i="1" dirty="0"/>
              <a:t> Grade </a:t>
            </a:r>
            <a:r>
              <a:rPr lang="es-ES" i="1" dirty="0" err="1"/>
              <a:t>Predicton</a:t>
            </a:r>
            <a:r>
              <a:rPr lang="es-ES" i="1" dirty="0"/>
              <a:t>”</a:t>
            </a:r>
            <a:r>
              <a:rPr lang="es-ES" dirty="0"/>
              <a:t>, el cual se encuentra en </a:t>
            </a:r>
            <a:r>
              <a:rPr lang="es-ES" i="1" dirty="0" err="1"/>
              <a:t>Kaggle</a:t>
            </a:r>
            <a:r>
              <a:rPr lang="es-ES" dirty="0"/>
              <a:t> (</a:t>
            </a:r>
            <a:r>
              <a:rPr lang="es-ES" i="1" dirty="0">
                <a:hlinkClick r:id="rId2"/>
              </a:rPr>
              <a:t>https://www.kaggle.com/dipam7/student-grade-prediction</a:t>
            </a:r>
            <a:r>
              <a:rPr lang="es-ES" dirty="0"/>
              <a:t>).</a:t>
            </a:r>
          </a:p>
          <a:p>
            <a:r>
              <a:rPr lang="es-ES" b="1" dirty="0"/>
              <a:t>Licencia:</a:t>
            </a:r>
            <a:r>
              <a:rPr lang="es-ES" dirty="0"/>
              <a:t> no aparece en ningún sitio la licencia. </a:t>
            </a:r>
            <a:r>
              <a:rPr lang="es-ES" i="1" dirty="0"/>
              <a:t>(</a:t>
            </a:r>
            <a:r>
              <a:rPr lang="es-ES" i="1" dirty="0" err="1"/>
              <a:t>Kaggle</a:t>
            </a:r>
            <a:r>
              <a:rPr lang="es-ES" i="1" dirty="0"/>
              <a:t>, UCL Machine </a:t>
            </a:r>
            <a:r>
              <a:rPr lang="es-ES" i="1" dirty="0" err="1"/>
              <a:t>Learning</a:t>
            </a:r>
            <a:r>
              <a:rPr lang="es-ES" i="1" dirty="0"/>
              <a:t>)</a:t>
            </a:r>
          </a:p>
          <a:p>
            <a:r>
              <a:rPr lang="es-ES" b="1" dirty="0"/>
              <a:t>Tipo de fichero: </a:t>
            </a:r>
            <a:r>
              <a:rPr lang="es-ES" dirty="0"/>
              <a:t>un fichero CSV con 33 atributos.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E8D836-40BD-4A9E-B847-BC406255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3295649"/>
            <a:ext cx="6657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17BC3-3880-467D-A980-D57D7811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3386"/>
          </a:xfrm>
        </p:spPr>
        <p:txBody>
          <a:bodyPr/>
          <a:lstStyle/>
          <a:p>
            <a:r>
              <a:rPr lang="es-ES" dirty="0"/>
              <a:t>Herramienta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6E0A1-04DC-4693-AC3E-FE93055F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9186"/>
            <a:ext cx="9601200" cy="4428214"/>
          </a:xfrm>
        </p:spPr>
        <p:txBody>
          <a:bodyPr/>
          <a:lstStyle/>
          <a:p>
            <a:r>
              <a:rPr lang="es-ES" b="1" dirty="0" err="1"/>
              <a:t>Infogram</a:t>
            </a:r>
            <a:r>
              <a:rPr lang="es-ES" dirty="0"/>
              <a:t>: es una plataforma web diseñada para la creación de visualizaciones, ya sean infografías o visualización de datos en sí.</a:t>
            </a:r>
          </a:p>
          <a:p>
            <a:r>
              <a:rPr lang="es-ES" dirty="0"/>
              <a:t>Las </a:t>
            </a:r>
            <a:r>
              <a:rPr lang="es-ES" b="1" dirty="0"/>
              <a:t>características</a:t>
            </a:r>
            <a:r>
              <a:rPr lang="es-ES" dirty="0"/>
              <a:t> principales son:</a:t>
            </a:r>
          </a:p>
          <a:p>
            <a:pPr lvl="1"/>
            <a:r>
              <a:rPr lang="es-ES" dirty="0"/>
              <a:t>Interfaz web.</a:t>
            </a:r>
          </a:p>
          <a:p>
            <a:pPr lvl="1"/>
            <a:r>
              <a:rPr lang="es-ES" dirty="0"/>
              <a:t>Intuitiva.</a:t>
            </a:r>
          </a:p>
          <a:p>
            <a:pPr lvl="1"/>
            <a:r>
              <a:rPr lang="es-ES" dirty="0"/>
              <a:t>Fácil de usar.</a:t>
            </a:r>
          </a:p>
          <a:p>
            <a:pPr lvl="1"/>
            <a:r>
              <a:rPr lang="es-ES" dirty="0"/>
              <a:t>Creación de gráficos, cuadros de mando, mapas, </a:t>
            </a:r>
            <a:r>
              <a:rPr lang="es-ES" dirty="0" err="1"/>
              <a:t>storytellings</a:t>
            </a:r>
            <a:r>
              <a:rPr lang="es-ES" dirty="0"/>
              <a:t>…</a:t>
            </a:r>
          </a:p>
          <a:p>
            <a:pPr lvl="1"/>
            <a:r>
              <a:rPr lang="es-ES" dirty="0"/>
              <a:t>Versión gratuita (Limitada).</a:t>
            </a:r>
          </a:p>
        </p:txBody>
      </p:sp>
      <p:pic>
        <p:nvPicPr>
          <p:cNvPr id="1032" name="Picture 8" descr="Herramienta: Infogram » Recursos educativos digitales">
            <a:extLst>
              <a:ext uri="{FF2B5EF4-FFF2-40B4-BE49-F238E27FC236}">
                <a16:creationId xmlns:a16="http://schemas.microsoft.com/office/drawing/2014/main" id="{92E1F77A-87FB-4D51-A031-40EA6B87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7260"/>
            <a:ext cx="5665231" cy="45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9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9CC7-A49E-424C-81F2-CECE165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Navegación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EB1D5A-561C-4D31-87EE-A652B666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633" y="1944686"/>
            <a:ext cx="7876733" cy="3629177"/>
          </a:xfrm>
        </p:spPr>
      </p:pic>
    </p:spTree>
    <p:extLst>
      <p:ext uri="{BB962C8B-B14F-4D97-AF65-F5344CB8AC3E}">
        <p14:creationId xmlns:p14="http://schemas.microsoft.com/office/powerpoint/2010/main" val="287809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9CC7-A49E-424C-81F2-CECE165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Navegación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32681D9-68F5-43E6-8A7E-C08705EBD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393" y="1934528"/>
            <a:ext cx="7517214" cy="3758607"/>
          </a:xfrm>
        </p:spPr>
      </p:pic>
    </p:spTree>
    <p:extLst>
      <p:ext uri="{BB962C8B-B14F-4D97-AF65-F5344CB8AC3E}">
        <p14:creationId xmlns:p14="http://schemas.microsoft.com/office/powerpoint/2010/main" val="88313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9CC7-A49E-424C-81F2-CECE165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Navegación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0065C31-1806-4B46-A37A-87E85F5B5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912" y="1941587"/>
            <a:ext cx="5456175" cy="4230613"/>
          </a:xfrm>
        </p:spPr>
      </p:pic>
    </p:spTree>
    <p:extLst>
      <p:ext uri="{BB962C8B-B14F-4D97-AF65-F5344CB8AC3E}">
        <p14:creationId xmlns:p14="http://schemas.microsoft.com/office/powerpoint/2010/main" val="26734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9CC7-A49E-424C-81F2-CECE165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Navegación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F3AF56F-F289-451F-A107-D207E5C81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958" y="1769164"/>
            <a:ext cx="6468083" cy="4035287"/>
          </a:xfrm>
        </p:spPr>
      </p:pic>
    </p:spTree>
    <p:extLst>
      <p:ext uri="{BB962C8B-B14F-4D97-AF65-F5344CB8AC3E}">
        <p14:creationId xmlns:p14="http://schemas.microsoft.com/office/powerpoint/2010/main" val="471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9CC7-A49E-424C-81F2-CECE165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Navegación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72FEA7E-AB9A-489B-AD6A-766BCED32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579" y="1864580"/>
            <a:ext cx="7008841" cy="3971677"/>
          </a:xfrm>
        </p:spPr>
      </p:pic>
    </p:spTree>
    <p:extLst>
      <p:ext uri="{BB962C8B-B14F-4D97-AF65-F5344CB8AC3E}">
        <p14:creationId xmlns:p14="http://schemas.microsoft.com/office/powerpoint/2010/main" val="359066110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995</TotalTime>
  <Words>511</Words>
  <Application>Microsoft Office PowerPoint</Application>
  <PresentationFormat>Panorámica</PresentationFormat>
  <Paragraphs>56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Recorte</vt:lpstr>
      <vt:lpstr>Visualización de datos storytelling</vt:lpstr>
      <vt:lpstr>¿Conocemos las causas del consumo de alcohol en nuestros hijos?</vt:lpstr>
      <vt:lpstr>Fuente de datos</vt:lpstr>
      <vt:lpstr>Herramienta</vt:lpstr>
      <vt:lpstr>Navegación</vt:lpstr>
      <vt:lpstr>Navegación</vt:lpstr>
      <vt:lpstr>Navegación</vt:lpstr>
      <vt:lpstr>Navegación</vt:lpstr>
      <vt:lpstr>Navegación</vt:lpstr>
      <vt:lpstr>Análisis de los elementos visuales usados</vt:lpstr>
      <vt:lpstr>Análisis de los elementos visuales usados</vt:lpstr>
      <vt:lpstr>Análisis de los elementos visuales usados</vt:lpstr>
      <vt:lpstr>Análisis de los elementos visuales usados</vt:lpstr>
      <vt:lpstr>Análisis de los elementos visuales usados</vt:lpstr>
      <vt:lpstr>Reflexión final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117</cp:revision>
  <dcterms:created xsi:type="dcterms:W3CDTF">2021-10-14T13:21:57Z</dcterms:created>
  <dcterms:modified xsi:type="dcterms:W3CDTF">2021-12-06T19:21:04Z</dcterms:modified>
</cp:coreProperties>
</file>